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47CB5-C0B3-42AA-B94E-5EDABC4571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E77E6-0504-4ED9-B03B-603C0A659C07}">
      <dgm:prSet/>
      <dgm:spPr/>
      <dgm:t>
        <a:bodyPr/>
        <a:lstStyle/>
        <a:p>
          <a:r>
            <a:rPr lang="it-IT" dirty="0"/>
            <a:t>Il lavoro si compone di 3 parti:</a:t>
          </a:r>
          <a:endParaRPr lang="en-US" dirty="0"/>
        </a:p>
      </dgm:t>
    </dgm:pt>
    <dgm:pt modelId="{E3A47571-4B03-47A9-9888-13FB602401BA}" type="parTrans" cxnId="{61007843-AB61-49FC-A4F2-205404D99D7F}">
      <dgm:prSet/>
      <dgm:spPr/>
      <dgm:t>
        <a:bodyPr/>
        <a:lstStyle/>
        <a:p>
          <a:endParaRPr lang="en-US"/>
        </a:p>
      </dgm:t>
    </dgm:pt>
    <dgm:pt modelId="{4677505A-0056-4ED1-846C-76AAFBE71AFB}" type="sibTrans" cxnId="{61007843-AB61-49FC-A4F2-205404D99D7F}">
      <dgm:prSet/>
      <dgm:spPr/>
      <dgm:t>
        <a:bodyPr/>
        <a:lstStyle/>
        <a:p>
          <a:endParaRPr lang="en-US"/>
        </a:p>
      </dgm:t>
    </dgm:pt>
    <dgm:pt modelId="{E09848AC-5D9E-4A2C-8138-12B5D8803750}">
      <dgm:prSet/>
      <dgm:spPr/>
      <dgm:t>
        <a:bodyPr/>
        <a:lstStyle/>
        <a:p>
          <a:endParaRPr lang="en-US" dirty="0"/>
        </a:p>
      </dgm:t>
    </dgm:pt>
    <dgm:pt modelId="{8C1E8010-1CE7-4E72-8882-2089E615C309}" type="parTrans" cxnId="{3CE867BE-F62C-4099-88E8-9FA31199E8D8}">
      <dgm:prSet/>
      <dgm:spPr/>
      <dgm:t>
        <a:bodyPr/>
        <a:lstStyle/>
        <a:p>
          <a:endParaRPr lang="en-US"/>
        </a:p>
      </dgm:t>
    </dgm:pt>
    <dgm:pt modelId="{E7E91704-89E5-4F9F-AF77-4E2EBCA049CE}" type="sibTrans" cxnId="{3CE867BE-F62C-4099-88E8-9FA31199E8D8}">
      <dgm:prSet/>
      <dgm:spPr/>
      <dgm:t>
        <a:bodyPr/>
        <a:lstStyle/>
        <a:p>
          <a:endParaRPr lang="en-US"/>
        </a:p>
      </dgm:t>
    </dgm:pt>
    <dgm:pt modelId="{47F8CBBB-0221-4F02-8608-AA8F2A9981F9}">
      <dgm:prSet/>
      <dgm:spPr/>
      <dgm:t>
        <a:bodyPr/>
        <a:lstStyle/>
        <a:p>
          <a:r>
            <a:rPr lang="it-IT" dirty="0"/>
            <a:t>Text Clustering</a:t>
          </a:r>
          <a:endParaRPr lang="en-US" dirty="0"/>
        </a:p>
      </dgm:t>
    </dgm:pt>
    <dgm:pt modelId="{2E458F00-97C9-4550-942E-3FF890B5A243}" type="parTrans" cxnId="{7AA2727B-B088-4821-AEEF-6228816790FE}">
      <dgm:prSet/>
      <dgm:spPr/>
      <dgm:t>
        <a:bodyPr/>
        <a:lstStyle/>
        <a:p>
          <a:endParaRPr lang="en-US"/>
        </a:p>
      </dgm:t>
    </dgm:pt>
    <dgm:pt modelId="{7AB2909C-F83E-4AF5-BE2C-FF672E7CEA7C}" type="sibTrans" cxnId="{7AA2727B-B088-4821-AEEF-6228816790FE}">
      <dgm:prSet/>
      <dgm:spPr/>
      <dgm:t>
        <a:bodyPr/>
        <a:lstStyle/>
        <a:p>
          <a:endParaRPr lang="en-US"/>
        </a:p>
      </dgm:t>
    </dgm:pt>
    <dgm:pt modelId="{BF29781C-C9C3-49E2-9858-6074750B5857}">
      <dgm:prSet/>
      <dgm:spPr/>
      <dgm:t>
        <a:bodyPr/>
        <a:lstStyle/>
        <a:p>
          <a:r>
            <a:rPr lang="it-IT" dirty="0"/>
            <a:t>Text </a:t>
          </a:r>
          <a:r>
            <a:rPr lang="it-IT" dirty="0" err="1"/>
            <a:t>Classification</a:t>
          </a:r>
          <a:endParaRPr lang="en-US" dirty="0"/>
        </a:p>
      </dgm:t>
    </dgm:pt>
    <dgm:pt modelId="{39C31AA1-4C77-4635-929D-F8274BA01DD2}" type="parTrans" cxnId="{E36DE131-E444-4CA0-9BDE-5C1C4762CD12}">
      <dgm:prSet/>
      <dgm:spPr/>
      <dgm:t>
        <a:bodyPr/>
        <a:lstStyle/>
        <a:p>
          <a:endParaRPr lang="en-US"/>
        </a:p>
      </dgm:t>
    </dgm:pt>
    <dgm:pt modelId="{BB36FA81-02C8-4A74-A46B-BFB10C0C097C}" type="sibTrans" cxnId="{E36DE131-E444-4CA0-9BDE-5C1C4762CD12}">
      <dgm:prSet/>
      <dgm:spPr/>
      <dgm:t>
        <a:bodyPr/>
        <a:lstStyle/>
        <a:p>
          <a:endParaRPr lang="en-US"/>
        </a:p>
      </dgm:t>
    </dgm:pt>
    <dgm:pt modelId="{ED2CD245-0FE0-4E4F-8CE2-1B5D1714B54E}">
      <dgm:prSet/>
      <dgm:spPr/>
      <dgm:t>
        <a:bodyPr/>
        <a:lstStyle/>
        <a:p>
          <a:r>
            <a:rPr lang="en-US" dirty="0"/>
            <a:t>Pre-Processing</a:t>
          </a:r>
        </a:p>
      </dgm:t>
    </dgm:pt>
    <dgm:pt modelId="{3A05FB2A-C3E4-E949-9B38-223D02776D86}" type="parTrans" cxnId="{62513363-52EC-F445-A261-035448089D5A}">
      <dgm:prSet/>
      <dgm:spPr/>
      <dgm:t>
        <a:bodyPr/>
        <a:lstStyle/>
        <a:p>
          <a:endParaRPr lang="it-IT"/>
        </a:p>
      </dgm:t>
    </dgm:pt>
    <dgm:pt modelId="{091A7BC3-1B95-CD47-BDBA-435880C52FD7}" type="sibTrans" cxnId="{62513363-52EC-F445-A261-035448089D5A}">
      <dgm:prSet/>
      <dgm:spPr/>
      <dgm:t>
        <a:bodyPr/>
        <a:lstStyle/>
        <a:p>
          <a:endParaRPr lang="it-IT"/>
        </a:p>
      </dgm:t>
    </dgm:pt>
    <dgm:pt modelId="{271D0BB8-B09F-8A41-8F7C-B68B55208F93}" type="pres">
      <dgm:prSet presAssocID="{CDA47CB5-C0B3-42AA-B94E-5EDABC457100}" presName="linear" presStyleCnt="0">
        <dgm:presLayoutVars>
          <dgm:dir/>
          <dgm:animLvl val="lvl"/>
          <dgm:resizeHandles val="exact"/>
        </dgm:presLayoutVars>
      </dgm:prSet>
      <dgm:spPr/>
    </dgm:pt>
    <dgm:pt modelId="{689C959F-44B7-B445-B48E-7125E1744410}" type="pres">
      <dgm:prSet presAssocID="{CEFE77E6-0504-4ED9-B03B-603C0A659C07}" presName="parentLin" presStyleCnt="0"/>
      <dgm:spPr/>
    </dgm:pt>
    <dgm:pt modelId="{903C99C8-0A6C-674B-B359-FD9CCE2FF572}" type="pres">
      <dgm:prSet presAssocID="{CEFE77E6-0504-4ED9-B03B-603C0A659C07}" presName="parentLeftMargin" presStyleLbl="node1" presStyleIdx="0" presStyleCnt="1"/>
      <dgm:spPr/>
    </dgm:pt>
    <dgm:pt modelId="{8F8B33EE-0243-1341-98C8-CD54251E0359}" type="pres">
      <dgm:prSet presAssocID="{CEFE77E6-0504-4ED9-B03B-603C0A659C07}" presName="parentText" presStyleLbl="node1" presStyleIdx="0" presStyleCnt="1" custLinFactNeighborY="-1147">
        <dgm:presLayoutVars>
          <dgm:chMax val="0"/>
          <dgm:bulletEnabled val="1"/>
        </dgm:presLayoutVars>
      </dgm:prSet>
      <dgm:spPr/>
    </dgm:pt>
    <dgm:pt modelId="{E991C742-1355-6C42-B2E0-E8E4DBCE50A3}" type="pres">
      <dgm:prSet presAssocID="{CEFE77E6-0504-4ED9-B03B-603C0A659C07}" presName="negativeSpace" presStyleCnt="0"/>
      <dgm:spPr/>
    </dgm:pt>
    <dgm:pt modelId="{3E375BFA-34DA-B142-89DA-719C795A409E}" type="pres">
      <dgm:prSet presAssocID="{CEFE77E6-0504-4ED9-B03B-603C0A659C07}" presName="childText" presStyleLbl="conFgAcc1" presStyleIdx="0" presStyleCnt="1" custLinFactNeighborY="-94247">
        <dgm:presLayoutVars>
          <dgm:bulletEnabled val="1"/>
        </dgm:presLayoutVars>
      </dgm:prSet>
      <dgm:spPr/>
    </dgm:pt>
  </dgm:ptLst>
  <dgm:cxnLst>
    <dgm:cxn modelId="{16FF3D2A-D7C2-7E48-8A7B-D9F7388CBF1C}" type="presOf" srcId="{ED2CD245-0FE0-4E4F-8CE2-1B5D1714B54E}" destId="{3E375BFA-34DA-B142-89DA-719C795A409E}" srcOrd="0" destOrd="1" presId="urn:microsoft.com/office/officeart/2005/8/layout/list1"/>
    <dgm:cxn modelId="{A3B2352C-A8D1-5C4A-A0B7-1188B7EF3572}" type="presOf" srcId="{CDA47CB5-C0B3-42AA-B94E-5EDABC457100}" destId="{271D0BB8-B09F-8A41-8F7C-B68B55208F93}" srcOrd="0" destOrd="0" presId="urn:microsoft.com/office/officeart/2005/8/layout/list1"/>
    <dgm:cxn modelId="{E36DE131-E444-4CA0-9BDE-5C1C4762CD12}" srcId="{CEFE77E6-0504-4ED9-B03B-603C0A659C07}" destId="{BF29781C-C9C3-49E2-9858-6074750B5857}" srcOrd="3" destOrd="0" parTransId="{39C31AA1-4C77-4635-929D-F8274BA01DD2}" sibTransId="{BB36FA81-02C8-4A74-A46B-BFB10C0C097C}"/>
    <dgm:cxn modelId="{62513363-52EC-F445-A261-035448089D5A}" srcId="{CEFE77E6-0504-4ED9-B03B-603C0A659C07}" destId="{ED2CD245-0FE0-4E4F-8CE2-1B5D1714B54E}" srcOrd="1" destOrd="0" parTransId="{3A05FB2A-C3E4-E949-9B38-223D02776D86}" sibTransId="{091A7BC3-1B95-CD47-BDBA-435880C52FD7}"/>
    <dgm:cxn modelId="{61007843-AB61-49FC-A4F2-205404D99D7F}" srcId="{CDA47CB5-C0B3-42AA-B94E-5EDABC457100}" destId="{CEFE77E6-0504-4ED9-B03B-603C0A659C07}" srcOrd="0" destOrd="0" parTransId="{E3A47571-4B03-47A9-9888-13FB602401BA}" sibTransId="{4677505A-0056-4ED1-846C-76AAFBE71AFB}"/>
    <dgm:cxn modelId="{A50CF064-C5C9-7D44-883E-4DDBD0BDA5D1}" type="presOf" srcId="{CEFE77E6-0504-4ED9-B03B-603C0A659C07}" destId="{8F8B33EE-0243-1341-98C8-CD54251E0359}" srcOrd="1" destOrd="0" presId="urn:microsoft.com/office/officeart/2005/8/layout/list1"/>
    <dgm:cxn modelId="{7AA2727B-B088-4821-AEEF-6228816790FE}" srcId="{CEFE77E6-0504-4ED9-B03B-603C0A659C07}" destId="{47F8CBBB-0221-4F02-8608-AA8F2A9981F9}" srcOrd="2" destOrd="0" parTransId="{2E458F00-97C9-4550-942E-3FF890B5A243}" sibTransId="{7AB2909C-F83E-4AF5-BE2C-FF672E7CEA7C}"/>
    <dgm:cxn modelId="{DBFB7E8B-96C4-A24B-8AC2-4CE00CB94299}" type="presOf" srcId="{BF29781C-C9C3-49E2-9858-6074750B5857}" destId="{3E375BFA-34DA-B142-89DA-719C795A409E}" srcOrd="0" destOrd="3" presId="urn:microsoft.com/office/officeart/2005/8/layout/list1"/>
    <dgm:cxn modelId="{8AAF4DA9-64BA-7840-9102-B25C90331B7A}" type="presOf" srcId="{E09848AC-5D9E-4A2C-8138-12B5D8803750}" destId="{3E375BFA-34DA-B142-89DA-719C795A409E}" srcOrd="0" destOrd="0" presId="urn:microsoft.com/office/officeart/2005/8/layout/list1"/>
    <dgm:cxn modelId="{3CE867BE-F62C-4099-88E8-9FA31199E8D8}" srcId="{CEFE77E6-0504-4ED9-B03B-603C0A659C07}" destId="{E09848AC-5D9E-4A2C-8138-12B5D8803750}" srcOrd="0" destOrd="0" parTransId="{8C1E8010-1CE7-4E72-8882-2089E615C309}" sibTransId="{E7E91704-89E5-4F9F-AF77-4E2EBCA049CE}"/>
    <dgm:cxn modelId="{C00065BF-0FFE-854A-809A-7D20A93BE677}" type="presOf" srcId="{CEFE77E6-0504-4ED9-B03B-603C0A659C07}" destId="{903C99C8-0A6C-674B-B359-FD9CCE2FF572}" srcOrd="0" destOrd="0" presId="urn:microsoft.com/office/officeart/2005/8/layout/list1"/>
    <dgm:cxn modelId="{7BC2FCF3-D4C6-5045-B04C-635CC8F6E92B}" type="presOf" srcId="{47F8CBBB-0221-4F02-8608-AA8F2A9981F9}" destId="{3E375BFA-34DA-B142-89DA-719C795A409E}" srcOrd="0" destOrd="2" presId="urn:microsoft.com/office/officeart/2005/8/layout/list1"/>
    <dgm:cxn modelId="{3A71D60F-F1AA-C048-82A1-F3711F23C181}" type="presParOf" srcId="{271D0BB8-B09F-8A41-8F7C-B68B55208F93}" destId="{689C959F-44B7-B445-B48E-7125E1744410}" srcOrd="0" destOrd="0" presId="urn:microsoft.com/office/officeart/2005/8/layout/list1"/>
    <dgm:cxn modelId="{BAC36A33-36EF-8C4B-A2D5-560FA4A9C90E}" type="presParOf" srcId="{689C959F-44B7-B445-B48E-7125E1744410}" destId="{903C99C8-0A6C-674B-B359-FD9CCE2FF572}" srcOrd="0" destOrd="0" presId="urn:microsoft.com/office/officeart/2005/8/layout/list1"/>
    <dgm:cxn modelId="{CAD11EEF-AB1C-9545-9E64-30EA53EDA451}" type="presParOf" srcId="{689C959F-44B7-B445-B48E-7125E1744410}" destId="{8F8B33EE-0243-1341-98C8-CD54251E0359}" srcOrd="1" destOrd="0" presId="urn:microsoft.com/office/officeart/2005/8/layout/list1"/>
    <dgm:cxn modelId="{357C5880-8227-F64F-9F85-E81136BA2B65}" type="presParOf" srcId="{271D0BB8-B09F-8A41-8F7C-B68B55208F93}" destId="{E991C742-1355-6C42-B2E0-E8E4DBCE50A3}" srcOrd="1" destOrd="0" presId="urn:microsoft.com/office/officeart/2005/8/layout/list1"/>
    <dgm:cxn modelId="{21F13160-60CE-7F42-A82B-98AEAF44BD99}" type="presParOf" srcId="{271D0BB8-B09F-8A41-8F7C-B68B55208F93}" destId="{3E375BFA-34DA-B142-89DA-719C795A409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75BFA-34DA-B142-89DA-719C795A409E}">
      <dsp:nvSpPr>
        <dsp:cNvPr id="0" name=""/>
        <dsp:cNvSpPr/>
      </dsp:nvSpPr>
      <dsp:spPr>
        <a:xfrm>
          <a:off x="0" y="176263"/>
          <a:ext cx="8946541" cy="274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51" tIns="624840" rIns="69435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Pre-Processing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/>
            <a:t>Text Clustering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/>
            <a:t>Text </a:t>
          </a:r>
          <a:r>
            <a:rPr lang="it-IT" sz="3000" kern="1200" dirty="0" err="1"/>
            <a:t>Classification</a:t>
          </a:r>
          <a:endParaRPr lang="en-US" sz="3000" kern="1200" dirty="0"/>
        </a:p>
      </dsp:txBody>
      <dsp:txXfrm>
        <a:off x="0" y="176263"/>
        <a:ext cx="8946541" cy="2740500"/>
      </dsp:txXfrm>
    </dsp:sp>
    <dsp:sp modelId="{8F8B33EE-0243-1341-98C8-CD54251E0359}">
      <dsp:nvSpPr>
        <dsp:cNvPr id="0" name=""/>
        <dsp:cNvSpPr/>
      </dsp:nvSpPr>
      <dsp:spPr>
        <a:xfrm>
          <a:off x="447327" y="140631"/>
          <a:ext cx="6262578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Il lavoro si compone di 3 parti:</a:t>
          </a:r>
          <a:endParaRPr lang="en-US" sz="3000" kern="1200" dirty="0"/>
        </a:p>
      </dsp:txBody>
      <dsp:txXfrm>
        <a:off x="490558" y="183862"/>
        <a:ext cx="6176116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420D53-DC20-7749-9F0F-ED21C41E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91697"/>
            <a:ext cx="10260990" cy="267213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6200" b="1" dirty="0"/>
              <a:t>Riconoscimento di Titoli </a:t>
            </a:r>
            <a:r>
              <a:rPr lang="it-IT" sz="6200" b="1" dirty="0" err="1"/>
              <a:t>Clickbait</a:t>
            </a:r>
            <a:r>
              <a:rPr lang="it-IT" sz="6200" b="1" dirty="0"/>
              <a:t>:</a:t>
            </a:r>
            <a:br>
              <a:rPr lang="it-IT" sz="6200" dirty="0"/>
            </a:br>
            <a:r>
              <a:rPr lang="it-IT" sz="3200" dirty="0"/>
              <a:t>Tecniche di Clustering e Classificazione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094B4B-9450-734F-B5AE-3B3C49CA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dirty="0">
                <a:solidFill>
                  <a:schemeClr val="bg2"/>
                </a:solidFill>
              </a:rPr>
              <a:t>Text </a:t>
            </a:r>
            <a:r>
              <a:rPr lang="it-IT" dirty="0" err="1">
                <a:solidFill>
                  <a:schemeClr val="bg2"/>
                </a:solidFill>
              </a:rPr>
              <a:t>mining</a:t>
            </a:r>
            <a:r>
              <a:rPr lang="it-IT" dirty="0">
                <a:solidFill>
                  <a:schemeClr val="bg2"/>
                </a:solidFill>
              </a:rPr>
              <a:t> and information </a:t>
            </a:r>
            <a:r>
              <a:rPr lang="it-IT" dirty="0" err="1">
                <a:solidFill>
                  <a:schemeClr val="bg2"/>
                </a:solidFill>
              </a:rPr>
              <a:t>retrieval</a:t>
            </a:r>
            <a:endParaRPr lang="it-IT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it-IT" dirty="0">
                <a:solidFill>
                  <a:schemeClr val="bg2"/>
                </a:solidFill>
              </a:rPr>
              <a:t>Enrico conte – Alessandro fossati – luca pretini</a:t>
            </a:r>
          </a:p>
          <a:p>
            <a:pPr algn="ctr">
              <a:lnSpc>
                <a:spcPct val="90000"/>
              </a:lnSpc>
            </a:pPr>
            <a:r>
              <a:rPr lang="it-IT" dirty="0">
                <a:solidFill>
                  <a:schemeClr val="bg2"/>
                </a:solidFill>
              </a:rPr>
              <a:t>Matricole: 852679 – 819499 - 864014</a:t>
            </a:r>
          </a:p>
        </p:txBody>
      </p:sp>
    </p:spTree>
    <p:extLst>
      <p:ext uri="{BB962C8B-B14F-4D97-AF65-F5344CB8AC3E}">
        <p14:creationId xmlns:p14="http://schemas.microsoft.com/office/powerpoint/2010/main" val="1465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0A84B79-42A7-4AD9-A72A-3A3580147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3C360D-B5DF-B145-8D4B-5C423A9E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it-IT" dirty="0"/>
              <a:t>Text </a:t>
            </a:r>
            <a:r>
              <a:rPr lang="it-IT" dirty="0" err="1"/>
              <a:t>Classification</a:t>
            </a:r>
            <a:r>
              <a:rPr lang="it-IT" dirty="0"/>
              <a:t> – </a:t>
            </a:r>
            <a:r>
              <a:rPr lang="it-IT" dirty="0" err="1"/>
              <a:t>Gaussian</a:t>
            </a:r>
            <a:r>
              <a:rPr lang="it-IT" dirty="0"/>
              <a:t> NB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CEC79C-2E0D-5B44-ABA5-CE782892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20" y="3293673"/>
            <a:ext cx="4055489" cy="30498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BDCE8BC-DECE-4945-B83A-856FC8203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0" y="2286162"/>
            <a:ext cx="6583680" cy="44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6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0A84B79-42A7-4AD9-A72A-3A3580147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3C360D-B5DF-B145-8D4B-5C423A9E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 fontScale="90000"/>
          </a:bodyPr>
          <a:lstStyle/>
          <a:p>
            <a:r>
              <a:rPr lang="it-IT" dirty="0"/>
              <a:t>Text </a:t>
            </a:r>
            <a:r>
              <a:rPr lang="it-IT" dirty="0" err="1"/>
              <a:t>Classification</a:t>
            </a:r>
            <a:r>
              <a:rPr lang="it-IT" dirty="0"/>
              <a:t> –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EA8ECF-5B7E-0B42-9AAD-55BF511C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36" y="3088639"/>
            <a:ext cx="4045973" cy="304265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AD13BEE-D64B-3142-A706-0AB21BD9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2501849"/>
            <a:ext cx="6235781" cy="42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7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613B8F-14E5-4142-936A-3D32E5A3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bg2"/>
                </a:solidFill>
              </a:rPr>
              <a:t>Conclusioni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B4F59C-0BC5-114E-B636-162225CE8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it-IT" dirty="0"/>
              <a:t>L’analisi dei pattern all’interno dei dati ha evidenziato la presenza di 9 gruppi nonostante il basso valore di Silhouette, ad indicare che i clusters sono </a:t>
            </a:r>
            <a:r>
              <a:rPr lang="it-IT" dirty="0" err="1"/>
              <a:t>Overlapping</a:t>
            </a:r>
            <a:endParaRPr lang="it-IT" dirty="0"/>
          </a:p>
          <a:p>
            <a:endParaRPr lang="it-IT" dirty="0"/>
          </a:p>
          <a:p>
            <a:r>
              <a:rPr lang="it-IT" dirty="0"/>
              <a:t>Dalle varie analisi si conclude che il modello migliore per la classificazione risulta essere </a:t>
            </a:r>
            <a:r>
              <a:rPr lang="it-IT" dirty="0" err="1"/>
              <a:t>LogisticRegression</a:t>
            </a:r>
            <a:r>
              <a:rPr lang="it-IT" dirty="0"/>
              <a:t>. Tempi computazionali di training per algoritmo:</a:t>
            </a:r>
          </a:p>
          <a:p>
            <a:pPr lvl="1"/>
            <a:r>
              <a:rPr lang="it-IT" dirty="0"/>
              <a:t> SVM: circa 30 minuti</a:t>
            </a:r>
          </a:p>
          <a:p>
            <a:pPr lvl="1"/>
            <a:r>
              <a:rPr lang="it-IT" dirty="0" err="1"/>
              <a:t>LogisticReg</a:t>
            </a:r>
            <a:r>
              <a:rPr lang="it-IT" dirty="0"/>
              <a:t>: circa 10 minuti</a:t>
            </a:r>
          </a:p>
          <a:p>
            <a:pPr lvl="1"/>
            <a:r>
              <a:rPr lang="it-IT" dirty="0" err="1"/>
              <a:t>GaussianNB</a:t>
            </a:r>
            <a:r>
              <a:rPr lang="it-IT" dirty="0"/>
              <a:t>: circa 30 secondi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1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0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51AB5A-905F-7B40-A205-6059541B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Indice</a:t>
            </a:r>
          </a:p>
        </p:txBody>
      </p:sp>
      <p:graphicFrame>
        <p:nvGraphicFramePr>
          <p:cNvPr id="33" name="Segnaposto contenuto 2">
            <a:extLst>
              <a:ext uri="{FF2B5EF4-FFF2-40B4-BE49-F238E27FC236}">
                <a16:creationId xmlns:a16="http://schemas.microsoft.com/office/drawing/2014/main" id="{FBF7F9FF-B9B2-4982-9DEC-8F9482FE7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719195"/>
              </p:ext>
            </p:extLst>
          </p:nvPr>
        </p:nvGraphicFramePr>
        <p:xfrm>
          <a:off x="1103312" y="2763520"/>
          <a:ext cx="8946541" cy="348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458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925D32-3C39-044F-A7D0-0D6CBBD9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5F590-7969-5049-9F20-2982CD0C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it-IT" dirty="0"/>
              <a:t>Dataset: Raccolta di 32000 titoli di articoli di giornale divisi equamente tra «</a:t>
            </a:r>
            <a:r>
              <a:rPr lang="it-IT" dirty="0" err="1"/>
              <a:t>clickbait</a:t>
            </a:r>
            <a:r>
              <a:rPr lang="it-IT" dirty="0"/>
              <a:t>» e «</a:t>
            </a:r>
            <a:r>
              <a:rPr lang="it-IT" dirty="0" err="1"/>
              <a:t>no_clickbait</a:t>
            </a:r>
            <a:r>
              <a:rPr lang="it-IT" dirty="0"/>
              <a:t>»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Obbiettivi: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Ricerca di pattern ricorrenti tramite tecniche di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Applicazione tecniche di Apprendimento Supervisionato per classificare i titoli come «</a:t>
            </a:r>
            <a:r>
              <a:rPr lang="it-IT" dirty="0" err="1"/>
              <a:t>clickbait</a:t>
            </a:r>
            <a:r>
              <a:rPr lang="it-IT" dirty="0"/>
              <a:t>» o «</a:t>
            </a:r>
            <a:r>
              <a:rPr lang="it-IT" dirty="0" err="1"/>
              <a:t>no_clickbait</a:t>
            </a:r>
            <a:r>
              <a:rPr lang="it-IT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71812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B5A11B-5C3A-8D45-83DB-899F6B5A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51" y="1432320"/>
            <a:ext cx="3521359" cy="3991772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BABEF-FD80-EB42-902D-F582FA39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0" y="804671"/>
            <a:ext cx="6570509" cy="5248657"/>
          </a:xfrm>
        </p:spPr>
        <p:txBody>
          <a:bodyPr anchor="ctr">
            <a:normAutofit/>
          </a:bodyPr>
          <a:lstStyle/>
          <a:p>
            <a:r>
              <a:rPr lang="it-IT" dirty="0"/>
              <a:t>Il </a:t>
            </a:r>
            <a:r>
              <a:rPr lang="it-IT" dirty="0" err="1"/>
              <a:t>Pre</a:t>
            </a:r>
            <a:r>
              <a:rPr lang="it-IT" dirty="0"/>
              <a:t>-Processing si compone di 2 fasi: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Tokenizzazione</a:t>
            </a:r>
            <a:r>
              <a:rPr lang="it-IT" dirty="0"/>
              <a:t> e Lemmatizzazione (NLTK </a:t>
            </a:r>
            <a:r>
              <a:rPr lang="it-IT" dirty="0" err="1"/>
              <a:t>WordNet</a:t>
            </a:r>
            <a:r>
              <a:rPr lang="it-IT" dirty="0"/>
              <a:t> </a:t>
            </a:r>
            <a:r>
              <a:rPr lang="it-IT" dirty="0" err="1"/>
              <a:t>Lemmatizer</a:t>
            </a:r>
            <a:r>
              <a:rPr lang="it-IT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Data </a:t>
            </a:r>
            <a:r>
              <a:rPr lang="it-IT" dirty="0" err="1"/>
              <a:t>Cleaning</a:t>
            </a:r>
            <a:r>
              <a:rPr lang="it-IT" dirty="0"/>
              <a:t> (punteggiatura, parole composte, </a:t>
            </a:r>
            <a:r>
              <a:rPr lang="it-IT" dirty="0" err="1"/>
              <a:t>StopWords</a:t>
            </a:r>
            <a:r>
              <a:rPr lang="it-IT" dirty="0"/>
              <a:t>, gestione maiuscolo/minuscolo)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r>
              <a:rPr lang="it-IT" dirty="0"/>
              <a:t>Prima:</a:t>
            </a:r>
          </a:p>
          <a:p>
            <a:pPr marL="0" indent="0">
              <a:buNone/>
            </a:pPr>
            <a:r>
              <a:rPr lang="it-IT" dirty="0"/>
              <a:t>«A </a:t>
            </a:r>
            <a:r>
              <a:rPr lang="it-IT" dirty="0" err="1"/>
              <a:t>Couple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A </a:t>
            </a:r>
            <a:r>
              <a:rPr lang="it-IT" dirty="0" err="1"/>
              <a:t>Stunning</a:t>
            </a:r>
            <a:r>
              <a:rPr lang="it-IT" dirty="0"/>
              <a:t> </a:t>
            </a:r>
            <a:r>
              <a:rPr lang="it-IT" dirty="0" err="1"/>
              <a:t>Photoshoot</a:t>
            </a:r>
            <a:r>
              <a:rPr lang="it-IT" dirty="0"/>
              <a:t> With </a:t>
            </a:r>
            <a:r>
              <a:rPr lang="it-IT" dirty="0" err="1"/>
              <a:t>Their</a:t>
            </a:r>
            <a:r>
              <a:rPr lang="it-IT" dirty="0"/>
              <a:t> Baby»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Dopo:</a:t>
            </a:r>
          </a:p>
          <a:p>
            <a:pPr marL="0" indent="0">
              <a:buNone/>
            </a:pPr>
            <a:r>
              <a:rPr lang="it-IT" dirty="0"/>
              <a:t>«</a:t>
            </a:r>
            <a:r>
              <a:rPr lang="it-IT" dirty="0" err="1"/>
              <a:t>couple</a:t>
            </a:r>
            <a:r>
              <a:rPr lang="it-IT" dirty="0"/>
              <a:t> </a:t>
            </a:r>
            <a:r>
              <a:rPr lang="it-IT" dirty="0" err="1"/>
              <a:t>stun</a:t>
            </a:r>
            <a:r>
              <a:rPr lang="it-IT" dirty="0"/>
              <a:t> photo </a:t>
            </a:r>
            <a:r>
              <a:rPr lang="it-IT" dirty="0" err="1"/>
              <a:t>shoot</a:t>
            </a:r>
            <a:r>
              <a:rPr lang="it-IT" dirty="0"/>
              <a:t> baby»</a:t>
            </a:r>
          </a:p>
        </p:txBody>
      </p:sp>
    </p:spTree>
    <p:extLst>
      <p:ext uri="{BB962C8B-B14F-4D97-AF65-F5344CB8AC3E}">
        <p14:creationId xmlns:p14="http://schemas.microsoft.com/office/powerpoint/2010/main" val="350712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C34F10-CDE3-E94C-8D47-FC672337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Text </a:t>
            </a:r>
            <a:br>
              <a:rPr lang="it-IT" dirty="0"/>
            </a:br>
            <a:r>
              <a:rPr lang="it-IT" dirty="0"/>
              <a:t>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3DF383-E51C-6344-90C9-AB596106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it-IT" dirty="0"/>
              <a:t>Rappresentazione vettoriale tramite </a:t>
            </a:r>
            <a:r>
              <a:rPr lang="it-IT" i="1" dirty="0" err="1"/>
              <a:t>tf-idf</a:t>
            </a:r>
            <a:endParaRPr lang="it-IT" i="1" dirty="0"/>
          </a:p>
          <a:p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synthesis</a:t>
            </a:r>
            <a:r>
              <a:rPr lang="it-IT" dirty="0"/>
              <a:t> tramite SVD</a:t>
            </a:r>
          </a:p>
          <a:p>
            <a:r>
              <a:rPr lang="it-IT" dirty="0"/>
              <a:t>L’algoritmo di Clustering scelto è il K-</a:t>
            </a:r>
            <a:r>
              <a:rPr lang="it-IT" dirty="0" err="1"/>
              <a:t>Means</a:t>
            </a:r>
            <a:endParaRPr lang="it-IT" dirty="0"/>
          </a:p>
          <a:p>
            <a:r>
              <a:rPr lang="it-IT" dirty="0"/>
              <a:t>Ricerca del K ideale tramite indice di </a:t>
            </a:r>
            <a:r>
              <a:rPr lang="it-IT" dirty="0" err="1"/>
              <a:t>Calinski-Harabasz</a:t>
            </a:r>
            <a:endParaRPr lang="it-IT" dirty="0"/>
          </a:p>
          <a:p>
            <a:r>
              <a:rPr lang="it-IT" dirty="0"/>
              <a:t>Esplorazione dei 9 Clusters trovati</a:t>
            </a:r>
          </a:p>
          <a:p>
            <a:r>
              <a:rPr lang="it-IT" dirty="0"/>
              <a:t>Elaborazioni Grafiche</a:t>
            </a:r>
          </a:p>
          <a:p>
            <a:r>
              <a:rPr lang="it-IT" dirty="0"/>
              <a:t>Valutazione Clusters tramite Silhouette Index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948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C004C91-9324-4E94-BC28-856AE162D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5B562CD4-39C5-44ED-BD68-B789B305E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9EB461-9837-F444-89F0-4B52F0EA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it-IT" dirty="0"/>
              <a:t>Text Clustering – Rappresentazioni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710087A-CD06-7142-8485-DA8A4AEE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25" y="2286163"/>
            <a:ext cx="5492160" cy="4119120"/>
          </a:xfrm>
          <a:prstGeom prst="rect">
            <a:avLst/>
          </a:prstGeom>
          <a:effectLst/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90D6D75-5830-494C-87F0-D1449708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9001"/>
            <a:ext cx="6710404" cy="3908811"/>
          </a:xfrm>
          <a:prstGeom prst="rect">
            <a:avLst/>
          </a:prstGeom>
          <a:effectLst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3C1F46-CA48-704A-B030-37DC7F3136D9}"/>
              </a:ext>
            </a:extLst>
          </p:cNvPr>
          <p:cNvSpPr txBox="1"/>
          <p:nvPr/>
        </p:nvSpPr>
        <p:spPr>
          <a:xfrm>
            <a:off x="0" y="6317812"/>
            <a:ext cx="56360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/>
                </a:solidFill>
              </a:rPr>
              <a:t>Silhouette_index</a:t>
            </a:r>
            <a:r>
              <a:rPr lang="it-IT" sz="1500" dirty="0">
                <a:solidFill>
                  <a:schemeClr val="bg1"/>
                </a:solidFill>
              </a:rPr>
              <a:t> = 0.0099</a:t>
            </a:r>
          </a:p>
        </p:txBody>
      </p:sp>
    </p:spTree>
    <p:extLst>
      <p:ext uri="{BB962C8B-B14F-4D97-AF65-F5344CB8AC3E}">
        <p14:creationId xmlns:p14="http://schemas.microsoft.com/office/powerpoint/2010/main" val="29057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F28FB7-92C7-FB4C-8652-E24B10FC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t-IT" sz="3900"/>
              <a:t>Text </a:t>
            </a:r>
            <a:r>
              <a:rPr lang="it-IT" sz="3900" err="1"/>
              <a:t>Classification</a:t>
            </a:r>
            <a:endParaRPr lang="it-IT" sz="39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09BC9-E6D4-0E40-84B9-D513DBA2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it-IT" dirty="0"/>
              <a:t>Rappresentazione vettoriale tramite modello BOW con </a:t>
            </a:r>
            <a:r>
              <a:rPr lang="it-IT" dirty="0" err="1"/>
              <a:t>CountVectorizer</a:t>
            </a:r>
            <a:endParaRPr lang="it-IT" dirty="0"/>
          </a:p>
          <a:p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synthesis</a:t>
            </a:r>
            <a:r>
              <a:rPr lang="it-IT" dirty="0"/>
              <a:t> tramite SVD</a:t>
            </a:r>
          </a:p>
          <a:p>
            <a:r>
              <a:rPr lang="it-IT" dirty="0"/>
              <a:t>Algoritmi utilizzati per la Classificazione: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Support </a:t>
            </a:r>
            <a:r>
              <a:rPr lang="it-IT" dirty="0" err="1"/>
              <a:t>Vector</a:t>
            </a:r>
            <a:r>
              <a:rPr lang="it-IT" dirty="0"/>
              <a:t> Machine (kernel lineare)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(con penalità ‘l2’)</a:t>
            </a:r>
          </a:p>
          <a:p>
            <a:r>
              <a:rPr lang="it-IT" dirty="0"/>
              <a:t>5-Fold </a:t>
            </a:r>
            <a:r>
              <a:rPr lang="it-IT" dirty="0" err="1"/>
              <a:t>Stratified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endParaRPr lang="it-IT" dirty="0"/>
          </a:p>
          <a:p>
            <a:r>
              <a:rPr lang="it-IT" dirty="0"/>
              <a:t>Classificazione binaria delle istanze del test set tra «</a:t>
            </a:r>
            <a:r>
              <a:rPr lang="it-IT" dirty="0" err="1"/>
              <a:t>clickbait</a:t>
            </a:r>
            <a:r>
              <a:rPr lang="it-IT" dirty="0"/>
              <a:t>» e «</a:t>
            </a:r>
            <a:r>
              <a:rPr lang="it-IT" dirty="0" err="1"/>
              <a:t>no_clickbait</a:t>
            </a:r>
            <a:r>
              <a:rPr lang="it-IT" dirty="0"/>
              <a:t>»</a:t>
            </a:r>
          </a:p>
          <a:p>
            <a:r>
              <a:rPr lang="it-IT" dirty="0"/>
              <a:t>Valutazione tramite misure di performance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46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52D3F5-80CB-124F-A6E1-72C35678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" y="629266"/>
            <a:ext cx="3911046" cy="5594554"/>
          </a:xfrm>
        </p:spPr>
        <p:txBody>
          <a:bodyPr anchor="ctr">
            <a:normAutofit/>
          </a:bodyPr>
          <a:lstStyle/>
          <a:p>
            <a:r>
              <a:rPr lang="it-IT" sz="3600" dirty="0">
                <a:solidFill>
                  <a:srgbClr val="EBEBEB"/>
                </a:solidFill>
              </a:rPr>
              <a:t>Text </a:t>
            </a:r>
            <a:r>
              <a:rPr lang="it-IT" sz="3600" dirty="0" err="1">
                <a:solidFill>
                  <a:srgbClr val="EBEBEB"/>
                </a:solidFill>
              </a:rPr>
              <a:t>Classification</a:t>
            </a:r>
            <a:r>
              <a:rPr lang="it-IT" sz="3600" dirty="0">
                <a:solidFill>
                  <a:srgbClr val="EBEBEB"/>
                </a:solidFill>
              </a:rPr>
              <a:t>  – Misure di performance</a:t>
            </a: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egnaposto contenuto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2A46851-C552-D94C-8CE0-CF49EA79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80" y="1213658"/>
            <a:ext cx="4427993" cy="1100970"/>
          </a:xfrm>
          <a:prstGeom prst="rect">
            <a:avLst/>
          </a:prstGeom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9EC114-854E-9E45-B093-87C4B9B44876}"/>
              </a:ext>
            </a:extLst>
          </p:cNvPr>
          <p:cNvSpPr txBox="1"/>
          <p:nvPr/>
        </p:nvSpPr>
        <p:spPr>
          <a:xfrm>
            <a:off x="4375615" y="1213658"/>
            <a:ext cx="2115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Valutazione per classe </a:t>
            </a:r>
            <a:r>
              <a:rPr lang="it-IT" sz="1200" dirty="0" err="1"/>
              <a:t>Clickbait</a:t>
            </a:r>
            <a:r>
              <a:rPr lang="it-IT" sz="1200" dirty="0"/>
              <a:t>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7B15F4B-DCD5-B744-9730-7F742A6F5B3C}"/>
              </a:ext>
            </a:extLst>
          </p:cNvPr>
          <p:cNvSpPr txBox="1"/>
          <p:nvPr/>
        </p:nvSpPr>
        <p:spPr>
          <a:xfrm>
            <a:off x="4387136" y="2964878"/>
            <a:ext cx="2115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Valutazione per classe </a:t>
            </a:r>
            <a:r>
              <a:rPr lang="it-IT" sz="1200" dirty="0" err="1"/>
              <a:t>No_Clickbait</a:t>
            </a:r>
            <a:r>
              <a:rPr lang="it-IT" sz="1200" dirty="0"/>
              <a:t>:</a:t>
            </a:r>
          </a:p>
        </p:txBody>
      </p:sp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77874DB-A7FD-5445-9B8E-6DABA2D3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80" y="2816967"/>
            <a:ext cx="4473724" cy="1045703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0747AE2-7F2E-534F-82FC-342FC8B0AAA1}"/>
              </a:ext>
            </a:extLst>
          </p:cNvPr>
          <p:cNvSpPr txBox="1"/>
          <p:nvPr/>
        </p:nvSpPr>
        <p:spPr>
          <a:xfrm>
            <a:off x="4400369" y="4365009"/>
            <a:ext cx="2115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Media dei Risultati:</a:t>
            </a:r>
          </a:p>
        </p:txBody>
      </p:sp>
      <p:pic>
        <p:nvPicPr>
          <p:cNvPr id="25" name="Immagine 2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3B7895F-1ECF-8041-B7EA-080EB321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680" y="4365009"/>
            <a:ext cx="4372805" cy="10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0A84B79-42A7-4AD9-A72A-3A3580147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3C360D-B5DF-B145-8D4B-5C423A9E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it-IT" dirty="0"/>
              <a:t>Text </a:t>
            </a:r>
            <a:r>
              <a:rPr lang="it-IT" dirty="0" err="1"/>
              <a:t>Classification</a:t>
            </a:r>
            <a:r>
              <a:rPr lang="it-IT" dirty="0"/>
              <a:t> - SVM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4DD0363-3767-DA4A-9E66-5611BC99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1" y="2312473"/>
            <a:ext cx="6063419" cy="4092809"/>
          </a:xfrm>
          <a:prstGeom prst="rect">
            <a:avLst/>
          </a:prstGeom>
          <a:effectLst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F4D474C-3E63-A14D-BC38-1CC4A3007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861" y="3293674"/>
            <a:ext cx="3952107" cy="29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4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Ione</Template>
  <TotalTime>144</TotalTime>
  <Words>363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Ione</vt:lpstr>
      <vt:lpstr>Riconoscimento di Titoli Clickbait: Tecniche di Clustering e Classificazione</vt:lpstr>
      <vt:lpstr>Indice</vt:lpstr>
      <vt:lpstr>Introduzione</vt:lpstr>
      <vt:lpstr>Pre-Processing</vt:lpstr>
      <vt:lpstr>Text  Clustering</vt:lpstr>
      <vt:lpstr>Text Clustering – Rappresentazioni</vt:lpstr>
      <vt:lpstr>Text Classification</vt:lpstr>
      <vt:lpstr>Text Classification  – Misure di performance</vt:lpstr>
      <vt:lpstr>Text Classification - SVM</vt:lpstr>
      <vt:lpstr>Text Classification – Gaussian NB</vt:lpstr>
      <vt:lpstr>Text Classification – Logistic Regression</vt:lpstr>
      <vt:lpstr>Conclusioni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Riconoscimento di Titoli Clickbait: Tecniche di Clustering e Classificazione</dc:title>
  <dc:creator>e.conte11@campus.unimib.it</dc:creator>
  <cp:lastModifiedBy>a.fossati@campus.unimib.it</cp:lastModifiedBy>
  <cp:revision>13</cp:revision>
  <dcterms:created xsi:type="dcterms:W3CDTF">2021-02-15T14:56:11Z</dcterms:created>
  <dcterms:modified xsi:type="dcterms:W3CDTF">2021-02-25T10:54:51Z</dcterms:modified>
</cp:coreProperties>
</file>