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73" r:id="rId4"/>
    <p:sldId id="262" r:id="rId5"/>
    <p:sldId id="269" r:id="rId6"/>
    <p:sldId id="270" r:id="rId7"/>
    <p:sldId id="265" r:id="rId8"/>
    <p:sldId id="271" r:id="rId9"/>
    <p:sldId id="272" r:id="rId10"/>
    <p:sldId id="266" r:id="rId11"/>
    <p:sldId id="268" r:id="rId12"/>
    <p:sldId id="264" r:id="rId13"/>
    <p:sldId id="25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C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0467" autoAdjust="0"/>
  </p:normalViewPr>
  <p:slideViewPr>
    <p:cSldViewPr snapToGrid="0">
      <p:cViewPr varScale="1">
        <p:scale>
          <a:sx n="75" d="100"/>
          <a:sy n="75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DE782-AFCA-42FF-8716-C2A0754B4340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AF9A-66EC-46F2-88BC-83E13F3205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16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391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5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3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24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87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01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7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37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27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77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96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AF9A-66EC-46F2-88BC-83E13F32052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08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77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CA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8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27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85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42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88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60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02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3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85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01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43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B788-7F79-4056-8AF5-8758F4B9A0D6}" type="datetimeFigureOut">
              <a:rPr lang="pt-BR" smtClean="0"/>
              <a:t>07/02/2017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00F7-4B06-4FAC-A980-9FCABD12AE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72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605592" y="3522209"/>
            <a:ext cx="8047522" cy="3760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spc="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+mn-lt"/>
              </a:rPr>
              <a:t>UNJ</a:t>
            </a:r>
            <a:endParaRPr lang="pt-BR" dirty="0">
              <a:latin typeface="+mn-lt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605592" y="3975236"/>
            <a:ext cx="8047522" cy="1164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5400" dirty="0" smtClean="0"/>
              <a:t>Build Automation</a:t>
            </a:r>
            <a:endParaRPr lang="pt-BR" sz="5400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05592" y="5139891"/>
            <a:ext cx="8047522" cy="616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 smtClean="0"/>
              <a:t>Alessandro Fragnani</a:t>
            </a:r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05592" y="6250972"/>
            <a:ext cx="8047522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1100" spc="600" dirty="0" smtClean="0"/>
              <a:t>SOFTPLAN, </a:t>
            </a:r>
            <a:r>
              <a:rPr lang="pt-BR" sz="1100" spc="600" dirty="0" smtClean="0"/>
              <a:t>JANUARY 13, 2017</a:t>
            </a:r>
            <a:endParaRPr lang="pt-BR" sz="1100" spc="600" dirty="0"/>
          </a:p>
        </p:txBody>
      </p:sp>
    </p:spTree>
    <p:extLst>
      <p:ext uri="{BB962C8B-B14F-4D97-AF65-F5344CB8AC3E}">
        <p14:creationId xmlns:p14="http://schemas.microsoft.com/office/powerpoint/2010/main" val="30135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8" y="731837"/>
            <a:ext cx="5795571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Continuous</a:t>
            </a:r>
            <a:r>
              <a:rPr lang="pt-BR" dirty="0" smtClean="0"/>
              <a:t> </a:t>
            </a:r>
            <a:r>
              <a:rPr lang="pt-BR" dirty="0" err="1" smtClean="0"/>
              <a:t>Integration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11362214" cy="77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practice of merging all developer working copies to a shared mainline several times a day.</a:t>
            </a:r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</a:t>
            </a:r>
            <a:r>
              <a:rPr lang="pt-BR" spc="300" dirty="0" smtClean="0"/>
              <a:t>JANUARY 13,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 smtClean="0"/>
              <a:t>BUILD AUTOMATION</a:t>
            </a:r>
            <a:endParaRPr lang="pt-BR" spc="300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22" y="4278361"/>
            <a:ext cx="1440000" cy="14336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62" y="4005161"/>
            <a:ext cx="1440000" cy="198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32" y="4275161"/>
            <a:ext cx="1440000" cy="1440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403" y="4271961"/>
            <a:ext cx="1440000" cy="144000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92" y="4275161"/>
            <a:ext cx="1440000" cy="1440000"/>
          </a:xfrm>
          <a:prstGeom prst="rect">
            <a:avLst/>
          </a:prstGeom>
        </p:spPr>
      </p:pic>
      <p:sp>
        <p:nvSpPr>
          <p:cNvPr id="14" name="Espaço Reservado para Conteúdo 14"/>
          <p:cNvSpPr>
            <a:spLocks noGrp="1"/>
          </p:cNvSpPr>
          <p:nvPr/>
        </p:nvSpPr>
        <p:spPr>
          <a:xfrm>
            <a:off x="426465" y="2641902"/>
            <a:ext cx="11362214" cy="772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…a </a:t>
            </a:r>
            <a:r>
              <a:rPr lang="en-US" i="1" dirty="0"/>
              <a:t>continuous integration server is a type of build automation server.</a:t>
            </a:r>
          </a:p>
        </p:txBody>
      </p:sp>
    </p:spTree>
    <p:extLst>
      <p:ext uri="{BB962C8B-B14F-4D97-AF65-F5344CB8AC3E}">
        <p14:creationId xmlns:p14="http://schemas.microsoft.com/office/powerpoint/2010/main" val="9089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Continuous</a:t>
            </a:r>
            <a:r>
              <a:rPr lang="pt-BR" dirty="0" smtClean="0"/>
              <a:t> </a:t>
            </a:r>
            <a:r>
              <a:rPr lang="pt-BR" dirty="0" err="1" smtClean="0"/>
              <a:t>Integration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2"/>
            <a:ext cx="11362214" cy="391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tasks we automate</a:t>
            </a:r>
            <a:endParaRPr lang="en-US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</a:t>
            </a:r>
            <a:r>
              <a:rPr lang="pt-BR" spc="300" dirty="0" smtClean="0"/>
              <a:t>JANUARY 13, </a:t>
            </a:r>
            <a:r>
              <a:rPr lang="pt-BR" spc="300" dirty="0" smtClean="0"/>
              <a:t>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 smtClean="0"/>
              <a:t>BUILD AUTOMATION</a:t>
            </a:r>
            <a:endParaRPr lang="pt-BR" spc="3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6396" y="3105128"/>
            <a:ext cx="225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70C0"/>
                </a:solidFill>
              </a:rPr>
              <a:t>Get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sources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from</a:t>
            </a:r>
            <a:r>
              <a:rPr lang="pt-BR" dirty="0" smtClean="0">
                <a:solidFill>
                  <a:srgbClr val="0070C0"/>
                </a:solidFill>
              </a:rPr>
              <a:t> VCS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796396" y="459256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0070C0"/>
                </a:solidFill>
              </a:rPr>
              <a:t>Compile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193947" y="3105128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 smtClean="0">
                <a:solidFill>
                  <a:srgbClr val="0070C0"/>
                </a:solidFill>
              </a:rPr>
              <a:t>Publish</a:t>
            </a:r>
            <a:r>
              <a:rPr lang="pt-BR" dirty="0" smtClean="0">
                <a:solidFill>
                  <a:srgbClr val="0070C0"/>
                </a:solidFill>
              </a:rPr>
              <a:t> Unit </a:t>
            </a:r>
            <a:r>
              <a:rPr lang="pt-BR" dirty="0" err="1" smtClean="0">
                <a:solidFill>
                  <a:srgbClr val="0070C0"/>
                </a:solidFill>
              </a:rPr>
              <a:t>Tests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862702" y="4592568"/>
            <a:ext cx="216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 smtClean="0">
                <a:solidFill>
                  <a:srgbClr val="0070C0"/>
                </a:solidFill>
              </a:rPr>
              <a:t>Publish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Code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Metrics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47425" y="3105128"/>
            <a:ext cx="19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Update VCS </a:t>
            </a:r>
            <a:r>
              <a:rPr lang="pt-BR" dirty="0" err="1" smtClean="0">
                <a:solidFill>
                  <a:srgbClr val="0070C0"/>
                </a:solidFill>
              </a:rPr>
              <a:t>Labels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915743" y="4592568"/>
            <a:ext cx="17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>
                <a:solidFill>
                  <a:srgbClr val="0070C0"/>
                </a:solidFill>
              </a:rPr>
              <a:t>Archive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Artifacts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4751625" y="3771904"/>
            <a:ext cx="203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err="1" smtClean="0">
                <a:solidFill>
                  <a:srgbClr val="0070C0"/>
                </a:solidFill>
              </a:rPr>
              <a:t>Send</a:t>
            </a:r>
            <a:r>
              <a:rPr lang="pt-BR" sz="2800" b="1" dirty="0" smtClean="0">
                <a:solidFill>
                  <a:srgbClr val="0070C0"/>
                </a:solidFill>
              </a:rPr>
              <a:t> </a:t>
            </a:r>
            <a:r>
              <a:rPr lang="pt-BR" sz="2800" b="1" dirty="0" err="1" smtClean="0">
                <a:solidFill>
                  <a:srgbClr val="0070C0"/>
                </a:solidFill>
              </a:rPr>
              <a:t>Email</a:t>
            </a:r>
            <a:endParaRPr lang="pt-BR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7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9" grpId="0"/>
      <p:bldP spid="20" grpId="0"/>
      <p:bldP spid="21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11362214" cy="5445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</a:t>
            </a:r>
            <a:r>
              <a:rPr lang="pt-BR" spc="300" dirty="0" smtClean="0"/>
              <a:t>JANUARY 13, </a:t>
            </a:r>
            <a:r>
              <a:rPr lang="pt-BR" spc="300" dirty="0" smtClean="0"/>
              <a:t>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 smtClean="0"/>
              <a:t>BUILD AUTOMATION</a:t>
            </a:r>
          </a:p>
        </p:txBody>
      </p:sp>
    </p:spTree>
    <p:extLst>
      <p:ext uri="{BB962C8B-B14F-4D97-AF65-F5344CB8AC3E}">
        <p14:creationId xmlns:p14="http://schemas.microsoft.com/office/powerpoint/2010/main" val="12532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90600" y="3397085"/>
            <a:ext cx="10515600" cy="5396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 smtClean="0"/>
              <a:t>Alessandro Fragnani</a:t>
            </a:r>
            <a:endParaRPr lang="pt-BR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990600" y="19805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sz="6000" dirty="0" err="1" smtClean="0"/>
              <a:t>Thank</a:t>
            </a:r>
            <a:r>
              <a:rPr lang="pt-BR" sz="6000" dirty="0" smtClean="0"/>
              <a:t> </a:t>
            </a:r>
            <a:r>
              <a:rPr lang="pt-BR" sz="6000" dirty="0" err="1" smtClean="0"/>
              <a:t>you</a:t>
            </a:r>
            <a:r>
              <a:rPr lang="pt-BR" sz="6000" dirty="0" smtClean="0"/>
              <a:t>!</a:t>
            </a:r>
            <a:endParaRPr lang="pt-BR" sz="6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40" y="4508433"/>
            <a:ext cx="400050" cy="2667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48" y="4466154"/>
            <a:ext cx="304800" cy="3048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4271208" y="4479958"/>
            <a:ext cx="2794540" cy="30062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 smtClean="0"/>
              <a:t>alessandrofm@softplan.com.br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7426686" y="4466154"/>
            <a:ext cx="1563302" cy="30062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 smtClean="0"/>
              <a:t>48 3027 8078</a:t>
            </a:r>
            <a:endParaRPr lang="pt-BR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257" y="4899498"/>
            <a:ext cx="447333" cy="447333"/>
          </a:xfrm>
          <a:prstGeom prst="rect">
            <a:avLst/>
          </a:prstGeo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4271208" y="4972853"/>
            <a:ext cx="2794540" cy="300621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 smtClean="0"/>
              <a:t>github.com/</a:t>
            </a:r>
            <a:r>
              <a:rPr lang="pt-BR" sz="1600" dirty="0" err="1" smtClean="0"/>
              <a:t>alefragnani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013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Who am I?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7773384" cy="1666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Delphi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20 </a:t>
            </a:r>
            <a:r>
              <a:rPr lang="pt-BR" dirty="0" err="1" smtClean="0"/>
              <a:t>years</a:t>
            </a:r>
            <a:r>
              <a:rPr lang="pt-BR" dirty="0" smtClean="0"/>
              <a:t> </a:t>
            </a:r>
            <a:r>
              <a:rPr lang="pt-BR" dirty="0" err="1" smtClean="0"/>
              <a:t>experience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Softplan</a:t>
            </a:r>
            <a:r>
              <a:rPr lang="pt-BR" dirty="0" smtClean="0"/>
              <a:t> </a:t>
            </a:r>
            <a:r>
              <a:rPr lang="pt-BR" dirty="0" smtClean="0"/>
              <a:t>– UNJ </a:t>
            </a:r>
            <a:r>
              <a:rPr lang="pt-BR" dirty="0" err="1" smtClean="0"/>
              <a:t>Support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NewAge</a:t>
            </a:r>
            <a:r>
              <a:rPr lang="pt-BR" dirty="0" smtClean="0"/>
              <a:t> Team</a:t>
            </a:r>
            <a:endParaRPr lang="pt-BR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</a:t>
            </a:r>
            <a:r>
              <a:rPr lang="pt-BR" spc="300" dirty="0" smtClean="0"/>
              <a:t>JANUARY 13,</a:t>
            </a:r>
            <a:r>
              <a:rPr lang="pt-BR" spc="300" dirty="0" smtClean="0"/>
              <a:t> </a:t>
            </a:r>
            <a:r>
              <a:rPr lang="pt-BR" spc="300" dirty="0" smtClean="0"/>
              <a:t>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 smtClean="0"/>
              <a:t>BUILD AUTOMATION</a:t>
            </a:r>
            <a:endParaRPr lang="pt-BR" spc="300" dirty="0"/>
          </a:p>
        </p:txBody>
      </p:sp>
      <p:sp>
        <p:nvSpPr>
          <p:cNvPr id="7" name="Espaço Reservado para Conteúdo 14"/>
          <p:cNvSpPr>
            <a:spLocks noGrp="1"/>
          </p:cNvSpPr>
          <p:nvPr/>
        </p:nvSpPr>
        <p:spPr>
          <a:xfrm>
            <a:off x="424849" y="3762923"/>
            <a:ext cx="7773384" cy="1978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OpenSource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4 </a:t>
            </a:r>
            <a:r>
              <a:rPr lang="pt-BR" dirty="0" err="1" smtClean="0"/>
              <a:t>years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Delphi / Sublime Text / Atom / Visual Studio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Delphi, Python, </a:t>
            </a:r>
            <a:r>
              <a:rPr lang="en-US" dirty="0" err="1" smtClean="0"/>
              <a:t>CoffeeScript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TypeScript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github.com/</a:t>
            </a:r>
            <a:r>
              <a:rPr lang="en-US" dirty="0" err="1" smtClean="0"/>
              <a:t>alefragnani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188" y="610345"/>
            <a:ext cx="2257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7773384" cy="4040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Where</a:t>
            </a:r>
            <a:r>
              <a:rPr lang="pt-BR" dirty="0" smtClean="0"/>
              <a:t> are </a:t>
            </a:r>
            <a:r>
              <a:rPr lang="pt-BR" dirty="0" err="1" smtClean="0"/>
              <a:t>we</a:t>
            </a:r>
            <a:r>
              <a:rPr lang="pt-BR" dirty="0" smtClean="0"/>
              <a:t>?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Build Automation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Continuous</a:t>
            </a:r>
            <a:r>
              <a:rPr lang="pt-BR" dirty="0" smtClean="0"/>
              <a:t> </a:t>
            </a:r>
            <a:r>
              <a:rPr lang="pt-BR" dirty="0" err="1" smtClean="0"/>
              <a:t>Integration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</a:t>
            </a:r>
            <a:r>
              <a:rPr lang="pt-BR" spc="300" dirty="0" smtClean="0"/>
              <a:t>JANUARY 13, </a:t>
            </a:r>
            <a:r>
              <a:rPr lang="pt-BR" spc="300" dirty="0" smtClean="0"/>
              <a:t>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 smtClean="0"/>
              <a:t>BUILD AUTOMATION</a:t>
            </a:r>
            <a:endParaRPr lang="pt-BR" spc="300" dirty="0"/>
          </a:p>
        </p:txBody>
      </p:sp>
    </p:spTree>
    <p:extLst>
      <p:ext uri="{BB962C8B-B14F-4D97-AF65-F5344CB8AC3E}">
        <p14:creationId xmlns:p14="http://schemas.microsoft.com/office/powerpoint/2010/main" val="12900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Where</a:t>
            </a:r>
            <a:r>
              <a:rPr lang="pt-BR" dirty="0" smtClean="0"/>
              <a:t> are </a:t>
            </a:r>
            <a:r>
              <a:rPr lang="pt-BR" dirty="0" err="1" smtClean="0"/>
              <a:t>we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11362214" cy="4040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How</a:t>
            </a:r>
            <a:r>
              <a:rPr lang="pt-BR" dirty="0" smtClean="0"/>
              <a:t> big are </a:t>
            </a:r>
            <a:r>
              <a:rPr lang="pt-BR" dirty="0" err="1" smtClean="0"/>
              <a:t>your</a:t>
            </a:r>
            <a:r>
              <a:rPr lang="pt-BR" dirty="0" smtClean="0"/>
              <a:t> </a:t>
            </a:r>
            <a:r>
              <a:rPr lang="pt-BR" dirty="0" err="1" smtClean="0"/>
              <a:t>projects</a:t>
            </a:r>
            <a:r>
              <a:rPr lang="pt-BR" dirty="0" smtClean="0"/>
              <a:t>?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Systems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Party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Packages</a:t>
            </a:r>
            <a:r>
              <a:rPr lang="pt-BR" dirty="0" smtClean="0"/>
              <a:t>/</a:t>
            </a:r>
            <a:r>
              <a:rPr lang="pt-BR" dirty="0" err="1" smtClean="0"/>
              <a:t>Units</a:t>
            </a:r>
            <a:r>
              <a:rPr lang="pt-BR" dirty="0" smtClean="0"/>
              <a:t>/LOC</a:t>
            </a: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How do you install and compile your projects in developer machines?</a:t>
            </a:r>
            <a:endParaRPr lang="pt-BR" dirty="0" smtClean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</a:t>
            </a:r>
            <a:r>
              <a:rPr lang="pt-BR" spc="300" dirty="0" smtClean="0"/>
              <a:t>JANUARY 13, </a:t>
            </a:r>
            <a:r>
              <a:rPr lang="pt-BR" spc="300" dirty="0" smtClean="0"/>
              <a:t>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</a:t>
            </a:r>
            <a:r>
              <a:rPr lang="pt-BR" spc="300" dirty="0" smtClean="0"/>
              <a:t>// BUILD AUTOMATION</a:t>
            </a:r>
            <a:endParaRPr lang="pt-BR" spc="3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90" y="4172695"/>
            <a:ext cx="10744960" cy="14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Where</a:t>
            </a:r>
            <a:r>
              <a:rPr lang="pt-BR" dirty="0" smtClean="0"/>
              <a:t> are </a:t>
            </a:r>
            <a:r>
              <a:rPr lang="pt-BR" dirty="0" err="1" smtClean="0"/>
              <a:t>we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11362214" cy="40401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 smtClean="0"/>
              <a:t>NewAge</a:t>
            </a:r>
            <a:r>
              <a:rPr lang="pt-BR" dirty="0" smtClean="0"/>
              <a:t> Project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+50 </a:t>
            </a:r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Party</a:t>
            </a:r>
            <a:r>
              <a:rPr lang="pt-BR" dirty="0" smtClean="0"/>
              <a:t> </a:t>
            </a:r>
            <a:r>
              <a:rPr lang="pt-BR" dirty="0" err="1" smtClean="0"/>
              <a:t>Components</a:t>
            </a:r>
            <a:r>
              <a:rPr lang="pt-BR" dirty="0" smtClean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DevExpress</a:t>
            </a:r>
            <a:r>
              <a:rPr lang="pt-BR" dirty="0" smtClean="0"/>
              <a:t>, TMS, JVCL, </a:t>
            </a:r>
            <a:r>
              <a:rPr lang="pt-BR" dirty="0" err="1" smtClean="0"/>
              <a:t>Eldos</a:t>
            </a:r>
            <a:r>
              <a:rPr lang="pt-BR" dirty="0" smtClean="0"/>
              <a:t>, </a:t>
            </a:r>
            <a:r>
              <a:rPr lang="pt-BR" dirty="0" err="1" smtClean="0"/>
              <a:t>ReportBuilder</a:t>
            </a:r>
            <a:r>
              <a:rPr lang="pt-BR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25 Frameworks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7 </a:t>
            </a:r>
            <a:r>
              <a:rPr lang="pt-BR" dirty="0" smtClean="0"/>
              <a:t>Systems</a:t>
            </a:r>
            <a:endParaRPr lang="pt-B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±300 DPK/DPR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8k PAS </a:t>
            </a:r>
            <a:r>
              <a:rPr lang="pt-BR" dirty="0" smtClean="0"/>
              <a:t>(</a:t>
            </a:r>
            <a:r>
              <a:rPr lang="pt-BR" dirty="0" smtClean="0"/>
              <a:t>12k total</a:t>
            </a:r>
            <a:r>
              <a:rPr lang="pt-BR" dirty="0" smtClean="0"/>
              <a:t>) / ±10 </a:t>
            </a:r>
            <a:r>
              <a:rPr lang="pt-BR" dirty="0" err="1" smtClean="0"/>
              <a:t>milions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line</a:t>
            </a:r>
            <a:endParaRPr lang="pt-BR" dirty="0" smtClean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</a:t>
            </a:r>
            <a:r>
              <a:rPr lang="pt-BR" spc="300" dirty="0" smtClean="0"/>
              <a:t>JANUARY 13, </a:t>
            </a:r>
            <a:r>
              <a:rPr lang="pt-BR" spc="300" dirty="0" smtClean="0"/>
              <a:t>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 smtClean="0"/>
              <a:t>BUILD AUTOMATION</a:t>
            </a:r>
            <a:endParaRPr lang="pt-BR" spc="300" dirty="0"/>
          </a:p>
        </p:txBody>
      </p:sp>
    </p:spTree>
    <p:extLst>
      <p:ext uri="{BB962C8B-B14F-4D97-AF65-F5344CB8AC3E}">
        <p14:creationId xmlns:p14="http://schemas.microsoft.com/office/powerpoint/2010/main" val="136316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Where</a:t>
            </a:r>
            <a:r>
              <a:rPr lang="pt-BR" dirty="0" smtClean="0"/>
              <a:t> are </a:t>
            </a:r>
            <a:r>
              <a:rPr lang="pt-BR" dirty="0" err="1" smtClean="0"/>
              <a:t>we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</a:t>
            </a:r>
            <a:r>
              <a:rPr lang="pt-BR" spc="300" dirty="0" smtClean="0"/>
              <a:t>JANUARY 13, </a:t>
            </a:r>
            <a:r>
              <a:rPr lang="pt-BR" spc="300" dirty="0" smtClean="0"/>
              <a:t>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 smtClean="0"/>
              <a:t>BUILD AUTOMATION</a:t>
            </a:r>
            <a:endParaRPr lang="pt-BR" spc="3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75" y="1973185"/>
            <a:ext cx="10744960" cy="144962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74" y="3478122"/>
            <a:ext cx="10562803" cy="27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Build Automation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11362214" cy="1623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process of automating the creation of a software build and the associated processes including: compiling computer source code into binary code, packaging binary code, and running automated tests.</a:t>
            </a:r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</a:t>
            </a:r>
            <a:r>
              <a:rPr lang="pt-BR" spc="300" dirty="0" smtClean="0"/>
              <a:t>JANUARY 13, </a:t>
            </a:r>
            <a:r>
              <a:rPr lang="pt-BR" spc="300" dirty="0" smtClean="0"/>
              <a:t>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 smtClean="0"/>
              <a:t>BUILD AUTOMATION</a:t>
            </a:r>
            <a:endParaRPr lang="pt-BR" spc="3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068" y="4624749"/>
            <a:ext cx="1440000" cy="891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1" y="4350249"/>
            <a:ext cx="1440000" cy="144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79" y="4350249"/>
            <a:ext cx="1440000" cy="144000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90" y="4350249"/>
            <a:ext cx="1440000" cy="144000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358" y="4327443"/>
            <a:ext cx="1440000" cy="148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6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Build Automation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2"/>
            <a:ext cx="11362214" cy="391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Some tasks that we automate</a:t>
            </a:r>
            <a:endParaRPr lang="en-US" dirty="0"/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</a:t>
            </a:r>
            <a:r>
              <a:rPr lang="pt-BR" spc="300" dirty="0" smtClean="0"/>
              <a:t>JANUARY 13, </a:t>
            </a:r>
            <a:r>
              <a:rPr lang="pt-BR" spc="300" dirty="0" smtClean="0"/>
              <a:t>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 smtClean="0"/>
              <a:t>BUILD AUTOMATION</a:t>
            </a:r>
            <a:endParaRPr lang="pt-BR" spc="3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89280" y="2824480"/>
            <a:ext cx="284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70C0"/>
                </a:solidFill>
              </a:rPr>
              <a:t>Read</a:t>
            </a:r>
            <a:r>
              <a:rPr lang="pt-BR" dirty="0" smtClean="0">
                <a:solidFill>
                  <a:srgbClr val="0070C0"/>
                </a:solidFill>
              </a:rPr>
              <a:t> settings </a:t>
            </a:r>
            <a:r>
              <a:rPr lang="pt-BR" dirty="0" err="1" smtClean="0">
                <a:solidFill>
                  <a:srgbClr val="0070C0"/>
                </a:solidFill>
              </a:rPr>
              <a:t>from</a:t>
            </a:r>
            <a:r>
              <a:rPr lang="pt-BR" dirty="0" smtClean="0">
                <a:solidFill>
                  <a:srgbClr val="0070C0"/>
                </a:solidFill>
              </a:rPr>
              <a:t> XML files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589280" y="3461282"/>
            <a:ext cx="102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70C0"/>
                </a:solidFill>
              </a:rPr>
              <a:t>Run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BATs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589280" y="4098084"/>
            <a:ext cx="299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70C0"/>
                </a:solidFill>
              </a:rPr>
              <a:t>Read</a:t>
            </a:r>
            <a:r>
              <a:rPr lang="pt-BR" dirty="0" smtClean="0">
                <a:solidFill>
                  <a:srgbClr val="0070C0"/>
                </a:solidFill>
              </a:rPr>
              <a:t>/Write Windows Registry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9148224" y="2824480"/>
            <a:ext cx="2354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err="1" smtClean="0">
                <a:solidFill>
                  <a:srgbClr val="0070C0"/>
                </a:solidFill>
              </a:rPr>
              <a:t>Generate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Code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Metrics</a:t>
            </a:r>
            <a:endParaRPr lang="pt-BR" dirty="0" smtClean="0">
              <a:solidFill>
                <a:srgbClr val="0070C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996999" y="3461282"/>
            <a:ext cx="1519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70C0"/>
                </a:solidFill>
              </a:rPr>
              <a:t>Run</a:t>
            </a:r>
            <a:r>
              <a:rPr lang="pt-BR" dirty="0" smtClean="0">
                <a:solidFill>
                  <a:srgbClr val="0070C0"/>
                </a:solidFill>
              </a:rPr>
              <a:t> Unit </a:t>
            </a:r>
            <a:r>
              <a:rPr lang="pt-BR" dirty="0" err="1" smtClean="0">
                <a:solidFill>
                  <a:srgbClr val="0070C0"/>
                </a:solidFill>
              </a:rPr>
              <a:t>Tests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9238184" y="4098084"/>
            <a:ext cx="226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70C0"/>
                </a:solidFill>
              </a:rPr>
              <a:t>Interact with VMWare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607155" y="2824480"/>
            <a:ext cx="17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rgbClr val="0070C0"/>
                </a:solidFill>
              </a:rPr>
              <a:t>Interact </a:t>
            </a:r>
            <a:r>
              <a:rPr lang="pt-BR" dirty="0" err="1" smtClean="0">
                <a:solidFill>
                  <a:srgbClr val="0070C0"/>
                </a:solidFill>
              </a:rPr>
              <a:t>with</a:t>
            </a:r>
            <a:r>
              <a:rPr lang="pt-BR" dirty="0" smtClean="0">
                <a:solidFill>
                  <a:srgbClr val="0070C0"/>
                </a:solidFill>
              </a:rPr>
              <a:t> CVS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707488" y="3384338"/>
            <a:ext cx="154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70C0"/>
                </a:solidFill>
              </a:rPr>
              <a:t>COMPILE</a:t>
            </a:r>
            <a:endParaRPr lang="pt-BR" sz="2800" b="1" dirty="0">
              <a:solidFill>
                <a:srgbClr val="0070C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5663512" y="4098084"/>
            <a:ext cx="16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solidFill>
                  <a:srgbClr val="0070C0"/>
                </a:solidFill>
              </a:rPr>
              <a:t>Copy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 err="1" smtClean="0">
                <a:solidFill>
                  <a:srgbClr val="0070C0"/>
                </a:solidFill>
              </a:rPr>
              <a:t>Resources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  <p:bldP spid="24" grpId="0"/>
      <p:bldP spid="26" grpId="0"/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/>
          <p:cNvCxnSpPr/>
          <p:nvPr/>
        </p:nvCxnSpPr>
        <p:spPr>
          <a:xfrm>
            <a:off x="422349" y="6176865"/>
            <a:ext cx="11362214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3"/>
          <p:cNvSpPr>
            <a:spLocks noGrp="1"/>
          </p:cNvSpPr>
          <p:nvPr/>
        </p:nvSpPr>
        <p:spPr>
          <a:xfrm>
            <a:off x="422349" y="731837"/>
            <a:ext cx="8229600" cy="95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56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Build Automation</a:t>
            </a:r>
            <a:endParaRPr lang="pt-BR" dirty="0"/>
          </a:p>
        </p:txBody>
      </p:sp>
      <p:sp>
        <p:nvSpPr>
          <p:cNvPr id="10" name="Espaço Reservado para Conteúdo 14"/>
          <p:cNvSpPr>
            <a:spLocks noGrp="1"/>
          </p:cNvSpPr>
          <p:nvPr/>
        </p:nvSpPr>
        <p:spPr>
          <a:xfrm>
            <a:off x="422349" y="1871661"/>
            <a:ext cx="11362214" cy="16233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1E1E1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</a:t>
            </a:r>
            <a:r>
              <a:rPr lang="en-US" dirty="0" smtClean="0"/>
              <a:t>y is it important?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Minimize repetitive tasks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Speed up </a:t>
            </a:r>
            <a:r>
              <a:rPr lang="en-US" i="1" dirty="0" smtClean="0"/>
              <a:t>context switch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Avoid the excuse “works on my machine”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 a </a:t>
            </a:r>
            <a:r>
              <a:rPr lang="en-US" i="1" dirty="0" smtClean="0"/>
              <a:t>Pragmatic </a:t>
            </a:r>
            <a:r>
              <a:rPr lang="en-US" i="1" dirty="0" smtClean="0"/>
              <a:t>Programmer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21 </a:t>
            </a:r>
            <a:r>
              <a:rPr lang="en-US" dirty="0"/>
              <a:t>- Use the Power of Command </a:t>
            </a:r>
            <a:r>
              <a:rPr lang="en-US" dirty="0" smtClean="0"/>
              <a:t>Shells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Use the shell when graphical user interfaces don't cut </a:t>
            </a:r>
            <a:r>
              <a:rPr lang="en-US" dirty="0" smtClean="0"/>
              <a:t>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61 </a:t>
            </a:r>
            <a:r>
              <a:rPr lang="en-US" dirty="0"/>
              <a:t>- Don't Use Manual </a:t>
            </a:r>
            <a:r>
              <a:rPr lang="en-US" dirty="0" smtClean="0"/>
              <a:t>Procedures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A shell script or batch file will execute the same instructions, in the same order, time after time. </a:t>
            </a:r>
          </a:p>
        </p:txBody>
      </p:sp>
      <p:sp>
        <p:nvSpPr>
          <p:cNvPr id="12" name="Espaço Reservado para Rodapé 21"/>
          <p:cNvSpPr>
            <a:spLocks noGrp="1"/>
          </p:cNvSpPr>
          <p:nvPr/>
        </p:nvSpPr>
        <p:spPr>
          <a:xfrm>
            <a:off x="422349" y="6219826"/>
            <a:ext cx="6438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SOFTPLAN, </a:t>
            </a:r>
            <a:r>
              <a:rPr lang="pt-BR" spc="300" dirty="0" smtClean="0"/>
              <a:t>JANUARY 13, 2017</a:t>
            </a:r>
            <a:endParaRPr lang="en-US" spc="300" dirty="0"/>
          </a:p>
        </p:txBody>
      </p:sp>
      <p:sp>
        <p:nvSpPr>
          <p:cNvPr id="16" name="Espaço Reservado para Conteúdo 19"/>
          <p:cNvSpPr>
            <a:spLocks noGrp="1"/>
          </p:cNvSpPr>
          <p:nvPr/>
        </p:nvSpPr>
        <p:spPr>
          <a:xfrm>
            <a:off x="422349" y="273050"/>
            <a:ext cx="8229600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kern="1200">
                <a:solidFill>
                  <a:srgbClr val="B1C4D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300" dirty="0" smtClean="0"/>
              <a:t>SOFTPLAN // </a:t>
            </a:r>
            <a:r>
              <a:rPr lang="pt-BR" spc="300" dirty="0" smtClean="0"/>
              <a:t>BUILD AUTOMATION</a:t>
            </a:r>
            <a:endParaRPr lang="pt-BR" spc="300" dirty="0"/>
          </a:p>
        </p:txBody>
      </p:sp>
    </p:spTree>
    <p:extLst>
      <p:ext uri="{BB962C8B-B14F-4D97-AF65-F5344CB8AC3E}">
        <p14:creationId xmlns:p14="http://schemas.microsoft.com/office/powerpoint/2010/main" val="16402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457</Words>
  <Application>Microsoft Office PowerPoint</Application>
  <PresentationFormat>Widescreen</PresentationFormat>
  <Paragraphs>109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Aurélio Bencz</dc:creator>
  <cp:lastModifiedBy>Alessandro Fragnani de Morais</cp:lastModifiedBy>
  <cp:revision>69</cp:revision>
  <dcterms:created xsi:type="dcterms:W3CDTF">2015-05-15T17:02:51Z</dcterms:created>
  <dcterms:modified xsi:type="dcterms:W3CDTF">2017-02-07T14:58:20Z</dcterms:modified>
</cp:coreProperties>
</file>