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95" r:id="rId7"/>
    <p:sldId id="289" r:id="rId8"/>
    <p:sldId id="264" r:id="rId9"/>
    <p:sldId id="298" r:id="rId10"/>
    <p:sldId id="299" r:id="rId11"/>
    <p:sldId id="292" r:id="rId12"/>
    <p:sldId id="27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8423C1-3731-4D76-9C4F-EA521A26EAD4}" v="5" dt="2024-02-17T12:44:11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17/02/2024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17/02/2024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7F3FE-3E2D-166F-A2EB-EA08BA0AE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644ACAE-204F-A17B-8C28-0E8040F8B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D02B4E-3604-DC19-F9E0-562454434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B7A05-9F8E-FC63-323A-1ADF18E91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3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81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B0EE-E648-8604-7B5B-6FE7927D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75238C-E9DD-1AFF-1A76-8477BF07F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7E0A43-ED16-6931-D479-8B78DC1F8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DDD84D4-BA23-0980-B309-CF7552ACE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965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DC24C-F4FE-D2BD-CCF3-386C9B7AE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05A4E65-1379-1343-8548-4A1C33192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507C43E-DFB0-F67B-4D0C-AC27C1CEA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5DAE531-7E57-9464-B7C3-4875AE7A0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3600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664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61707"/>
            <a:ext cx="4941771" cy="1695335"/>
          </a:xfrm>
        </p:spPr>
        <p:txBody>
          <a:bodyPr rtlCol="0"/>
          <a:lstStyle/>
          <a:p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Car Ratings and Reviews</a:t>
            </a:r>
            <a:br>
              <a:rPr lang="it-IT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122202"/>
          </a:xfrm>
        </p:spPr>
        <p:txBody>
          <a:bodyPr rtlCol="0"/>
          <a:lstStyle/>
          <a:p>
            <a:pPr rtl="0"/>
            <a:r>
              <a:rPr lang="it-IT" dirty="0"/>
              <a:t>Alessandro Franceschini</a:t>
            </a:r>
          </a:p>
          <a:p>
            <a:pPr rtl="0"/>
            <a:r>
              <a:rPr lang="it-IT" dirty="0"/>
              <a:t>Raffaele Andrei</a:t>
            </a:r>
          </a:p>
          <a:p>
            <a:pPr rtl="0"/>
            <a:r>
              <a:rPr lang="it-IT" dirty="0"/>
              <a:t>Filippo </a:t>
            </a:r>
            <a:r>
              <a:rPr lang="it-IT" dirty="0" err="1"/>
              <a:t>Gelosini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it-IT" dirty="0"/>
              <a:t>Collezione</a:t>
            </a:r>
            <a:br>
              <a:rPr lang="it-IT" dirty="0"/>
            </a:br>
            <a:r>
              <a:rPr lang="it-IT" dirty="0"/>
              <a:t>Testuale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555420"/>
            <a:ext cx="5190359" cy="2702380"/>
          </a:xfrm>
        </p:spPr>
        <p:txBody>
          <a:bodyPr rtlCol="0">
            <a:normAutofit/>
          </a:bodyPr>
          <a:lstStyle/>
          <a:p>
            <a:pPr algn="l" fontAlgn="base"/>
            <a:r>
              <a:rPr lang="en-US" dirty="0" err="1">
                <a:solidFill>
                  <a:srgbClr val="3C4043"/>
                </a:solidFill>
                <a:latin typeface="Inter"/>
              </a:rPr>
              <a:t>Contiene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le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recensioni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relative a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diversi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modelli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di automobile.</a:t>
            </a:r>
          </a:p>
          <a:p>
            <a:pPr algn="l" fontAlgn="base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La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collezione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è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stata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presa da Kaggle,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una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piattaforma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che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mette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a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disposizione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gratuitamente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dataset di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ogni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Inter"/>
              </a:rPr>
              <a:t>tipo</a:t>
            </a:r>
            <a:r>
              <a:rPr lang="en-US" dirty="0">
                <a:solidFill>
                  <a:srgbClr val="3C4043"/>
                </a:solidFill>
                <a:latin typeface="Inter"/>
              </a:rPr>
              <a:t>.</a:t>
            </a:r>
            <a:br>
              <a:rPr lang="en-US" dirty="0"/>
            </a:b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B11C2D7-6CBF-FFF6-2546-F74D4C7D12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498" y="3700917"/>
            <a:ext cx="8303989" cy="2267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61ED-DCC1-6EBB-EE0B-3E82881E3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DB68D-C8AF-32D4-88AF-6462E277D0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it-IT" dirty="0"/>
              <a:t>Collezione</a:t>
            </a:r>
            <a:br>
              <a:rPr lang="it-IT" dirty="0"/>
            </a:br>
            <a:r>
              <a:rPr lang="it-IT" dirty="0"/>
              <a:t>Testuale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A724CC-B1DA-4F0A-85A2-3AD078DF6B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555420"/>
            <a:ext cx="5190359" cy="1956573"/>
          </a:xfrm>
        </p:spPr>
        <p:txBody>
          <a:bodyPr rtlCol="0">
            <a:norm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100k Text Item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/>
              <a:t>50 file CSV, uno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di auto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dirty="0" err="1"/>
              <a:t>Ciascun</a:t>
            </a:r>
            <a:r>
              <a:rPr lang="en-US" dirty="0"/>
              <a:t> Text Item </a:t>
            </a:r>
            <a:r>
              <a:rPr lang="en-US" dirty="0" err="1"/>
              <a:t>presenta</a:t>
            </a:r>
            <a:r>
              <a:rPr lang="en-US" dirty="0"/>
              <a:t> lo schema </a:t>
            </a:r>
            <a:r>
              <a:rPr lang="en-US" dirty="0" err="1"/>
              <a:t>seguente</a:t>
            </a:r>
            <a:r>
              <a:rPr lang="en-US" dirty="0"/>
              <a:t>:</a:t>
            </a:r>
          </a:p>
          <a:p>
            <a:pPr algn="l" fontAlgn="base"/>
            <a:br>
              <a:rPr lang="en-US" dirty="0"/>
            </a:br>
            <a:endParaRPr lang="it-IT" dirty="0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E93CE94A-042D-91F8-BE3E-F8DCEDC7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B50CB3-A53F-04DC-B729-20D96D07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2BD8EF-F31B-8F1F-54C7-AB22633D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6EFD905-2FC8-5DDA-5CE2-903C43E56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86" y="4324277"/>
            <a:ext cx="11660227" cy="10478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FCE6EDD-6C16-CA33-224A-A625E43BA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4028961"/>
            <a:ext cx="11660227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392386"/>
            <a:ext cx="3139440" cy="1089582"/>
          </a:xfrm>
        </p:spPr>
        <p:txBody>
          <a:bodyPr rtlCol="0"/>
          <a:lstStyle/>
          <a:p>
            <a:pPr rtl="0"/>
            <a:r>
              <a:rPr lang="it-IT" dirty="0"/>
              <a:t>Strumenti utilizzati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it-IT" dirty="0"/>
              <a:t>Linguaggio utilizzato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Python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1211" y="225504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/>
              <a:t>Librerie utilizzate: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30" y="2628160"/>
            <a:ext cx="5431971" cy="3396495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Whoosh</a:t>
            </a:r>
            <a:r>
              <a:rPr lang="it-IT" dirty="0"/>
              <a:t> – indicizzazione e ricerche full-text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Word2Vec – sviluppo del modello word2vec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Pandas</a:t>
            </a:r>
            <a:r>
              <a:rPr lang="it-IT" dirty="0"/>
              <a:t> – manipolazione dei file CSV per addestramento e testing del modello word2Vec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Torch – addestramento e testing del modello di sentiment </a:t>
            </a:r>
            <a:r>
              <a:rPr lang="it-IT" dirty="0" err="1"/>
              <a:t>analysis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/>
              <a:t>Transformers – creazione del modello di sentiment </a:t>
            </a:r>
            <a:r>
              <a:rPr lang="it-IT" dirty="0" err="1"/>
              <a:t>analysis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Nltk</a:t>
            </a:r>
            <a:r>
              <a:rPr lang="it-IT" dirty="0"/>
              <a:t> – operazioni testuali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Sklearn</a:t>
            </a:r>
            <a:r>
              <a:rPr lang="it-IT" dirty="0"/>
              <a:t> – scelta dei file utilizzati per l’addestramento e per il testing del modello word2vec e di sentiment </a:t>
            </a:r>
            <a:r>
              <a:rPr lang="it-IT" dirty="0" err="1"/>
              <a:t>analysis</a:t>
            </a:r>
            <a:endParaRPr lang="it-IT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dirty="0" err="1"/>
              <a:t>Datesets</a:t>
            </a:r>
            <a:r>
              <a:rPr lang="it-IT" dirty="0"/>
              <a:t> e </a:t>
            </a:r>
            <a:r>
              <a:rPr lang="it-IT" dirty="0" err="1"/>
              <a:t>hugginface_hub</a:t>
            </a:r>
            <a:r>
              <a:rPr lang="it-IT" dirty="0"/>
              <a:t> – gestione, condivisione e recupero del modello di sentiment creato dal sito «huggingface.co»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Engine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72072"/>
            <a:ext cx="5111750" cy="536319"/>
          </a:xfrm>
        </p:spPr>
        <p:txBody>
          <a:bodyPr rtlCol="0"/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- base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59889"/>
            <a:ext cx="2654754" cy="3691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Schema </a:t>
            </a:r>
            <a:r>
              <a:rPr lang="it-IT" dirty="0" err="1"/>
              <a:t>Woosh</a:t>
            </a:r>
            <a:r>
              <a:rPr lang="it-IT" dirty="0"/>
              <a:t>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BF56BB1-828E-8E24-99B3-AB37BB8C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4" y="3429000"/>
            <a:ext cx="31436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6A73-78C5-A998-DF24-BA865EB1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54AB7-36D6-BEA6-D1A0-7F9B6536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72072"/>
            <a:ext cx="5111750" cy="53631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Word2vec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94AEF7-4476-9DEE-106C-45F50B93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92683"/>
            <a:ext cx="3454854" cy="536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Schema </a:t>
            </a:r>
            <a:r>
              <a:rPr lang="it-IT" dirty="0" err="1"/>
              <a:t>Woosh</a:t>
            </a:r>
            <a:r>
              <a:rPr lang="it-IT" dirty="0"/>
              <a:t>: stesso schema utilizzato per le ricerche full-text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AEA429-1B58-3C80-7E98-82B627B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B2A938-1F30-7F4C-BC09-25E0CBC7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8B8C7-2639-F867-991D-69CCA6DE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05867BA-BEE1-1BB2-EE70-D6C611D1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4" y="3429000"/>
            <a:ext cx="314368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E5A3-E916-2BBE-98B6-14B462E0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66FFD-9D59-D451-4CC9-D3819E01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72072"/>
            <a:ext cx="6712404" cy="53631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– Sentiment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4789E1-B5B1-3B86-A25D-D50F66A5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92683"/>
            <a:ext cx="3454854" cy="5363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dirty="0"/>
              <a:t>Schema </a:t>
            </a:r>
            <a:r>
              <a:rPr lang="it-IT" dirty="0" err="1"/>
              <a:t>Woosh</a:t>
            </a:r>
            <a:r>
              <a:rPr lang="it-IT" dirty="0"/>
              <a:t>: aggiunta dei campi </a:t>
            </a:r>
            <a:r>
              <a:rPr lang="it-IT" dirty="0" err="1"/>
              <a:t>sentimentScore</a:t>
            </a:r>
            <a:r>
              <a:rPr lang="it-IT" dirty="0"/>
              <a:t> e </a:t>
            </a:r>
            <a:r>
              <a:rPr lang="it-IT" dirty="0" err="1"/>
              <a:t>sentimentLabel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F4DA78-FC06-F2F3-631B-42B44227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A.A. 2023/2024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0D71A5-A6A6-78F2-105E-E8CAC639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r>
              <a:rPr lang="it-IT" dirty="0" err="1"/>
              <a:t>Search</a:t>
            </a:r>
            <a:r>
              <a:rPr lang="it-IT" dirty="0"/>
              <a:t> Engine</a:t>
            </a:r>
          </a:p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CAF611-6332-9B1C-EA4F-6A133B11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99E912B-E12D-6127-742C-BE80B25B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65" y="3429000"/>
            <a:ext cx="364858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Benchmark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2235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 dirty="0"/>
              <a:t>€ 3 Mrd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8389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€ 2 Mrd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95554" y="3064615"/>
            <a:ext cx="1424212" cy="823912"/>
          </a:xfrm>
        </p:spPr>
        <p:txBody>
          <a:bodyPr rtlCol="0"/>
          <a:lstStyle/>
          <a:p>
            <a:pPr rtl="0"/>
            <a:r>
              <a:rPr lang="it-IT" sz="3500"/>
              <a:t>€ 1 Mrd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595" y="4824188"/>
            <a:ext cx="3814300" cy="462927"/>
          </a:xfrm>
        </p:spPr>
        <p:txBody>
          <a:bodyPr rtlCol="0"/>
          <a:lstStyle/>
          <a:p>
            <a:pPr rtl="0"/>
            <a:r>
              <a:rPr lang="it-IT"/>
              <a:t>Opportunità di creare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Libertà di inventare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Pochi concorrenti</a:t>
            </a:r>
          </a:p>
        </p:txBody>
      </p:sp>
      <p:sp>
        <p:nvSpPr>
          <p:cNvPr id="22" name="Segnaposto contenuto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orientabile</a:t>
            </a:r>
          </a:p>
        </p:txBody>
      </p:sp>
      <p:sp>
        <p:nvSpPr>
          <p:cNvPr id="23" name="Segnaposto contenuto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it-IT"/>
              <a:t>Mercato disponibile per servizi</a:t>
            </a:r>
          </a:p>
        </p:txBody>
      </p:sp>
      <p:sp>
        <p:nvSpPr>
          <p:cNvPr id="24" name="Segnaposto contenuto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it-IT"/>
              <a:t>Mercato ottenibile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it-IT"/>
              <a:t>Lelia Genovese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3656af-53e0-49b7-a80c-4660a138803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3CDB043C2292F469E69D822765DE736" ma:contentTypeVersion="11" ma:contentTypeDescription="Creare un nuovo documento." ma:contentTypeScope="" ma:versionID="6d9a2a47ee948a53513ce2e12d491082">
  <xsd:schema xmlns:xsd="http://www.w3.org/2001/XMLSchema" xmlns:xs="http://www.w3.org/2001/XMLSchema" xmlns:p="http://schemas.microsoft.com/office/2006/metadata/properties" xmlns:ns3="a13656af-53e0-49b7-a80c-4660a138803a" xmlns:ns4="17ce241d-cc6e-43fc-b68e-dbc64e631126" targetNamespace="http://schemas.microsoft.com/office/2006/metadata/properties" ma:root="true" ma:fieldsID="64c7e2ddc7c2824873f6840751deaadd" ns3:_="" ns4:_="">
    <xsd:import namespace="a13656af-53e0-49b7-a80c-4660a138803a"/>
    <xsd:import namespace="17ce241d-cc6e-43fc-b68e-dbc64e631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656af-53e0-49b7-a80c-4660a13880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e241d-cc6e-43fc-b68e-dbc64e63112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a13656af-53e0-49b7-a80c-4660a138803a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7ce241d-cc6e-43fc-b68e-dbc64e63112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7492F7E-2BD5-44AF-9EEA-76C5FFE128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3656af-53e0-49b7-a80c-4660a138803a"/>
    <ds:schemaRef ds:uri="17ce241d-cc6e-43fc-b68e-dbc64e631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95</TotalTime>
  <Words>310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Inter</vt:lpstr>
      <vt:lpstr>Tenorite</vt:lpstr>
      <vt:lpstr>zeitung</vt:lpstr>
      <vt:lpstr>Monolinea</vt:lpstr>
      <vt:lpstr>Car Ratings and Reviews Search Engine</vt:lpstr>
      <vt:lpstr>Collezione Testuale</vt:lpstr>
      <vt:lpstr>Collezione Testuale</vt:lpstr>
      <vt:lpstr>Strumenti utilizzati</vt:lpstr>
      <vt:lpstr>Search engine - base</vt:lpstr>
      <vt:lpstr>Search engine – Word2vec</vt:lpstr>
      <vt:lpstr>Search engine – Sentiment Analysis</vt:lpstr>
      <vt:lpstr>Benchmark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Ratings and Reviews Search Engine</dc:title>
  <dc:creator>ALESSANDRO FRANCESCHINI</dc:creator>
  <cp:lastModifiedBy>ALESSANDRO FRANCESCHINI</cp:lastModifiedBy>
  <cp:revision>2</cp:revision>
  <dcterms:created xsi:type="dcterms:W3CDTF">2024-02-16T16:15:16Z</dcterms:created>
  <dcterms:modified xsi:type="dcterms:W3CDTF">2024-02-17T13:24:06Z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0x01010053CDB043C2292F469E69D822765DE736</vt:lpwstr>
  </property>
</Properties>
</file>