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z="3600" b="1" dirty="0"/>
              <a:t>Χρήση των συστημάτων υποστήριξης αποφάσεων στη ρομποτική χειρουργική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23548"/>
            <a:ext cx="7766936" cy="1096899"/>
          </a:xfrm>
        </p:spPr>
        <p:txBody>
          <a:bodyPr>
            <a:normAutofit fontScale="25000" lnSpcReduction="20000"/>
          </a:bodyPr>
          <a:lstStyle/>
          <a:p>
            <a:r>
              <a:rPr lang="el-GR" sz="5500" b="1" dirty="0"/>
              <a:t>Αλεξοπούλου Γεωργία, Α.Μ.:03120164</a:t>
            </a:r>
            <a:endParaRPr lang="el-GR" sz="5500" dirty="0"/>
          </a:p>
          <a:p>
            <a:r>
              <a:rPr lang="el-GR" sz="5500" b="1" dirty="0"/>
              <a:t>Λέκκας Ιωάννης, Α.Μ.: 03119436</a:t>
            </a:r>
            <a:endParaRPr lang="el-GR" sz="5500" dirty="0"/>
          </a:p>
          <a:p>
            <a:r>
              <a:rPr lang="el-GR" sz="5500" b="1" dirty="0"/>
              <a:t>Μπαλτά Αντωνία, Α.Μ.: 03120873</a:t>
            </a:r>
            <a:endParaRPr lang="el-GR" sz="5500" dirty="0"/>
          </a:p>
          <a:p>
            <a:r>
              <a:rPr lang="el-GR" sz="5500" b="1" dirty="0" err="1"/>
              <a:t>Μπουρνάκα</a:t>
            </a:r>
            <a:r>
              <a:rPr lang="el-GR" sz="5500" b="1" dirty="0"/>
              <a:t> Μαρκέλλα, Α.Μ.: 03120030</a:t>
            </a:r>
            <a:endParaRPr lang="el-GR" sz="5500" dirty="0"/>
          </a:p>
          <a:p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7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Synaptive</a:t>
            </a:r>
            <a:r>
              <a:rPr lang="en-US" dirty="0" smtClean="0"/>
              <a:t> Modus V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16451"/>
            <a:ext cx="10582849" cy="4963023"/>
          </a:xfrm>
        </p:spPr>
        <p:txBody>
          <a:bodyPr>
            <a:normAutofit/>
          </a:bodyPr>
          <a:lstStyle/>
          <a:p>
            <a:pPr lvl="0"/>
            <a:r>
              <a:rPr lang="el-GR" sz="1500" dirty="0"/>
              <a:t>Ψηφιακό δισδιάστατο </a:t>
            </a:r>
            <a:r>
              <a:rPr lang="el-GR" sz="1500" dirty="0" err="1"/>
              <a:t>εξοσκόπιο</a:t>
            </a:r>
            <a:r>
              <a:rPr lang="el-GR" sz="1500" dirty="0"/>
              <a:t> σε νευροχειρουργικές επεμβάσεις εγκεφάλου και </a:t>
            </a:r>
            <a:r>
              <a:rPr lang="el-GR" sz="1500" smtClean="0"/>
              <a:t>νωτιαίου μυελού</a:t>
            </a:r>
            <a:endParaRPr lang="en-US" sz="1500" dirty="0"/>
          </a:p>
          <a:p>
            <a:pPr lvl="0"/>
            <a:r>
              <a:rPr lang="el-GR" sz="1500" dirty="0"/>
              <a:t>Αποτελείται από:</a:t>
            </a:r>
            <a:endParaRPr lang="en-US" sz="1500" dirty="0"/>
          </a:p>
          <a:p>
            <a:pPr lvl="1"/>
            <a:r>
              <a:rPr lang="el-GR" sz="1500" dirty="0"/>
              <a:t>Ρομποτικός </a:t>
            </a:r>
            <a:r>
              <a:rPr lang="el-GR" sz="1500" dirty="0" err="1"/>
              <a:t>εξοσκόπιο</a:t>
            </a:r>
            <a:r>
              <a:rPr lang="el-GR" sz="1500" dirty="0"/>
              <a:t> </a:t>
            </a:r>
            <a:endParaRPr lang="en-US" sz="1500" dirty="0"/>
          </a:p>
          <a:p>
            <a:pPr lvl="1"/>
            <a:r>
              <a:rPr lang="el-GR" sz="1500" dirty="0"/>
              <a:t>Χειρουργικό όργανο με κάμερα υψηλής ανάλυσης</a:t>
            </a:r>
            <a:endParaRPr lang="en-US" sz="1500" dirty="0"/>
          </a:p>
          <a:p>
            <a:pPr lvl="1"/>
            <a:r>
              <a:rPr lang="el-GR" sz="1500" dirty="0"/>
              <a:t>4K </a:t>
            </a:r>
            <a:r>
              <a:rPr lang="el-GR" sz="1500" dirty="0" err="1"/>
              <a:t>Monitor</a:t>
            </a:r>
            <a:endParaRPr lang="en-US" sz="1500" dirty="0"/>
          </a:p>
          <a:p>
            <a:pPr lvl="1"/>
            <a:r>
              <a:rPr lang="el-GR" sz="1500" dirty="0"/>
              <a:t> μια υπέρυθρη κάμερα και εξειδικευμένα χειρουργικά </a:t>
            </a:r>
            <a:r>
              <a:rPr lang="el-GR" sz="1500" dirty="0" smtClean="0"/>
              <a:t>εργαλεία</a:t>
            </a:r>
            <a:endParaRPr lang="en-US" sz="1500" dirty="0"/>
          </a:p>
          <a:p>
            <a:pPr lvl="0"/>
            <a:r>
              <a:rPr lang="el-GR" sz="1500" dirty="0"/>
              <a:t>Δεδομένα που λαμβάνει</a:t>
            </a:r>
            <a:endParaRPr lang="en-US" sz="1500" dirty="0"/>
          </a:p>
          <a:p>
            <a:pPr lvl="1"/>
            <a:r>
              <a:rPr lang="el-GR" sz="1500" dirty="0"/>
              <a:t>εικόνες υψηλής ανάλυσης</a:t>
            </a:r>
            <a:endParaRPr lang="en-US" sz="1500" dirty="0"/>
          </a:p>
          <a:p>
            <a:pPr lvl="1"/>
            <a:r>
              <a:rPr lang="el-GR" sz="1500" dirty="0"/>
              <a:t>προ-επεξεργασμένα δεδομένα από μαγνητική τομογραφία (MRI) και αξονική τομογραφία (CT)</a:t>
            </a:r>
            <a:endParaRPr lang="en-US" sz="1500" dirty="0"/>
          </a:p>
          <a:p>
            <a:pPr lvl="1"/>
            <a:r>
              <a:rPr lang="el-GR" sz="1500" dirty="0"/>
              <a:t>αποτελέσματα της </a:t>
            </a:r>
            <a:r>
              <a:rPr lang="el-GR" sz="1500" dirty="0" err="1"/>
              <a:t>προεγχειρητικής</a:t>
            </a:r>
            <a:r>
              <a:rPr lang="el-GR" sz="1500" dirty="0"/>
              <a:t> </a:t>
            </a:r>
            <a:r>
              <a:rPr lang="el-GR" sz="1500" dirty="0" smtClean="0"/>
              <a:t>διαδικασίας</a:t>
            </a:r>
            <a:endParaRPr lang="en-US" sz="1500" dirty="0"/>
          </a:p>
          <a:p>
            <a:pPr lvl="0"/>
            <a:r>
              <a:rPr lang="el-GR" sz="1500" dirty="0"/>
              <a:t>Navigation, </a:t>
            </a:r>
            <a:r>
              <a:rPr lang="el-GR" sz="1500" dirty="0" err="1"/>
              <a:t>oπτική</a:t>
            </a:r>
            <a:r>
              <a:rPr lang="el-GR" sz="1500" dirty="0"/>
              <a:t> πληροφορία, απτική ανατροφοδότηση και Real </a:t>
            </a:r>
            <a:r>
              <a:rPr lang="el-GR" sz="1500" dirty="0" err="1"/>
              <a:t>time</a:t>
            </a:r>
            <a:r>
              <a:rPr lang="el-GR" sz="1500" dirty="0"/>
              <a:t> DATA</a:t>
            </a:r>
            <a:endParaRPr lang="en-US" sz="1500" dirty="0"/>
          </a:p>
          <a:p>
            <a:pPr lvl="0"/>
            <a:r>
              <a:rPr lang="el-GR" sz="1500" dirty="0"/>
              <a:t>Μεγαλύτερη ακρίβεια και αποτελεσματικότητα στα </a:t>
            </a:r>
            <a:r>
              <a:rPr lang="el-GR" sz="1500" dirty="0" err="1"/>
              <a:t>χειρουργία</a:t>
            </a:r>
            <a:r>
              <a:rPr lang="el-GR" sz="1500" dirty="0"/>
              <a:t>, αλλά και έλλειψη αίσθησης βάθους</a:t>
            </a:r>
            <a:endParaRPr lang="en-US" sz="1500" dirty="0"/>
          </a:p>
          <a:p>
            <a:pPr marL="0" indent="0">
              <a:buNone/>
            </a:pPr>
            <a:endParaRPr lang="el-GR" sz="15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6" y="1930400"/>
            <a:ext cx="3431177" cy="2578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677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NAVIO Surgical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45624"/>
            <a:ext cx="7952860" cy="4606834"/>
          </a:xfrm>
        </p:spPr>
        <p:txBody>
          <a:bodyPr>
            <a:noAutofit/>
          </a:bodyPr>
          <a:lstStyle/>
          <a:p>
            <a:r>
              <a:rPr lang="el-GR" sz="1500" dirty="0" smtClean="0"/>
              <a:t>Ρομποτική </a:t>
            </a:r>
            <a:r>
              <a:rPr lang="el-GR" sz="1500" dirty="0"/>
              <a:t>πλατφόρμα που χρησιμοποιεί φορητά εργαλεία στην ορθοπεδική</a:t>
            </a:r>
          </a:p>
          <a:p>
            <a:r>
              <a:rPr lang="el-GR" sz="1500" dirty="0"/>
              <a:t>χειρουργική</a:t>
            </a:r>
          </a:p>
          <a:p>
            <a:r>
              <a:rPr lang="el-GR" sz="1500" dirty="0" smtClean="0"/>
              <a:t>Αποτελείται </a:t>
            </a:r>
            <a:r>
              <a:rPr lang="el-GR" sz="1500" dirty="0"/>
              <a:t>από:</a:t>
            </a:r>
          </a:p>
          <a:p>
            <a:pPr lvl="1"/>
            <a:r>
              <a:rPr lang="el-GR" sz="1500" dirty="0" smtClean="0"/>
              <a:t>Ρομποτική </a:t>
            </a:r>
            <a:r>
              <a:rPr lang="el-GR" sz="1500" dirty="0"/>
              <a:t>οπτική/χειρουργική κονσόλα</a:t>
            </a:r>
          </a:p>
          <a:p>
            <a:pPr lvl="1"/>
            <a:r>
              <a:rPr lang="el-GR" sz="1500" dirty="0" smtClean="0"/>
              <a:t>Αισθητήρες </a:t>
            </a:r>
            <a:r>
              <a:rPr lang="el-GR" sz="1500" dirty="0"/>
              <a:t>και κάμερες</a:t>
            </a:r>
          </a:p>
          <a:p>
            <a:pPr lvl="1"/>
            <a:r>
              <a:rPr lang="el-GR" sz="1500" dirty="0" smtClean="0"/>
              <a:t>Εργαλεία </a:t>
            </a:r>
            <a:r>
              <a:rPr lang="el-GR" sz="1500" dirty="0"/>
              <a:t>ρομποτικής χειρουργικής</a:t>
            </a:r>
          </a:p>
          <a:p>
            <a:pPr lvl="1"/>
            <a:r>
              <a:rPr lang="el-GR" sz="1500" dirty="0" smtClean="0"/>
              <a:t>Σύστημα </a:t>
            </a:r>
            <a:r>
              <a:rPr lang="el-GR" sz="1500" dirty="0"/>
              <a:t>χαρτογράφησης και προγραμματισμού</a:t>
            </a:r>
          </a:p>
          <a:p>
            <a:r>
              <a:rPr lang="el-GR" sz="1500" dirty="0" smtClean="0"/>
              <a:t>Δεδομένα </a:t>
            </a:r>
            <a:r>
              <a:rPr lang="el-GR" sz="1500" dirty="0"/>
              <a:t>που λαμβάνει:</a:t>
            </a:r>
          </a:p>
          <a:p>
            <a:pPr lvl="1"/>
            <a:r>
              <a:rPr lang="el-GR" sz="1500" dirty="0" smtClean="0"/>
              <a:t>Δεδομένα </a:t>
            </a:r>
            <a:r>
              <a:rPr lang="el-GR" sz="1500" dirty="0"/>
              <a:t>για την ανατομία του ασθενούς</a:t>
            </a:r>
          </a:p>
          <a:p>
            <a:pPr lvl="1"/>
            <a:r>
              <a:rPr lang="el-GR" sz="1500" dirty="0" smtClean="0"/>
              <a:t>Εικόνες </a:t>
            </a:r>
            <a:r>
              <a:rPr lang="el-GR" sz="1500" dirty="0"/>
              <a:t>υψηλής ευκρίνειας</a:t>
            </a:r>
          </a:p>
          <a:p>
            <a:pPr lvl="1"/>
            <a:r>
              <a:rPr lang="el-GR" sz="1500" dirty="0" smtClean="0"/>
              <a:t>Πληροφορίες </a:t>
            </a:r>
            <a:r>
              <a:rPr lang="el-GR" sz="1500" dirty="0"/>
              <a:t>από τους αισθητήρες του</a:t>
            </a:r>
          </a:p>
          <a:p>
            <a:r>
              <a:rPr lang="el-GR" sz="1500" dirty="0" smtClean="0"/>
              <a:t>Οπτική </a:t>
            </a:r>
            <a:r>
              <a:rPr lang="el-GR" sz="1500" dirty="0"/>
              <a:t>πληροφορία και Απτική Ανατροφοδότηση</a:t>
            </a:r>
          </a:p>
          <a:p>
            <a:r>
              <a:rPr lang="el-GR" sz="1500" dirty="0" smtClean="0"/>
              <a:t>Ακρίβεια </a:t>
            </a:r>
            <a:r>
              <a:rPr lang="el-GR" sz="1500" dirty="0"/>
              <a:t>και καθοδήγηση στο χειρουργείο</a:t>
            </a:r>
            <a:endParaRPr lang="en-US" sz="1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46" y="2717249"/>
            <a:ext cx="4010585" cy="3029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50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 Spine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15291"/>
            <a:ext cx="9102392" cy="4526071"/>
          </a:xfrm>
        </p:spPr>
        <p:txBody>
          <a:bodyPr>
            <a:noAutofit/>
          </a:bodyPr>
          <a:lstStyle/>
          <a:p>
            <a:r>
              <a:rPr lang="el-GR" sz="1500" dirty="0"/>
              <a:t>Ιατρικό μηχάνημα που βοηθά σε επεμβάσεις στην σπονδυλική στήλη με ελάχιστη</a:t>
            </a:r>
          </a:p>
          <a:p>
            <a:r>
              <a:rPr lang="el-GR" sz="1500" dirty="0" err="1"/>
              <a:t>επεμβατικότητα</a:t>
            </a:r>
            <a:endParaRPr lang="el-GR" sz="1500" dirty="0"/>
          </a:p>
          <a:p>
            <a:r>
              <a:rPr lang="el-GR" sz="1500" dirty="0" smtClean="0"/>
              <a:t>Αποτελείται </a:t>
            </a:r>
            <a:r>
              <a:rPr lang="el-GR" sz="1500" dirty="0"/>
              <a:t>από:</a:t>
            </a:r>
          </a:p>
          <a:p>
            <a:pPr lvl="1"/>
            <a:r>
              <a:rPr lang="el-GR" sz="1500" dirty="0" smtClean="0"/>
              <a:t>Ρομποτική </a:t>
            </a:r>
            <a:r>
              <a:rPr lang="el-GR" sz="1500" dirty="0"/>
              <a:t>βάση</a:t>
            </a:r>
          </a:p>
          <a:p>
            <a:pPr lvl="1"/>
            <a:r>
              <a:rPr lang="el-GR" sz="1500" dirty="0" smtClean="0"/>
              <a:t>Οπτικό </a:t>
            </a:r>
            <a:r>
              <a:rPr lang="el-GR" sz="1500" dirty="0"/>
              <a:t>σύστημα</a:t>
            </a:r>
          </a:p>
          <a:p>
            <a:pPr lvl="1"/>
            <a:r>
              <a:rPr lang="el-GR" sz="1500" dirty="0" smtClean="0"/>
              <a:t>Χειρουργική </a:t>
            </a:r>
            <a:r>
              <a:rPr lang="el-GR" sz="1500" dirty="0"/>
              <a:t>κονσόλα</a:t>
            </a:r>
          </a:p>
          <a:p>
            <a:pPr lvl="1"/>
            <a:r>
              <a:rPr lang="el-GR" sz="1500" dirty="0" smtClean="0"/>
              <a:t>Σχεδιαστικό </a:t>
            </a:r>
            <a:r>
              <a:rPr lang="el-GR" sz="1500" dirty="0"/>
              <a:t>λογισμικό</a:t>
            </a:r>
          </a:p>
          <a:p>
            <a:pPr lvl="1"/>
            <a:r>
              <a:rPr lang="el-GR" sz="1500" dirty="0" smtClean="0"/>
              <a:t>Εργαλεία </a:t>
            </a:r>
            <a:r>
              <a:rPr lang="el-GR" sz="1500" dirty="0"/>
              <a:t>ρομποτικής χειρουργικής</a:t>
            </a:r>
          </a:p>
          <a:p>
            <a:r>
              <a:rPr lang="el-GR" sz="1500" dirty="0" smtClean="0"/>
              <a:t>Δεδομένα </a:t>
            </a:r>
            <a:r>
              <a:rPr lang="el-GR" sz="1500" dirty="0"/>
              <a:t>που λαμβάνει:</a:t>
            </a:r>
          </a:p>
          <a:p>
            <a:pPr lvl="1"/>
            <a:r>
              <a:rPr lang="el-GR" sz="1500" dirty="0" smtClean="0"/>
              <a:t>Δεδομένα </a:t>
            </a:r>
            <a:r>
              <a:rPr lang="el-GR" sz="1500" dirty="0"/>
              <a:t>για την ανατομία του ασθενούς</a:t>
            </a:r>
          </a:p>
          <a:p>
            <a:pPr lvl="1"/>
            <a:r>
              <a:rPr lang="el-GR" sz="1500" dirty="0" smtClean="0"/>
              <a:t>Εικόνες </a:t>
            </a:r>
            <a:r>
              <a:rPr lang="el-GR" sz="1500" dirty="0"/>
              <a:t>από ενδοσκοπικούς αισθητήρες</a:t>
            </a:r>
          </a:p>
          <a:p>
            <a:pPr lvl="1"/>
            <a:r>
              <a:rPr lang="el-GR" sz="1500" dirty="0" smtClean="0"/>
              <a:t>Δεδομένα </a:t>
            </a:r>
            <a:r>
              <a:rPr lang="el-GR" sz="1500" dirty="0"/>
              <a:t>από αισθητήρες κίνησης</a:t>
            </a:r>
          </a:p>
          <a:p>
            <a:r>
              <a:rPr lang="el-GR" sz="1500" dirty="0" smtClean="0"/>
              <a:t>Οπτική </a:t>
            </a:r>
            <a:r>
              <a:rPr lang="el-GR" sz="1500" dirty="0"/>
              <a:t>ανίχνευση και Απτική Ανατροφοδότηση</a:t>
            </a:r>
          </a:p>
          <a:p>
            <a:r>
              <a:rPr lang="el-GR" sz="1500" dirty="0" smtClean="0"/>
              <a:t>Ακρίβεια </a:t>
            </a:r>
            <a:r>
              <a:rPr lang="el-GR" sz="1500" dirty="0"/>
              <a:t>και καθοδήγηση για την τοποθέτηση των εμφυτευμάτων</a:t>
            </a:r>
            <a:endParaRPr lang="en-US" sz="1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4" y="2192253"/>
            <a:ext cx="5294358" cy="3419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244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Mazor</a:t>
            </a:r>
            <a:r>
              <a:rPr lang="en-US" dirty="0" smtClean="0"/>
              <a:t> X Stealth Edition (MXSE)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 smtClean="0"/>
              <a:t>Χειρουργεία σπονδυλικής στήλης &amp; τοποθέτηση χειρουργικών βιδών</a:t>
            </a:r>
          </a:p>
          <a:p>
            <a:r>
              <a:rPr lang="el-GR" dirty="0" smtClean="0"/>
              <a:t>Ρομποτικός βραχίονας με έξι βαθμούς ελευθερίας </a:t>
            </a:r>
          </a:p>
          <a:p>
            <a:r>
              <a:rPr lang="el-GR" dirty="0" smtClean="0"/>
              <a:t>Σύστημα πλοήγησης</a:t>
            </a:r>
          </a:p>
          <a:p>
            <a:r>
              <a:rPr lang="el-GR" dirty="0" smtClean="0"/>
              <a:t>Εφαρμογή τόσο στον </a:t>
            </a:r>
            <a:r>
              <a:rPr lang="el-GR" dirty="0" err="1" smtClean="0"/>
              <a:t>προεγχειρητικό</a:t>
            </a:r>
            <a:r>
              <a:rPr lang="el-GR" dirty="0" smtClean="0"/>
              <a:t> σχεδιασμό, όσο και </a:t>
            </a:r>
            <a:r>
              <a:rPr lang="el-GR" dirty="0" err="1" smtClean="0"/>
              <a:t>διεγχειρητικά</a:t>
            </a:r>
            <a:endParaRPr lang="el-GR" dirty="0" smtClean="0"/>
          </a:p>
          <a:p>
            <a:r>
              <a:rPr lang="el-GR" dirty="0" smtClean="0"/>
              <a:t>Προγραμματισμός κινήσεων του συστήματος κατά την προετοιμασία του χειρουργείου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03" y="2638697"/>
            <a:ext cx="4806424" cy="2567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695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HUGO Robotic-Assisted Surgery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2160588"/>
            <a:ext cx="7229377" cy="4015623"/>
          </a:xfrm>
        </p:spPr>
        <p:txBody>
          <a:bodyPr>
            <a:normAutofit/>
          </a:bodyPr>
          <a:lstStyle/>
          <a:p>
            <a:r>
              <a:rPr lang="el-GR" dirty="0" smtClean="0"/>
              <a:t>Επεμβάσεις στην πυελική-κοιλιακή περιοχή</a:t>
            </a:r>
          </a:p>
          <a:p>
            <a:r>
              <a:rPr lang="el-GR" dirty="0" smtClean="0"/>
              <a:t>Αποτελείται από:</a:t>
            </a:r>
          </a:p>
          <a:p>
            <a:pPr lvl="1"/>
            <a:r>
              <a:rPr lang="el-GR" dirty="0" smtClean="0"/>
              <a:t>Ανοικτή χειρουργική κονσόλα</a:t>
            </a:r>
          </a:p>
          <a:p>
            <a:pPr lvl="1"/>
            <a:r>
              <a:rPr lang="en-GB" dirty="0" smtClean="0"/>
              <a:t>HD-3D</a:t>
            </a:r>
            <a:r>
              <a:rPr lang="el-GR" dirty="0" smtClean="0"/>
              <a:t> παθητική οθόνη</a:t>
            </a:r>
          </a:p>
          <a:p>
            <a:pPr lvl="1"/>
            <a:r>
              <a:rPr lang="el-GR" dirty="0" smtClean="0"/>
              <a:t>Πύργος συστήματος</a:t>
            </a:r>
          </a:p>
          <a:p>
            <a:pPr lvl="1"/>
            <a:r>
              <a:rPr lang="el-GR" dirty="0" smtClean="0"/>
              <a:t>Τέσσερα καρότσια ρομποτικών βραχιόνων</a:t>
            </a:r>
          </a:p>
          <a:p>
            <a:r>
              <a:rPr lang="el-GR" dirty="0" smtClean="0"/>
              <a:t>Προγραμματισμός και προετοιμασία επεμβάσεων</a:t>
            </a:r>
          </a:p>
          <a:p>
            <a:r>
              <a:rPr lang="el-GR" dirty="0" smtClean="0"/>
              <a:t>Εισαγωγή δεδομένων ασθενούς και διάγνωση πάθησης</a:t>
            </a:r>
          </a:p>
          <a:p>
            <a:r>
              <a:rPr lang="el-GR" dirty="0" smtClean="0"/>
              <a:t>Σχεδιασμός προσέγγισης και στρατηγικής επέμβασης</a:t>
            </a:r>
          </a:p>
          <a:p>
            <a:r>
              <a:rPr lang="el-GR" dirty="0" smtClean="0"/>
              <a:t>Αξιολόγηση πιθανών σεναρίων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11" y="2283690"/>
            <a:ext cx="3497277" cy="2453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72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Αποτελέσματα παρεμφερών συστημάτων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 Vinci </a:t>
            </a:r>
            <a:r>
              <a:rPr lang="el-GR" dirty="0" smtClean="0"/>
              <a:t>και</a:t>
            </a:r>
            <a:r>
              <a:rPr lang="en-GB" dirty="0" smtClean="0"/>
              <a:t> HUGO RAS </a:t>
            </a:r>
            <a:r>
              <a:rPr lang="el-GR" dirty="0" smtClean="0"/>
              <a:t>: ενισχυμένη </a:t>
            </a:r>
            <a:r>
              <a:rPr lang="el-GR" dirty="0" err="1" smtClean="0"/>
              <a:t>οπτικοποίηση</a:t>
            </a:r>
            <a:r>
              <a:rPr lang="el-GR" dirty="0" smtClean="0"/>
              <a:t> και επιδεξιότητα χειρουργών, βελτίωση ακρίβειας, μείωση </a:t>
            </a:r>
            <a:r>
              <a:rPr lang="el-GR" dirty="0" err="1" smtClean="0"/>
              <a:t>επεμβατικότητας</a:t>
            </a:r>
            <a:r>
              <a:rPr lang="el-GR" dirty="0" smtClean="0"/>
              <a:t> και αιμορραγίας</a:t>
            </a:r>
          </a:p>
          <a:p>
            <a:r>
              <a:rPr lang="en-GB" dirty="0" smtClean="0"/>
              <a:t>MAKO Robotic-Arm </a:t>
            </a:r>
            <a:r>
              <a:rPr lang="el-GR" dirty="0" smtClean="0"/>
              <a:t>και </a:t>
            </a:r>
            <a:r>
              <a:rPr lang="en-GB" dirty="0" smtClean="0"/>
              <a:t>NAVIO Surgical System </a:t>
            </a:r>
            <a:r>
              <a:rPr lang="el-GR" dirty="0" smtClean="0"/>
              <a:t>: κυρίως σε ορθοπεδικές επεμβάσεις. Ακρίβεια και ευθυγράμμιση των εμφυτευμάτων, μειωμένος κίνδυνος επιπλοκών, βελτίωση χρόνου ανάρρωσης</a:t>
            </a:r>
          </a:p>
          <a:p>
            <a:r>
              <a:rPr lang="en-GB" dirty="0" smtClean="0"/>
              <a:t>ROSA Spine Robot </a:t>
            </a:r>
            <a:r>
              <a:rPr lang="el-GR" dirty="0" smtClean="0"/>
              <a:t>και </a:t>
            </a:r>
            <a:r>
              <a:rPr lang="en-GB" dirty="0" err="1" smtClean="0"/>
              <a:t>Mazor</a:t>
            </a:r>
            <a:r>
              <a:rPr lang="en-GB" dirty="0" smtClean="0"/>
              <a:t> X Stealth Edition System</a:t>
            </a:r>
            <a:r>
              <a:rPr lang="el-GR" dirty="0" smtClean="0"/>
              <a:t> : επεμβάσεις στη σπονδυλική στήλη. Υψηλή ακρίβεια και αξιοπιστία στην τοποθέτηση εμφυτευμάτων και βιδών, ελάχιστα μικρή παραβίαση της σπονδυλικής στήλης </a:t>
            </a:r>
          </a:p>
          <a:p>
            <a:r>
              <a:rPr lang="el-GR" dirty="0" smtClean="0"/>
              <a:t>Οι ασθενείς που υποβλήθηκαν σε επέμβαση με χρήση των ρομποτικών συστημάτων έχουν βελτιώσει την κλινική τους εικόνα, χωρίς σημαντικές επιπλοκές ή νευρικές βλάβες.</a:t>
            </a:r>
          </a:p>
        </p:txBody>
      </p:sp>
    </p:spTree>
    <p:extLst>
      <p:ext uri="{BB962C8B-B14F-4D97-AF65-F5344CB8AC3E}">
        <p14:creationId xmlns:p14="http://schemas.microsoft.com/office/powerpoint/2010/main" val="10673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Αποτελέσματα λοιπών συστημάτων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SIMENDO VR Platform</a:t>
            </a:r>
            <a:r>
              <a:rPr lang="el-GR" dirty="0" smtClean="0"/>
              <a:t> : Βελτίωση εκπαίδευσης χειρουργών μέσα ρεαλιστικών προσομοιώσεων και εκπαίδευσης σε συγκεκριμένες επεμβάσεις</a:t>
            </a:r>
          </a:p>
          <a:p>
            <a:r>
              <a:rPr lang="en-GB" dirty="0" err="1" smtClean="0"/>
              <a:t>AccuVein</a:t>
            </a:r>
            <a:r>
              <a:rPr lang="en-GB" dirty="0" smtClean="0"/>
              <a:t> AV400 : </a:t>
            </a:r>
            <a:r>
              <a:rPr lang="el-GR" dirty="0" smtClean="0"/>
              <a:t>Βελτιωμένη </a:t>
            </a:r>
            <a:r>
              <a:rPr lang="el-GR" dirty="0" err="1" smtClean="0"/>
              <a:t>οπτικοποίηση</a:t>
            </a:r>
            <a:r>
              <a:rPr lang="el-GR" dirty="0" smtClean="0"/>
              <a:t> των φλεβών, ευκολότερη εύρεση φλεβών, μείωση χρόνου για διάφορες ιατρικές διαδικασίες</a:t>
            </a:r>
          </a:p>
          <a:p>
            <a:r>
              <a:rPr lang="en-GB" dirty="0" err="1" smtClean="0"/>
              <a:t>Medrobotics</a:t>
            </a:r>
            <a:r>
              <a:rPr lang="en-GB" dirty="0" smtClean="0"/>
              <a:t> Flex : </a:t>
            </a:r>
            <a:r>
              <a:rPr lang="el-GR" dirty="0" smtClean="0"/>
              <a:t>ελάχιστη </a:t>
            </a:r>
            <a:r>
              <a:rPr lang="el-GR" dirty="0" err="1" smtClean="0"/>
              <a:t>επεμβατικότητα</a:t>
            </a:r>
            <a:r>
              <a:rPr lang="el-GR" dirty="0" smtClean="0"/>
              <a:t> στη θεραπεία όγκων στο στόμα και τον λαιμό με μικρές τομές, μειωμένο τραύμα, πόνος και χρόνος ανάρρωσης</a:t>
            </a:r>
          </a:p>
          <a:p>
            <a:r>
              <a:rPr lang="en-GB" dirty="0" err="1" smtClean="0"/>
              <a:t>Synaptive</a:t>
            </a:r>
            <a:r>
              <a:rPr lang="en-GB" dirty="0" smtClean="0"/>
              <a:t> Modus V : </a:t>
            </a:r>
            <a:r>
              <a:rPr lang="el-GR" dirty="0" smtClean="0"/>
              <a:t>αυξημένη ακρίβεια και αποτελεσματικότητα στις επεμβάσεις στη σπονδυλική στήλη και στην αφαίρεση εγκεφαλικών όγκων, βελτίωση ασφάλειας, μείωση κινδύνων επιπλοκών.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Μελλοντικές Επεκτάσεις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Ενσωμάτωση Τεχνητής Νοημοσύνης</a:t>
            </a:r>
          </a:p>
          <a:p>
            <a:r>
              <a:rPr lang="el-GR" dirty="0" smtClean="0"/>
              <a:t>Επαυξημένη </a:t>
            </a:r>
            <a:r>
              <a:rPr lang="el-GR" dirty="0"/>
              <a:t>Πραγματικότητα και Εικονική Πραγματικότητα</a:t>
            </a:r>
          </a:p>
          <a:p>
            <a:r>
              <a:rPr lang="el-GR" dirty="0" smtClean="0"/>
              <a:t>Αναλυτική </a:t>
            </a:r>
            <a:r>
              <a:rPr lang="el-GR" dirty="0" err="1"/>
              <a:t>Διαχείρηση</a:t>
            </a:r>
            <a:r>
              <a:rPr lang="el-GR" dirty="0"/>
              <a:t> Δεδομένων</a:t>
            </a:r>
          </a:p>
          <a:p>
            <a:r>
              <a:rPr lang="el-GR" dirty="0" smtClean="0"/>
              <a:t>Συνεργατική </a:t>
            </a:r>
            <a:r>
              <a:rPr lang="el-GR" dirty="0"/>
              <a:t>Ρομποτική</a:t>
            </a:r>
          </a:p>
          <a:p>
            <a:r>
              <a:rPr lang="el-GR" dirty="0" smtClean="0"/>
              <a:t>Συνδυασμός </a:t>
            </a:r>
            <a:r>
              <a:rPr lang="el-GR" dirty="0"/>
              <a:t>Πολλαπλών Τεχνολογιών</a:t>
            </a:r>
          </a:p>
          <a:p>
            <a:r>
              <a:rPr lang="el-GR" dirty="0" smtClean="0"/>
              <a:t>Προσομοίωση </a:t>
            </a:r>
            <a:r>
              <a:rPr lang="el-GR" dirty="0"/>
              <a:t>και Εκπαίδευση Χειρουργικής</a:t>
            </a:r>
          </a:p>
          <a:p>
            <a:r>
              <a:rPr lang="el-GR" dirty="0" smtClean="0"/>
              <a:t>Συνεχής </a:t>
            </a:r>
            <a:r>
              <a:rPr lang="el-GR" dirty="0"/>
              <a:t>Μάθηση και Βελτίωση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Ευχαριστούμε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Περιεχόμενα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Εισαγωγή</a:t>
            </a:r>
          </a:p>
          <a:p>
            <a:r>
              <a:rPr lang="el-GR" dirty="0" err="1" smtClean="0"/>
              <a:t>Προεγχειρητικός</a:t>
            </a:r>
            <a:r>
              <a:rPr lang="el-GR" dirty="0" smtClean="0"/>
              <a:t> Σχεδιασμός</a:t>
            </a:r>
          </a:p>
          <a:p>
            <a:r>
              <a:rPr lang="el-GR" dirty="0" err="1" smtClean="0"/>
              <a:t>Ενδοεγχειρητική</a:t>
            </a:r>
            <a:r>
              <a:rPr lang="el-GR" dirty="0" smtClean="0"/>
              <a:t> Καθοδήγηση </a:t>
            </a:r>
          </a:p>
          <a:p>
            <a:r>
              <a:rPr lang="el-GR" dirty="0" smtClean="0"/>
              <a:t>Αποτελέσματα</a:t>
            </a:r>
          </a:p>
          <a:p>
            <a:r>
              <a:rPr lang="el-GR" dirty="0" smtClean="0"/>
              <a:t>Μελλοντικές Επεκτάσεις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3200" dirty="0" smtClean="0"/>
              <a:t>Τι είναι η Ρομποτική Χειρουργική και τα Συστήματα Λήψης Αποφάσεων;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2160589"/>
            <a:ext cx="11065487" cy="3880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Ρομποτική Χειρουργική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 smtClean="0"/>
              <a:t>Παρέμβαση ρομπότ στη χειρουργική διαδικασία με επίβλεψη του χειρουργού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 smtClean="0"/>
              <a:t>Τα χειρουργικά ρομπότ ελέγχονται από υπολογιστές και περιλαμβάνουν ρομποτικούς βραχίονες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 smtClean="0"/>
              <a:t>Ευρεία εφαρμογή σε τομείς της ιατρικής &amp; εξάπλωση στην παγκόσμια ιατρική σκηνή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Συστήματα Υποστήριξης Αποφάσεων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 smtClean="0"/>
              <a:t>Εργαλεία/Συστήματα λογισμικού που βοηθούν στη λήψη αποφάσεων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 err="1" smtClean="0"/>
              <a:t>Προεγχειρητικό</a:t>
            </a:r>
            <a:r>
              <a:rPr lang="el-GR" dirty="0" smtClean="0"/>
              <a:t> στάδιο: ανάλυση δεδομένων ασθενή &amp; πληροφορίες χειρουργικής διαδικασίας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 err="1" smtClean="0"/>
              <a:t>Διεγχειρητικό</a:t>
            </a:r>
            <a:r>
              <a:rPr lang="el-GR" dirty="0" smtClean="0"/>
              <a:t> στάδιο: καθοδήγηση και ανατροφοδότηση, προειδοποίηση για κινδύνους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005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Γιατί</a:t>
            </a:r>
            <a:r>
              <a:rPr lang="en-US" dirty="0" smtClean="0"/>
              <a:t> </a:t>
            </a:r>
            <a:r>
              <a:rPr lang="el-GR" dirty="0" smtClean="0"/>
              <a:t>τα </a:t>
            </a:r>
            <a:r>
              <a:rPr lang="en-US" dirty="0" smtClean="0"/>
              <a:t>DSS</a:t>
            </a:r>
            <a:r>
              <a:rPr lang="el-GR" dirty="0" smtClean="0"/>
              <a:t> </a:t>
            </a:r>
            <a:r>
              <a:rPr lang="el-GR" dirty="0"/>
              <a:t>διαχωρίζονται σε Συστήματα Πλοήγησης και Απτικής Ανατροφοδότησης;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Συστήματα Πλοήγησης στη Ρομποτική Χειρουργική </a:t>
            </a:r>
          </a:p>
          <a:p>
            <a:pPr lvl="1"/>
            <a:r>
              <a:rPr lang="el-GR" dirty="0" smtClean="0"/>
              <a:t>Εντοπισμός ακριβών σημείων εντός του σώματος</a:t>
            </a:r>
          </a:p>
          <a:p>
            <a:pPr lvl="1"/>
            <a:r>
              <a:rPr lang="el-GR" dirty="0" smtClean="0"/>
              <a:t>Προσομοίωση ανθρώπινης ανατομίας</a:t>
            </a:r>
          </a:p>
          <a:p>
            <a:r>
              <a:rPr lang="el-GR" dirty="0" smtClean="0"/>
              <a:t>Συστήματα Απτικής Ανατροφοδότησης </a:t>
            </a:r>
            <a:r>
              <a:rPr lang="el-GR" dirty="0"/>
              <a:t>στη Ρομποτική Χειρουργική </a:t>
            </a:r>
            <a:endParaRPr lang="el-GR" dirty="0" smtClean="0"/>
          </a:p>
          <a:p>
            <a:pPr lvl="1"/>
            <a:r>
              <a:rPr lang="el-GR" dirty="0" smtClean="0"/>
              <a:t>Αίσθηση αφής κομβική για εκτέλεση περίπλοκων χειρουργικών εργασιών</a:t>
            </a:r>
          </a:p>
          <a:p>
            <a:pPr lvl="1"/>
            <a:r>
              <a:rPr lang="el-GR" dirty="0" smtClean="0"/>
              <a:t>Αισθητήρες πίεσης και δύναμης </a:t>
            </a:r>
          </a:p>
          <a:p>
            <a:pPr lvl="1"/>
            <a:r>
              <a:rPr lang="el-GR" dirty="0" smtClean="0"/>
              <a:t>Μέτρηση της δύναμης που εφαρμόζεται στους ιστούς κατά τη χειρουργική επέμβαση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Vinci Surgical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8504"/>
            <a:ext cx="8596668" cy="451292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solidFill>
                  <a:schemeClr val="accent1"/>
                </a:solidFill>
              </a:rPr>
              <a:t>Σε </a:t>
            </a:r>
            <a:r>
              <a:rPr lang="el-GR" dirty="0" err="1" smtClean="0">
                <a:solidFill>
                  <a:schemeClr val="accent1"/>
                </a:solidFill>
              </a:rPr>
              <a:t>προεγχειρητικό</a:t>
            </a:r>
            <a:r>
              <a:rPr lang="el-GR" dirty="0" smtClean="0">
                <a:solidFill>
                  <a:schemeClr val="accent1"/>
                </a:solidFill>
              </a:rPr>
              <a:t> στάδιο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l-GR" dirty="0" smtClean="0">
                <a:solidFill>
                  <a:schemeClr val="tx1"/>
                </a:solidFill>
              </a:rPr>
              <a:t>Εκπαίδευση κονσόλας</a:t>
            </a:r>
          </a:p>
          <a:p>
            <a:pPr lvl="1"/>
            <a:r>
              <a:rPr lang="el-GR" dirty="0" smtClean="0">
                <a:solidFill>
                  <a:schemeClr val="tx1"/>
                </a:solidFill>
              </a:rPr>
              <a:t>Προσομοίωση εικονικής πραγματικότητας </a:t>
            </a:r>
          </a:p>
          <a:p>
            <a:pPr lvl="1"/>
            <a:r>
              <a:rPr lang="el-GR" dirty="0" smtClean="0">
                <a:solidFill>
                  <a:schemeClr val="tx1"/>
                </a:solidFill>
              </a:rPr>
              <a:t>Προσομοίωση ειδικής διαδικασίας</a:t>
            </a:r>
            <a:endParaRPr lang="en-US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l-GR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l-GR" dirty="0" smtClean="0">
                <a:solidFill>
                  <a:schemeClr val="accent1"/>
                </a:solidFill>
              </a:rPr>
              <a:t>Σε </a:t>
            </a:r>
            <a:r>
              <a:rPr lang="el-GR" dirty="0" err="1" smtClean="0">
                <a:solidFill>
                  <a:schemeClr val="accent1"/>
                </a:solidFill>
              </a:rPr>
              <a:t>διεγχειρητικό</a:t>
            </a:r>
            <a:r>
              <a:rPr lang="el-GR" dirty="0" smtClean="0">
                <a:solidFill>
                  <a:schemeClr val="accent1"/>
                </a:solidFill>
              </a:rPr>
              <a:t> στάδιο:</a:t>
            </a:r>
          </a:p>
          <a:p>
            <a:pPr lvl="1"/>
            <a:r>
              <a:rPr lang="el-GR" dirty="0" smtClean="0">
                <a:solidFill>
                  <a:schemeClr val="tx1"/>
                </a:solidFill>
              </a:rPr>
              <a:t>Προετοιμασία χειρουργείου</a:t>
            </a:r>
          </a:p>
          <a:p>
            <a:pPr lvl="1"/>
            <a:r>
              <a:rPr lang="el-GR" dirty="0" smtClean="0">
                <a:solidFill>
                  <a:schemeClr val="tx1"/>
                </a:solidFill>
              </a:rPr>
              <a:t>Οπτική πληροφορία, εξάλειψη τρέμουλου, αφή</a:t>
            </a:r>
          </a:p>
          <a:p>
            <a:pPr lvl="1"/>
            <a:r>
              <a:rPr lang="el-GR" dirty="0" smtClean="0">
                <a:solidFill>
                  <a:schemeClr val="tx1"/>
                </a:solidFill>
              </a:rPr>
              <a:t>Ανατροφοδότηση πληροφορίας σε πραγματικό χρόνο</a:t>
            </a:r>
          </a:p>
          <a:p>
            <a:pPr lvl="1"/>
            <a:endParaRPr lang="el-GR" dirty="0" smtClean="0">
              <a:solidFill>
                <a:schemeClr val="tx1"/>
              </a:solidFill>
            </a:endParaRPr>
          </a:p>
          <a:p>
            <a:pPr lvl="1"/>
            <a:endParaRPr lang="el-GR" dirty="0" smtClean="0">
              <a:solidFill>
                <a:schemeClr val="tx1"/>
              </a:solidFill>
            </a:endParaRPr>
          </a:p>
          <a:p>
            <a:pPr lvl="1"/>
            <a:endParaRPr lang="el-G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207" y="94660"/>
            <a:ext cx="4118659" cy="2602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405" y="2874446"/>
            <a:ext cx="3401731" cy="3589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27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SIMENDO VR Platform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 smtClean="0"/>
              <a:t>Χειρουργικός προσομοιωτής για </a:t>
            </a:r>
            <a:r>
              <a:rPr lang="el-GR" dirty="0" err="1" smtClean="0"/>
              <a:t>προεγχειρητικό</a:t>
            </a:r>
            <a:r>
              <a:rPr lang="el-GR" dirty="0" smtClean="0"/>
              <a:t> στάδιο</a:t>
            </a:r>
          </a:p>
          <a:p>
            <a:r>
              <a:rPr lang="el-GR" dirty="0" smtClean="0"/>
              <a:t>Κυρίως σε </a:t>
            </a:r>
            <a:r>
              <a:rPr lang="el-GR" dirty="0" err="1" smtClean="0"/>
              <a:t>λαπαροσκοπικές</a:t>
            </a:r>
            <a:r>
              <a:rPr lang="el-GR" dirty="0" smtClean="0"/>
              <a:t> επεμβάσεις </a:t>
            </a:r>
          </a:p>
          <a:p>
            <a:r>
              <a:rPr lang="el-GR" dirty="0" smtClean="0"/>
              <a:t>Απτική ανάδραση</a:t>
            </a:r>
          </a:p>
          <a:p>
            <a:r>
              <a:rPr lang="el-GR" dirty="0" smtClean="0"/>
              <a:t>Οπτική πληροφορία </a:t>
            </a:r>
          </a:p>
          <a:p>
            <a:r>
              <a:rPr lang="el-GR" dirty="0" smtClean="0"/>
              <a:t>Δυνατότητα επιλογής χαρακτηριστικών προσομοίωσης 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859280"/>
            <a:ext cx="5088255" cy="3407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88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AccuVein</a:t>
            </a:r>
            <a:r>
              <a:rPr lang="en-US" dirty="0" smtClean="0"/>
              <a:t> AV400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 smtClean="0"/>
              <a:t>Εντοπισμός και </a:t>
            </a:r>
            <a:r>
              <a:rPr lang="el-GR" dirty="0" err="1" smtClean="0"/>
              <a:t>οπτικοποίηση</a:t>
            </a:r>
            <a:r>
              <a:rPr lang="el-GR" dirty="0" smtClean="0"/>
              <a:t> φλεβών</a:t>
            </a:r>
          </a:p>
          <a:p>
            <a:r>
              <a:rPr lang="el-GR" dirty="0" smtClean="0"/>
              <a:t>Κυρίως για ενδοφλέβια τοποθέτηση καθετήρα</a:t>
            </a:r>
          </a:p>
          <a:p>
            <a:r>
              <a:rPr lang="el-GR" dirty="0" smtClean="0"/>
              <a:t>Χρήση υπέρυθρων ακτινών για απεικόνιση αιμοφόρων αγγείων </a:t>
            </a:r>
          </a:p>
          <a:p>
            <a:r>
              <a:rPr lang="el-GR" dirty="0" smtClean="0"/>
              <a:t>Εντοπίζουν κι αξιολογούν τυχόν προβλήματα, όπως η δύσκολη αγγειακή ανατομία.</a:t>
            </a:r>
          </a:p>
          <a:p>
            <a:r>
              <a:rPr lang="el-GR" dirty="0" smtClean="0"/>
              <a:t>Αύξηση ποσοστού επιτυχίας </a:t>
            </a:r>
            <a:r>
              <a:rPr lang="el-GR" dirty="0" err="1" smtClean="0"/>
              <a:t>φλεβοκέντησης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63" y="2532114"/>
            <a:ext cx="5500452" cy="24158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1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Mako</a:t>
            </a:r>
            <a:r>
              <a:rPr lang="en-US" dirty="0" smtClean="0"/>
              <a:t> Robotic-Arm Assisted Surgery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1649" y="2197737"/>
            <a:ext cx="4183063" cy="27162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46040"/>
            <a:ext cx="8596668" cy="470986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l-GR" dirty="0"/>
              <a:t>Υψηλής τεχνολογίας ρομποτική πλατφόρμα στην προσθετική ορθοπεδική χειρουργική</a:t>
            </a:r>
            <a:endParaRPr lang="en-US" sz="1600" dirty="0"/>
          </a:p>
          <a:p>
            <a:pPr lvl="0"/>
            <a:r>
              <a:rPr lang="el-GR" dirty="0"/>
              <a:t>Αποτελείται από:</a:t>
            </a:r>
            <a:endParaRPr lang="en-US" sz="1600" dirty="0"/>
          </a:p>
          <a:p>
            <a:pPr lvl="1"/>
            <a:r>
              <a:rPr lang="el-GR" dirty="0"/>
              <a:t>Ρομποτικός βραχίονας με έξι βαθμούς ελευθερίας</a:t>
            </a:r>
            <a:endParaRPr lang="en-US" sz="1400" dirty="0"/>
          </a:p>
          <a:p>
            <a:pPr lvl="1"/>
            <a:r>
              <a:rPr lang="el-GR" dirty="0"/>
              <a:t>Λογισμικό εικονικού σχεδιασμού 3D</a:t>
            </a:r>
            <a:endParaRPr lang="en-US" sz="1400" dirty="0"/>
          </a:p>
          <a:p>
            <a:pPr lvl="1"/>
            <a:r>
              <a:rPr lang="el-GR" dirty="0"/>
              <a:t>Τη μονάδα</a:t>
            </a:r>
            <a:endParaRPr lang="en-US" sz="1400" dirty="0"/>
          </a:p>
          <a:p>
            <a:pPr lvl="1"/>
            <a:r>
              <a:rPr lang="el-GR" dirty="0"/>
              <a:t>Μια υπέρυθρη κάμερα και εξειδικευμένα χειρουργικά εργαλεία</a:t>
            </a:r>
            <a:endParaRPr lang="en-US" sz="1400" dirty="0"/>
          </a:p>
          <a:p>
            <a:pPr lvl="0"/>
            <a:r>
              <a:rPr lang="el-GR" dirty="0"/>
              <a:t>Δεδομένα που λαμβάνει</a:t>
            </a:r>
            <a:endParaRPr lang="en-US" sz="1600" dirty="0"/>
          </a:p>
          <a:p>
            <a:pPr lvl="1"/>
            <a:r>
              <a:rPr lang="el-GR" dirty="0"/>
              <a:t>Ιστορικό του ασθενούς και αξονικών τομογραφιών (</a:t>
            </a:r>
            <a:r>
              <a:rPr lang="el-GR" dirty="0" err="1"/>
              <a:t>προεπεξεργασμένα</a:t>
            </a:r>
            <a:r>
              <a:rPr lang="el-GR" dirty="0"/>
              <a:t> DATA)</a:t>
            </a:r>
            <a:endParaRPr lang="en-US" sz="1400" dirty="0"/>
          </a:p>
          <a:p>
            <a:pPr lvl="1"/>
            <a:r>
              <a:rPr lang="el-GR" dirty="0"/>
              <a:t>Εικόνες υψηλής ευκρίνειας</a:t>
            </a:r>
            <a:endParaRPr lang="en-US" sz="1400" dirty="0"/>
          </a:p>
          <a:p>
            <a:pPr lvl="1"/>
            <a:r>
              <a:rPr lang="el-GR" dirty="0"/>
              <a:t>Δεδομένα από αισθητήρες</a:t>
            </a:r>
            <a:endParaRPr lang="en-US" sz="1400" dirty="0"/>
          </a:p>
          <a:p>
            <a:pPr lvl="1"/>
            <a:r>
              <a:rPr lang="el-GR" dirty="0"/>
              <a:t>Αποτελέσματα της </a:t>
            </a:r>
            <a:r>
              <a:rPr lang="el-GR" dirty="0" err="1"/>
              <a:t>προεγχειρητικής</a:t>
            </a:r>
            <a:r>
              <a:rPr lang="el-GR" dirty="0"/>
              <a:t> διαδικασίας</a:t>
            </a:r>
            <a:endParaRPr lang="en-US" sz="1400" dirty="0"/>
          </a:p>
          <a:p>
            <a:pPr lvl="0"/>
            <a:r>
              <a:rPr lang="el-GR" dirty="0"/>
              <a:t>Οπτική πληροφορία και Απτική Ανατροφοδότηση</a:t>
            </a:r>
            <a:endParaRPr lang="en-US" sz="1600" dirty="0"/>
          </a:p>
          <a:p>
            <a:pPr lvl="0"/>
            <a:r>
              <a:rPr lang="el-GR" dirty="0"/>
              <a:t>Ακρίβεια και Καθοδήγηση στο χειρουργείο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90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Medrobotics</a:t>
            </a:r>
            <a:r>
              <a:rPr lang="en-US" dirty="0" smtClean="0"/>
              <a:t> Flex Robotic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83073"/>
            <a:ext cx="8596668" cy="4047706"/>
          </a:xfrm>
        </p:spPr>
        <p:txBody>
          <a:bodyPr>
            <a:normAutofit fontScale="92500"/>
          </a:bodyPr>
          <a:lstStyle/>
          <a:p>
            <a:pPr lvl="0"/>
            <a:r>
              <a:rPr lang="el-GR" dirty="0"/>
              <a:t>Ρομποτική πλατφόρμα σε ελάχιστα επεμβατικές επεμβάσεις (κυρίως κεφάλι, λαιμό)</a:t>
            </a:r>
            <a:endParaRPr lang="en-US" sz="1600" dirty="0"/>
          </a:p>
          <a:p>
            <a:pPr lvl="0"/>
            <a:r>
              <a:rPr lang="el-GR" dirty="0"/>
              <a:t>Αποτελείται από </a:t>
            </a:r>
            <a:r>
              <a:rPr lang="el-GR" dirty="0" err="1"/>
              <a:t>Flex</a:t>
            </a:r>
            <a:r>
              <a:rPr lang="el-GR" dirty="0"/>
              <a:t> </a:t>
            </a:r>
            <a:r>
              <a:rPr lang="el-GR" dirty="0" err="1"/>
              <a:t>Cart</a:t>
            </a:r>
            <a:r>
              <a:rPr lang="el-GR" dirty="0"/>
              <a:t> που περιλαμβάνει:</a:t>
            </a:r>
            <a:endParaRPr lang="en-US" sz="1600" dirty="0"/>
          </a:p>
          <a:p>
            <a:pPr lvl="1"/>
            <a:r>
              <a:rPr lang="el-GR" dirty="0" err="1"/>
              <a:t>Flex</a:t>
            </a:r>
            <a:r>
              <a:rPr lang="el-GR" dirty="0"/>
              <a:t> </a:t>
            </a:r>
            <a:r>
              <a:rPr lang="el-GR" dirty="0" err="1"/>
              <a:t>Base</a:t>
            </a:r>
            <a:endParaRPr lang="en-US" sz="1400" dirty="0"/>
          </a:p>
          <a:p>
            <a:pPr lvl="1"/>
            <a:r>
              <a:rPr lang="el-GR" dirty="0" err="1"/>
              <a:t>Flex</a:t>
            </a:r>
            <a:r>
              <a:rPr lang="el-GR" dirty="0"/>
              <a:t> </a:t>
            </a:r>
            <a:r>
              <a:rPr lang="el-GR" dirty="0" err="1"/>
              <a:t>Scope</a:t>
            </a:r>
            <a:r>
              <a:rPr lang="el-GR" dirty="0"/>
              <a:t> </a:t>
            </a:r>
            <a:endParaRPr lang="en-US" sz="1400" dirty="0"/>
          </a:p>
          <a:p>
            <a:pPr lvl="1"/>
            <a:r>
              <a:rPr lang="el-GR" dirty="0" err="1"/>
              <a:t>Flex</a:t>
            </a:r>
            <a:r>
              <a:rPr lang="el-GR" dirty="0"/>
              <a:t> </a:t>
            </a:r>
            <a:r>
              <a:rPr lang="el-GR" dirty="0" err="1"/>
              <a:t>Console</a:t>
            </a:r>
            <a:endParaRPr lang="en-US" sz="1400" dirty="0"/>
          </a:p>
          <a:p>
            <a:pPr lvl="0"/>
            <a:r>
              <a:rPr lang="el-GR" dirty="0"/>
              <a:t>Δεδομένα που λαμβάνει:</a:t>
            </a:r>
            <a:endParaRPr lang="en-US" sz="1600" dirty="0"/>
          </a:p>
          <a:p>
            <a:pPr lvl="1"/>
            <a:r>
              <a:rPr lang="el-GR" dirty="0"/>
              <a:t>3D εικόνες υψηλής ευκρίνειας</a:t>
            </a:r>
            <a:endParaRPr lang="en-US" sz="1400" dirty="0"/>
          </a:p>
          <a:p>
            <a:pPr lvl="1"/>
            <a:r>
              <a:rPr lang="el-GR" dirty="0"/>
              <a:t>Εικόνες υψηλής ευκρίνειας</a:t>
            </a:r>
            <a:endParaRPr lang="en-US" sz="1400" dirty="0"/>
          </a:p>
          <a:p>
            <a:pPr lvl="1"/>
            <a:r>
              <a:rPr lang="el-GR" dirty="0"/>
              <a:t>Ακουστικά και Ηλεκτρομαγνητικά δεδομένα από αισθητήρες</a:t>
            </a:r>
            <a:endParaRPr lang="en-US" sz="1400" dirty="0"/>
          </a:p>
          <a:p>
            <a:pPr lvl="0"/>
            <a:r>
              <a:rPr lang="el-GR" dirty="0"/>
              <a:t>Ευέλικτο σύστημα με οπτική πληροφορία και απτική ανατροφοδότηση</a:t>
            </a:r>
            <a:endParaRPr lang="en-US" sz="1600" dirty="0"/>
          </a:p>
          <a:p>
            <a:pPr lvl="0"/>
            <a:r>
              <a:rPr lang="el-GR" dirty="0"/>
              <a:t>Μειωμένο τραύμα, μειωμένο πόνος και ταχύτερος χρόνος ανάρρωσης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25" y="1930400"/>
            <a:ext cx="4184650" cy="2825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2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883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Χρήση των συστημάτων υποστήριξης αποφάσεων στη ρομποτική χειρουργική</vt:lpstr>
      <vt:lpstr>Περιεχόμενα</vt:lpstr>
      <vt:lpstr>Τι είναι η Ρομποτική Χειρουργική και τα Συστήματα Λήψης Αποφάσεων; </vt:lpstr>
      <vt:lpstr>Γιατί τα DSS διαχωρίζονται σε Συστήματα Πλοήγησης και Απτικής Ανατροφοδότησης;</vt:lpstr>
      <vt:lpstr>Da Vinci Surgical System</vt:lpstr>
      <vt:lpstr>SIMENDO VR Platform</vt:lpstr>
      <vt:lpstr>AccuVein AV400</vt:lpstr>
      <vt:lpstr>Mako Robotic-Arm Assisted Surgery</vt:lpstr>
      <vt:lpstr>Medrobotics Flex Robotic System</vt:lpstr>
      <vt:lpstr>Synaptive Modus V system</vt:lpstr>
      <vt:lpstr>NAVIO Surgical System</vt:lpstr>
      <vt:lpstr>ROSA Spine Robot</vt:lpstr>
      <vt:lpstr>Mazor X Stealth Edition (MXSE) System</vt:lpstr>
      <vt:lpstr>HUGO Robotic-Assisted Surgery System</vt:lpstr>
      <vt:lpstr>Αποτελέσματα παρεμφερών συστημάτων</vt:lpstr>
      <vt:lpstr>Αποτελέσματα λοιπών συστημάτων</vt:lpstr>
      <vt:lpstr>Μελλοντικές Επεκτάσεις </vt:lpstr>
      <vt:lpstr>Ευχαριστούμε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Χρήση των συστημάτων υποστήριξης αποφάσεων στη ρομποτική χειρουργική</dc:title>
  <dc:creator>Microsoft account</dc:creator>
  <cp:lastModifiedBy>Microsoft account</cp:lastModifiedBy>
  <cp:revision>15</cp:revision>
  <dcterms:created xsi:type="dcterms:W3CDTF">2023-06-08T23:29:28Z</dcterms:created>
  <dcterms:modified xsi:type="dcterms:W3CDTF">2023-06-12T11:15:47Z</dcterms:modified>
</cp:coreProperties>
</file>