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League Spartan" charset="1" panose="00000800000000000000"/>
      <p:regular r:id="rId21"/>
    </p:embeddedFont>
    <p:embeddedFont>
      <p:font typeface="Poppins" charset="1" panose="00000500000000000000"/>
      <p:regular r:id="rId22"/>
    </p:embeddedFont>
    <p:embeddedFont>
      <p:font typeface="Poppins Bold" charset="1" panose="00000800000000000000"/>
      <p:regular r:id="rId23"/>
    </p:embeddedFont>
    <p:embeddedFont>
      <p:font typeface="Poppins Italics" charset="1" panose="00000500000000000000"/>
      <p:regular r:id="rId24"/>
    </p:embeddedFont>
    <p:embeddedFont>
      <p:font typeface="Roboto" charset="1" panose="020000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20.png" Type="http://schemas.openxmlformats.org/officeDocument/2006/relationships/image"/><Relationship Id="rId4" Target="../media/image21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jpeg" Type="http://schemas.openxmlformats.org/officeDocument/2006/relationships/image"/><Relationship Id="rId3" Target="https://github.com/alegiofra25/Clustering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15.pn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1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32963" y="3519388"/>
            <a:ext cx="13022073" cy="3133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b="true" sz="5999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CLUSTERING: RAGGRUPPARE I DATI E COMPRENDERE LA PERCEZIONE VISIVA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-1130300" y="4057750"/>
            <a:ext cx="3086100" cy="2171499"/>
            <a:chOff x="0" y="0"/>
            <a:chExt cx="812800" cy="57191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571917"/>
            </a:xfrm>
            <a:custGeom>
              <a:avLst/>
              <a:gdLst/>
              <a:ahLst/>
              <a:cxnLst/>
              <a:rect r="r" b="b" t="t" l="l"/>
              <a:pathLst>
                <a:path h="571917" w="812800">
                  <a:moveTo>
                    <a:pt x="609600" y="0"/>
                  </a:moveTo>
                  <a:cubicBezTo>
                    <a:pt x="721824" y="0"/>
                    <a:pt x="812800" y="128028"/>
                    <a:pt x="812800" y="285959"/>
                  </a:cubicBezTo>
                  <a:cubicBezTo>
                    <a:pt x="812800" y="443889"/>
                    <a:pt x="721824" y="571917"/>
                    <a:pt x="609600" y="571917"/>
                  </a:cubicBezTo>
                  <a:lnTo>
                    <a:pt x="203200" y="571917"/>
                  </a:lnTo>
                  <a:cubicBezTo>
                    <a:pt x="90976" y="571917"/>
                    <a:pt x="0" y="443889"/>
                    <a:pt x="0" y="285959"/>
                  </a:cubicBezTo>
                  <a:cubicBezTo>
                    <a:pt x="0" y="12802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812800" cy="6195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4630022" y="6801536"/>
            <a:ext cx="9027956" cy="4009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7"/>
              </a:lnSpc>
              <a:spcBef>
                <a:spcPct val="0"/>
              </a:spcBef>
            </a:pPr>
            <a:r>
              <a:rPr lang="en-US" sz="2219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Teoria, Applicazioni e Connessioni con il Sistema Visivo Umano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6467343" y="4057750"/>
            <a:ext cx="3086100" cy="2171499"/>
            <a:chOff x="0" y="0"/>
            <a:chExt cx="812800" cy="57191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571917"/>
            </a:xfrm>
            <a:custGeom>
              <a:avLst/>
              <a:gdLst/>
              <a:ahLst/>
              <a:cxnLst/>
              <a:rect r="r" b="b" t="t" l="l"/>
              <a:pathLst>
                <a:path h="571917" w="812800">
                  <a:moveTo>
                    <a:pt x="609600" y="0"/>
                  </a:moveTo>
                  <a:cubicBezTo>
                    <a:pt x="721824" y="0"/>
                    <a:pt x="812800" y="128028"/>
                    <a:pt x="812800" y="285959"/>
                  </a:cubicBezTo>
                  <a:cubicBezTo>
                    <a:pt x="812800" y="443889"/>
                    <a:pt x="721824" y="571917"/>
                    <a:pt x="609600" y="571917"/>
                  </a:cubicBezTo>
                  <a:lnTo>
                    <a:pt x="203200" y="571917"/>
                  </a:lnTo>
                  <a:cubicBezTo>
                    <a:pt x="90976" y="571917"/>
                    <a:pt x="0" y="443889"/>
                    <a:pt x="0" y="285959"/>
                  </a:cubicBezTo>
                  <a:cubicBezTo>
                    <a:pt x="0" y="12802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12800" cy="6195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028700" y="627816"/>
            <a:ext cx="4947546" cy="400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07"/>
              </a:lnSpc>
              <a:spcBef>
                <a:spcPct val="0"/>
              </a:spcBef>
            </a:pPr>
            <a:r>
              <a:rPr lang="en-US" b="true" sz="2219" strike="noStrike" u="none">
                <a:solidFill>
                  <a:srgbClr val="303642"/>
                </a:solidFill>
                <a:latin typeface="Poppins Bold"/>
                <a:ea typeface="Poppins Bold"/>
                <a:cs typeface="Poppins Bold"/>
                <a:sym typeface="Poppins Bold"/>
              </a:rPr>
              <a:t>Principi e Modelli della Percezione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395276" y="8633929"/>
            <a:ext cx="4864024" cy="1181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107"/>
              </a:lnSpc>
            </a:pPr>
            <a:r>
              <a:rPr lang="en-US" sz="2219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Giorgio Biondillo</a:t>
            </a:r>
          </a:p>
          <a:p>
            <a:pPr algn="r">
              <a:lnSpc>
                <a:spcPts val="3107"/>
              </a:lnSpc>
            </a:pPr>
            <a:r>
              <a:rPr lang="en-US" sz="2219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Alessandra Castello</a:t>
            </a:r>
          </a:p>
          <a:p>
            <a:pPr algn="r" marL="0" indent="0" lvl="0">
              <a:lnSpc>
                <a:spcPts val="3107"/>
              </a:lnSpc>
              <a:spcBef>
                <a:spcPct val="0"/>
              </a:spcBef>
            </a:pPr>
            <a:r>
              <a:rPr lang="en-US" sz="2219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Francesco Pio Di Cosmo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827288" y="624766"/>
            <a:ext cx="2432012" cy="400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07"/>
              </a:lnSpc>
              <a:spcBef>
                <a:spcPct val="0"/>
              </a:spcBef>
            </a:pPr>
            <a:r>
              <a:rPr lang="en-US" b="true" sz="2219">
                <a:solidFill>
                  <a:srgbClr val="303642"/>
                </a:solidFill>
                <a:latin typeface="Poppins Bold"/>
                <a:ea typeface="Poppins Bold"/>
                <a:cs typeface="Poppins Bold"/>
                <a:sym typeface="Poppins Bold"/>
              </a:rPr>
              <a:t>A.A. 2024/2025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976598"/>
            <a:chOff x="0" y="0"/>
            <a:chExt cx="4816593" cy="52058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520585"/>
            </a:xfrm>
            <a:custGeom>
              <a:avLst/>
              <a:gdLst/>
              <a:ahLst/>
              <a:cxnLst/>
              <a:rect r="r" b="b" t="t" l="l"/>
              <a:pathLst>
                <a:path h="520585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20585"/>
                  </a:lnTo>
                  <a:lnTo>
                    <a:pt x="0" y="520585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816593" cy="5682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5400000">
            <a:off x="-705663" y="-103474"/>
            <a:ext cx="897167" cy="2183545"/>
            <a:chOff x="0" y="0"/>
            <a:chExt cx="236291" cy="5750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36291" cy="575090"/>
            </a:xfrm>
            <a:custGeom>
              <a:avLst/>
              <a:gdLst/>
              <a:ahLst/>
              <a:cxnLst/>
              <a:rect r="r" b="b" t="t" l="l"/>
              <a:pathLst>
                <a:path h="575090" w="236291">
                  <a:moveTo>
                    <a:pt x="118145" y="0"/>
                  </a:moveTo>
                  <a:lnTo>
                    <a:pt x="118145" y="0"/>
                  </a:lnTo>
                  <a:cubicBezTo>
                    <a:pt x="183395" y="0"/>
                    <a:pt x="236291" y="52895"/>
                    <a:pt x="236291" y="118145"/>
                  </a:cubicBezTo>
                  <a:lnTo>
                    <a:pt x="236291" y="456945"/>
                  </a:lnTo>
                  <a:cubicBezTo>
                    <a:pt x="236291" y="488279"/>
                    <a:pt x="223843" y="518330"/>
                    <a:pt x="201687" y="540486"/>
                  </a:cubicBezTo>
                  <a:cubicBezTo>
                    <a:pt x="179530" y="562643"/>
                    <a:pt x="149480" y="575090"/>
                    <a:pt x="118145" y="575090"/>
                  </a:cubicBezTo>
                  <a:lnTo>
                    <a:pt x="118145" y="575090"/>
                  </a:lnTo>
                  <a:cubicBezTo>
                    <a:pt x="86811" y="575090"/>
                    <a:pt x="56761" y="562643"/>
                    <a:pt x="34604" y="540486"/>
                  </a:cubicBezTo>
                  <a:cubicBezTo>
                    <a:pt x="12447" y="518330"/>
                    <a:pt x="0" y="488279"/>
                    <a:pt x="0" y="456945"/>
                  </a:cubicBezTo>
                  <a:lnTo>
                    <a:pt x="0" y="118145"/>
                  </a:lnTo>
                  <a:cubicBezTo>
                    <a:pt x="0" y="86811"/>
                    <a:pt x="12447" y="56761"/>
                    <a:pt x="34604" y="34604"/>
                  </a:cubicBezTo>
                  <a:cubicBezTo>
                    <a:pt x="56761" y="12447"/>
                    <a:pt x="86811" y="0"/>
                    <a:pt x="11814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236291" cy="6227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224426" y="2543790"/>
            <a:ext cx="5819331" cy="4364499"/>
          </a:xfrm>
          <a:custGeom>
            <a:avLst/>
            <a:gdLst/>
            <a:ahLst/>
            <a:cxnLst/>
            <a:rect r="r" b="b" t="t" l="l"/>
            <a:pathLst>
              <a:path h="4364499" w="5819331">
                <a:moveTo>
                  <a:pt x="0" y="0"/>
                </a:moveTo>
                <a:lnTo>
                  <a:pt x="5819332" y="0"/>
                </a:lnTo>
                <a:lnTo>
                  <a:pt x="5819332" y="4364498"/>
                </a:lnTo>
                <a:lnTo>
                  <a:pt x="0" y="43644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28575" cap="sq">
            <a:solidFill>
              <a:srgbClr val="004AAD"/>
            </a:solidFill>
            <a:prstDash val="solid"/>
            <a:miter/>
          </a:ln>
        </p:spPr>
      </p:sp>
      <p:sp>
        <p:nvSpPr>
          <p:cNvPr name="TextBox 10" id="10"/>
          <p:cNvSpPr txBox="true"/>
          <p:nvPr/>
        </p:nvSpPr>
        <p:spPr>
          <a:xfrm rot="0">
            <a:off x="1028700" y="682115"/>
            <a:ext cx="16553048" cy="754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71"/>
              </a:lnSpc>
            </a:pPr>
            <a:r>
              <a:rPr lang="en-US" sz="440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APPROFONDIMENTO: MEAN-SHIFT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1379732"/>
            <a:ext cx="11283303" cy="374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76"/>
              </a:lnSpc>
              <a:spcBef>
                <a:spcPct val="0"/>
              </a:spcBef>
            </a:pPr>
            <a:r>
              <a:rPr lang="en-US" sz="2125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Cos'è?</a:t>
            </a:r>
            <a:r>
              <a:rPr lang="en-US" sz="212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Algoritmo di clustering </a:t>
            </a:r>
            <a:r>
              <a:rPr lang="en-US" sz="2125" u="sng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basato</a:t>
            </a:r>
            <a:r>
              <a:rPr lang="en-US" sz="2125" u="sng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sulla densità</a:t>
            </a:r>
            <a:r>
              <a:rPr lang="en-US" sz="212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, non richiede di specificare k.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2556477"/>
            <a:ext cx="8276524" cy="2231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76"/>
              </a:lnSpc>
            </a:pPr>
            <a:r>
              <a:rPr lang="en-US" sz="2125" b="true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Come funziona (4 passi):</a:t>
            </a:r>
          </a:p>
          <a:p>
            <a:pPr algn="l" marL="458997" indent="-229499" lvl="1">
              <a:lnSpc>
                <a:spcPts val="2976"/>
              </a:lnSpc>
              <a:buAutoNum type="arabicPeriod" startAt="1"/>
            </a:pP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Inizia con centroidi casuali.</a:t>
            </a:r>
          </a:p>
          <a:p>
            <a:pPr algn="l" marL="458997" indent="-229499" lvl="1">
              <a:lnSpc>
                <a:spcPts val="2976"/>
              </a:lnSpc>
              <a:buAutoNum type="arabicPeriod" startAt="1"/>
            </a:pP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Sposta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 ogni centroide verso la </a:t>
            </a:r>
            <a:r>
              <a:rPr lang="en-US" b="true" sz="2125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media locale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 dei punti (all’interno della bandwidth).</a:t>
            </a:r>
          </a:p>
          <a:p>
            <a:pPr algn="l" marL="458997" indent="-229499" lvl="1">
              <a:lnSpc>
                <a:spcPts val="2976"/>
              </a:lnSpc>
              <a:buAutoNum type="arabicPeriod" startAt="1"/>
            </a:pP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Ripete lo spostamento finché i centroidi si stabilizzano.</a:t>
            </a:r>
          </a:p>
          <a:p>
            <a:pPr algn="l" marL="458997" indent="-229499" lvl="1">
              <a:lnSpc>
                <a:spcPts val="2976"/>
              </a:lnSpc>
              <a:spcBef>
                <a:spcPct val="0"/>
              </a:spcBef>
              <a:buAutoNum type="arabicPeriod" startAt="1"/>
            </a:pP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Un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ifica i centroidi vicini → forma i cluster finali.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143444" y="7640636"/>
            <a:ext cx="5701274" cy="186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76"/>
              </a:lnSpc>
            </a:pPr>
            <a:r>
              <a:rPr lang="en-US" sz="2125" b="true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Vantaggi:</a:t>
            </a:r>
          </a:p>
          <a:p>
            <a:pPr algn="l" marL="458997" indent="-229499" lvl="1">
              <a:lnSpc>
                <a:spcPts val="2976"/>
              </a:lnSpc>
              <a:buFont typeface="Arial"/>
              <a:buChar char="•"/>
            </a:pP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Rileva </a:t>
            </a:r>
            <a:r>
              <a:rPr lang="en-US" b="true" sz="2125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cluster di form</a:t>
            </a:r>
            <a:r>
              <a:rPr lang="en-US" b="true" sz="2125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a arbitraria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algn="l" marL="458997" indent="-229499" lvl="1">
              <a:lnSpc>
                <a:spcPts val="2976"/>
              </a:lnSpc>
              <a:buFont typeface="Arial"/>
              <a:buChar char="•"/>
            </a:pPr>
            <a:r>
              <a:rPr lang="en-US" b="true" sz="2125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Rob</a:t>
            </a:r>
            <a:r>
              <a:rPr lang="en-US" b="true" sz="2125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usto 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agli outlier.</a:t>
            </a:r>
          </a:p>
          <a:p>
            <a:pPr algn="l" marL="458997" indent="-229499" lvl="1">
              <a:lnSpc>
                <a:spcPts val="2976"/>
              </a:lnSpc>
              <a:spcBef>
                <a:spcPct val="0"/>
              </a:spcBef>
              <a:buFont typeface="Arial"/>
              <a:buChar char="•"/>
            </a:pP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Non richiede il numero di cluster a priori.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342484" y="7640636"/>
            <a:ext cx="5701274" cy="186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76"/>
              </a:lnSpc>
            </a:pPr>
            <a:r>
              <a:rPr lang="en-US" sz="2125" b="true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Limiti:</a:t>
            </a:r>
          </a:p>
          <a:p>
            <a:pPr algn="l" marL="458997" indent="-229499" lvl="1">
              <a:lnSpc>
                <a:spcPts val="2976"/>
              </a:lnSpc>
              <a:buFont typeface="Arial"/>
              <a:buChar char="•"/>
            </a:pP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Scelta delicata della </a:t>
            </a:r>
            <a:r>
              <a:rPr lang="en-US" b="true" sz="2125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bandwidth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algn="l" marL="458997" indent="-229499" lvl="1">
              <a:lnSpc>
                <a:spcPts val="2976"/>
              </a:lnSpc>
              <a:buFont typeface="Arial"/>
              <a:buChar char="•"/>
            </a:pPr>
            <a:r>
              <a:rPr lang="en-US" b="true" sz="2125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Costo</a:t>
            </a:r>
            <a:r>
              <a:rPr lang="en-US" b="true" sz="2125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so</a:t>
            </a:r>
            <a:r>
              <a:rPr lang="en-US" b="true" sz="2125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computazio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na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lmente su grandi dataset.</a:t>
            </a:r>
          </a:p>
          <a:p>
            <a:pPr algn="l" marL="458997" indent="-229499" lvl="1">
              <a:lnSpc>
                <a:spcPts val="2976"/>
              </a:lnSpc>
              <a:spcBef>
                <a:spcPct val="0"/>
              </a:spcBef>
              <a:buFont typeface="Arial"/>
              <a:buChar char="•"/>
            </a:pP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Sensibile a dati con densità irregolare.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19381" y="5086350"/>
            <a:ext cx="8276524" cy="1488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76"/>
              </a:lnSpc>
            </a:pPr>
            <a:r>
              <a:rPr lang="en-US" sz="2125" b="true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Parallelismo Gestalt:</a:t>
            </a:r>
          </a:p>
          <a:p>
            <a:pPr algn="l" marL="458997" indent="-229499" lvl="1">
              <a:lnSpc>
                <a:spcPts val="2976"/>
              </a:lnSpc>
              <a:buFont typeface="Arial"/>
              <a:buChar char="•"/>
            </a:pP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 Rif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lette i principi di </a:t>
            </a:r>
            <a:r>
              <a:rPr lang="en-US" b="true" sz="2125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vicinanza e chiusura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: raggruppa i dati dove c’è densità, come il cervello completa le figure mancanti.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976598"/>
            <a:chOff x="0" y="0"/>
            <a:chExt cx="4816593" cy="52058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520585"/>
            </a:xfrm>
            <a:custGeom>
              <a:avLst/>
              <a:gdLst/>
              <a:ahLst/>
              <a:cxnLst/>
              <a:rect r="r" b="b" t="t" l="l"/>
              <a:pathLst>
                <a:path h="520585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20585"/>
                  </a:lnTo>
                  <a:lnTo>
                    <a:pt x="0" y="520585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816593" cy="5682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5400000">
            <a:off x="-705663" y="-103474"/>
            <a:ext cx="897167" cy="2183545"/>
            <a:chOff x="0" y="0"/>
            <a:chExt cx="236291" cy="5750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36291" cy="575090"/>
            </a:xfrm>
            <a:custGeom>
              <a:avLst/>
              <a:gdLst/>
              <a:ahLst/>
              <a:cxnLst/>
              <a:rect r="r" b="b" t="t" l="l"/>
              <a:pathLst>
                <a:path h="575090" w="236291">
                  <a:moveTo>
                    <a:pt x="118145" y="0"/>
                  </a:moveTo>
                  <a:lnTo>
                    <a:pt x="118145" y="0"/>
                  </a:lnTo>
                  <a:cubicBezTo>
                    <a:pt x="183395" y="0"/>
                    <a:pt x="236291" y="52895"/>
                    <a:pt x="236291" y="118145"/>
                  </a:cubicBezTo>
                  <a:lnTo>
                    <a:pt x="236291" y="456945"/>
                  </a:lnTo>
                  <a:cubicBezTo>
                    <a:pt x="236291" y="488279"/>
                    <a:pt x="223843" y="518330"/>
                    <a:pt x="201687" y="540486"/>
                  </a:cubicBezTo>
                  <a:cubicBezTo>
                    <a:pt x="179530" y="562643"/>
                    <a:pt x="149480" y="575090"/>
                    <a:pt x="118145" y="575090"/>
                  </a:cubicBezTo>
                  <a:lnTo>
                    <a:pt x="118145" y="575090"/>
                  </a:lnTo>
                  <a:cubicBezTo>
                    <a:pt x="86811" y="575090"/>
                    <a:pt x="56761" y="562643"/>
                    <a:pt x="34604" y="540486"/>
                  </a:cubicBezTo>
                  <a:cubicBezTo>
                    <a:pt x="12447" y="518330"/>
                    <a:pt x="0" y="488279"/>
                    <a:pt x="0" y="456945"/>
                  </a:cubicBezTo>
                  <a:lnTo>
                    <a:pt x="0" y="118145"/>
                  </a:lnTo>
                  <a:cubicBezTo>
                    <a:pt x="0" y="86811"/>
                    <a:pt x="12447" y="56761"/>
                    <a:pt x="34604" y="34604"/>
                  </a:cubicBezTo>
                  <a:cubicBezTo>
                    <a:pt x="56761" y="12447"/>
                    <a:pt x="86811" y="0"/>
                    <a:pt x="11814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236291" cy="6227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aphicFrame>
        <p:nvGraphicFramePr>
          <p:cNvPr name="Table 9" id="9"/>
          <p:cNvGraphicFramePr>
            <a:graphicFrameLocks noGrp="true"/>
          </p:cNvGraphicFramePr>
          <p:nvPr/>
        </p:nvGraphicFramePr>
        <p:xfrm>
          <a:off x="1028700" y="2706052"/>
          <a:ext cx="16230600" cy="5133975"/>
        </p:xfrm>
        <a:graphic>
          <a:graphicData uri="http://schemas.openxmlformats.org/drawingml/2006/table">
            <a:tbl>
              <a:tblPr/>
              <a:tblGrid>
                <a:gridCol w="3296495"/>
                <a:gridCol w="6770798"/>
                <a:gridCol w="6163306"/>
              </a:tblGrid>
              <a:tr h="984722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659"/>
                        </a:lnSpc>
                        <a:spcBef>
                          <a:spcPct val="0"/>
                        </a:spcBef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65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899" strike="noStrike" u="none">
                          <a:solidFill>
                            <a:srgbClr val="004AAD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K-Means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65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899" strike="noStrike" u="none">
                          <a:solidFill>
                            <a:srgbClr val="004AAD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Mean-Shift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8868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65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899">
                          <a:solidFill>
                            <a:srgbClr val="004AAD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Numero di cluster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65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99">
                          <a:solidFill>
                            <a:srgbClr val="004AAD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Va specificato in anticipo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65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99">
                          <a:solidFill>
                            <a:srgbClr val="004AAD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Emerge dai dati, non serve specificarlo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6795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65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899">
                          <a:solidFill>
                            <a:srgbClr val="004AAD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Forma dei cluster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65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99">
                          <a:solidFill>
                            <a:srgbClr val="004AAD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Presuppone forme sferiche, dimensioni simili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65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99">
                          <a:solidFill>
                            <a:srgbClr val="004AAD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Adatto a forme irregolari e non lineari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6795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65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899">
                          <a:solidFill>
                            <a:srgbClr val="004AAD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Velocità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65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99">
                          <a:solidFill>
                            <a:srgbClr val="004AAD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Alta (scalabile)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65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99">
                          <a:solidFill>
                            <a:srgbClr val="004AAD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Più lento (soprattutto su grandi dataset)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6795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65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899">
                          <a:solidFill>
                            <a:srgbClr val="004AAD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Robustezza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65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99">
                          <a:solidFill>
                            <a:srgbClr val="004AAD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Sensibile a outlier e centroidi iniziali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65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99">
                          <a:solidFill>
                            <a:srgbClr val="004AAD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Più robusto, adatto anche a dati rumorosi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4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0" id="10"/>
          <p:cNvSpPr txBox="true"/>
          <p:nvPr/>
        </p:nvSpPr>
        <p:spPr>
          <a:xfrm rot="0">
            <a:off x="1028700" y="682115"/>
            <a:ext cx="16553048" cy="754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71"/>
              </a:lnSpc>
            </a:pPr>
            <a:r>
              <a:rPr lang="en-US" sz="440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CONFRONTO: K-MEANS VS MEAN-SHIFT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8512332"/>
            <a:ext cx="16230600" cy="745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76"/>
              </a:lnSpc>
            </a:pP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In sintesi, K-Means è più adatto per scenari generalisti con c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luster ben separabili e definiti, mentre Mean-Shift offre una migliore adattabilità in contesti complessi con cluster irregolari, dove non è noto il numero di gruppi.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976598"/>
            <a:chOff x="0" y="0"/>
            <a:chExt cx="4816593" cy="52058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520585"/>
            </a:xfrm>
            <a:custGeom>
              <a:avLst/>
              <a:gdLst/>
              <a:ahLst/>
              <a:cxnLst/>
              <a:rect r="r" b="b" t="t" l="l"/>
              <a:pathLst>
                <a:path h="520585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20585"/>
                  </a:lnTo>
                  <a:lnTo>
                    <a:pt x="0" y="520585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816593" cy="5682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5400000">
            <a:off x="-705663" y="-103474"/>
            <a:ext cx="897167" cy="2183545"/>
            <a:chOff x="0" y="0"/>
            <a:chExt cx="236291" cy="5750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36291" cy="575090"/>
            </a:xfrm>
            <a:custGeom>
              <a:avLst/>
              <a:gdLst/>
              <a:ahLst/>
              <a:cxnLst/>
              <a:rect r="r" b="b" t="t" l="l"/>
              <a:pathLst>
                <a:path h="575090" w="236291">
                  <a:moveTo>
                    <a:pt x="118145" y="0"/>
                  </a:moveTo>
                  <a:lnTo>
                    <a:pt x="118145" y="0"/>
                  </a:lnTo>
                  <a:cubicBezTo>
                    <a:pt x="183395" y="0"/>
                    <a:pt x="236291" y="52895"/>
                    <a:pt x="236291" y="118145"/>
                  </a:cubicBezTo>
                  <a:lnTo>
                    <a:pt x="236291" y="456945"/>
                  </a:lnTo>
                  <a:cubicBezTo>
                    <a:pt x="236291" y="488279"/>
                    <a:pt x="223843" y="518330"/>
                    <a:pt x="201687" y="540486"/>
                  </a:cubicBezTo>
                  <a:cubicBezTo>
                    <a:pt x="179530" y="562643"/>
                    <a:pt x="149480" y="575090"/>
                    <a:pt x="118145" y="575090"/>
                  </a:cubicBezTo>
                  <a:lnTo>
                    <a:pt x="118145" y="575090"/>
                  </a:lnTo>
                  <a:cubicBezTo>
                    <a:pt x="86811" y="575090"/>
                    <a:pt x="56761" y="562643"/>
                    <a:pt x="34604" y="540486"/>
                  </a:cubicBezTo>
                  <a:cubicBezTo>
                    <a:pt x="12447" y="518330"/>
                    <a:pt x="0" y="488279"/>
                    <a:pt x="0" y="456945"/>
                  </a:cubicBezTo>
                  <a:lnTo>
                    <a:pt x="0" y="118145"/>
                  </a:lnTo>
                  <a:cubicBezTo>
                    <a:pt x="0" y="86811"/>
                    <a:pt x="12447" y="56761"/>
                    <a:pt x="34604" y="34604"/>
                  </a:cubicBezTo>
                  <a:cubicBezTo>
                    <a:pt x="56761" y="12447"/>
                    <a:pt x="86811" y="0"/>
                    <a:pt x="11814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236291" cy="6227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28700" y="682115"/>
            <a:ext cx="16553048" cy="754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71"/>
              </a:lnSpc>
            </a:pPr>
            <a:r>
              <a:rPr lang="en-US" sz="440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PARALLELISMI NEUROSCIENTIFICI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34067" y="2911896"/>
            <a:ext cx="7209377" cy="186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76"/>
              </a:lnSpc>
            </a:pPr>
            <a:r>
              <a:rPr lang="en-US" sz="2125" b="true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Mappa retinotopica</a:t>
            </a:r>
          </a:p>
          <a:p>
            <a:pPr algn="l" marL="458997" indent="-229499" lvl="1">
              <a:lnSpc>
                <a:spcPts val="2976"/>
              </a:lnSpc>
              <a:buFont typeface="Arial"/>
              <a:buChar char="•"/>
            </a:pP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La retina e la corteccia visiva sono organizzate spazialmente.</a:t>
            </a:r>
          </a:p>
          <a:p>
            <a:pPr algn="l" marL="458997" indent="-229499" lvl="1">
              <a:lnSpc>
                <a:spcPts val="2976"/>
              </a:lnSpc>
              <a:spcBef>
                <a:spcPct val="0"/>
              </a:spcBef>
              <a:buFont typeface="Arial"/>
              <a:buChar char="•"/>
            </a:pP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Sim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ile alla logica di K-Means: prossimità → appartenenza a u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n cluster.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1379732"/>
            <a:ext cx="10642970" cy="374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Il clustering ricalca </a:t>
            </a:r>
            <a:r>
              <a:rPr lang="en-US" sz="2125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meccanismi percettiv</a:t>
            </a:r>
            <a:r>
              <a:rPr lang="en-US" sz="2125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i</a:t>
            </a:r>
            <a:r>
              <a:rPr lang="en-US" sz="212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del cervello um</a:t>
            </a:r>
            <a:r>
              <a:rPr lang="en-US" sz="212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ano.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002392" y="6305550"/>
            <a:ext cx="7051540" cy="1488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76"/>
              </a:lnSpc>
            </a:pPr>
            <a:r>
              <a:rPr lang="en-US" sz="2125" b="true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Principio di chiusura</a:t>
            </a:r>
          </a:p>
          <a:p>
            <a:pPr algn="l" marL="458997" indent="-229499" lvl="1">
              <a:lnSpc>
                <a:spcPts val="2976"/>
              </a:lnSpc>
              <a:buFont typeface="Arial"/>
              <a:buChar char="•"/>
            </a:pP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La mente “completa” figure incomplete.</a:t>
            </a:r>
          </a:p>
          <a:p>
            <a:pPr algn="l" marL="458997" indent="-229499" lvl="1">
              <a:lnSpc>
                <a:spcPts val="2976"/>
              </a:lnSpc>
              <a:spcBef>
                <a:spcPct val="0"/>
              </a:spcBef>
              <a:buFont typeface="Arial"/>
              <a:buChar char="•"/>
            </a:pP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Mean-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Shift ind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ividua insiemi chiusi in base alla de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nsità.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002392" y="2911896"/>
            <a:ext cx="7051540" cy="2231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76"/>
              </a:lnSpc>
            </a:pPr>
            <a:r>
              <a:rPr lang="en-US" sz="2125" b="true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Campi recettivi e CNN</a:t>
            </a:r>
          </a:p>
          <a:p>
            <a:pPr algn="l" marL="458997" indent="-229499" lvl="1">
              <a:lnSpc>
                <a:spcPts val="2976"/>
              </a:lnSpc>
              <a:buFont typeface="Arial"/>
              <a:buChar char="•"/>
            </a:pP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Le Convolutional Neural Networks (CNN) si ispirano al funzionamento dei n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euron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i vis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ivi (es. cellule semplici e complesse di Hubel &amp; Wiesel).</a:t>
            </a:r>
          </a:p>
          <a:p>
            <a:pPr algn="l" marL="458997" indent="-229499" lvl="1">
              <a:lnSpc>
                <a:spcPts val="2976"/>
              </a:lnSpc>
              <a:spcBef>
                <a:spcPct val="0"/>
              </a:spcBef>
              <a:buFont typeface="Arial"/>
              <a:buChar char="•"/>
            </a:pP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Le CNN raggruppano patter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n visivi attraverso filtri locali, come il cervello.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34067" y="6305550"/>
            <a:ext cx="7051540" cy="186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76"/>
              </a:lnSpc>
            </a:pPr>
            <a:r>
              <a:rPr lang="en-US" sz="2125" b="true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Neocognitron</a:t>
            </a:r>
          </a:p>
          <a:p>
            <a:pPr algn="l" marL="458997" indent="-229499" lvl="1">
              <a:lnSpc>
                <a:spcPts val="2976"/>
              </a:lnSpc>
              <a:buFont typeface="Arial"/>
              <a:buChar char="•"/>
            </a:pP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Rete neurale ispirata ai n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euron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i d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ella corteccia visiva.</a:t>
            </a:r>
          </a:p>
          <a:p>
            <a:pPr algn="l" marL="458997" indent="-229499" lvl="1">
              <a:lnSpc>
                <a:spcPts val="2976"/>
              </a:lnSpc>
              <a:spcBef>
                <a:spcPct val="0"/>
              </a:spcBef>
              <a:buFont typeface="Arial"/>
              <a:buChar char="•"/>
            </a:pP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R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aggruppa informazioni per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 strati successivi, come nel clustering gerarchico.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976598"/>
            <a:chOff x="0" y="0"/>
            <a:chExt cx="4816593" cy="52058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520585"/>
            </a:xfrm>
            <a:custGeom>
              <a:avLst/>
              <a:gdLst/>
              <a:ahLst/>
              <a:cxnLst/>
              <a:rect r="r" b="b" t="t" l="l"/>
              <a:pathLst>
                <a:path h="520585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20585"/>
                  </a:lnTo>
                  <a:lnTo>
                    <a:pt x="0" y="520585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816593" cy="5682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5400000">
            <a:off x="-705663" y="-103474"/>
            <a:ext cx="897167" cy="2183545"/>
            <a:chOff x="0" y="0"/>
            <a:chExt cx="236291" cy="5750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36291" cy="575090"/>
            </a:xfrm>
            <a:custGeom>
              <a:avLst/>
              <a:gdLst/>
              <a:ahLst/>
              <a:cxnLst/>
              <a:rect r="r" b="b" t="t" l="l"/>
              <a:pathLst>
                <a:path h="575090" w="236291">
                  <a:moveTo>
                    <a:pt x="118145" y="0"/>
                  </a:moveTo>
                  <a:lnTo>
                    <a:pt x="118145" y="0"/>
                  </a:lnTo>
                  <a:cubicBezTo>
                    <a:pt x="183395" y="0"/>
                    <a:pt x="236291" y="52895"/>
                    <a:pt x="236291" y="118145"/>
                  </a:cubicBezTo>
                  <a:lnTo>
                    <a:pt x="236291" y="456945"/>
                  </a:lnTo>
                  <a:cubicBezTo>
                    <a:pt x="236291" y="488279"/>
                    <a:pt x="223843" y="518330"/>
                    <a:pt x="201687" y="540486"/>
                  </a:cubicBezTo>
                  <a:cubicBezTo>
                    <a:pt x="179530" y="562643"/>
                    <a:pt x="149480" y="575090"/>
                    <a:pt x="118145" y="575090"/>
                  </a:cubicBezTo>
                  <a:lnTo>
                    <a:pt x="118145" y="575090"/>
                  </a:lnTo>
                  <a:cubicBezTo>
                    <a:pt x="86811" y="575090"/>
                    <a:pt x="56761" y="562643"/>
                    <a:pt x="34604" y="540486"/>
                  </a:cubicBezTo>
                  <a:cubicBezTo>
                    <a:pt x="12447" y="518330"/>
                    <a:pt x="0" y="488279"/>
                    <a:pt x="0" y="456945"/>
                  </a:cubicBezTo>
                  <a:lnTo>
                    <a:pt x="0" y="118145"/>
                  </a:lnTo>
                  <a:cubicBezTo>
                    <a:pt x="0" y="86811"/>
                    <a:pt x="12447" y="56761"/>
                    <a:pt x="34604" y="34604"/>
                  </a:cubicBezTo>
                  <a:cubicBezTo>
                    <a:pt x="56761" y="12447"/>
                    <a:pt x="86811" y="0"/>
                    <a:pt x="11814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236291" cy="6227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433401" y="6154479"/>
            <a:ext cx="5841344" cy="3653188"/>
          </a:xfrm>
          <a:custGeom>
            <a:avLst/>
            <a:gdLst/>
            <a:ahLst/>
            <a:cxnLst/>
            <a:rect r="r" b="b" t="t" l="l"/>
            <a:pathLst>
              <a:path h="3653188" w="5841344">
                <a:moveTo>
                  <a:pt x="0" y="0"/>
                </a:moveTo>
                <a:lnTo>
                  <a:pt x="5841344" y="0"/>
                </a:lnTo>
                <a:lnTo>
                  <a:pt x="5841344" y="3653188"/>
                </a:lnTo>
                <a:lnTo>
                  <a:pt x="0" y="36531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28575" cap="sq">
            <a:solidFill>
              <a:srgbClr val="004AAD"/>
            </a:solidFill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2325083" y="6154479"/>
            <a:ext cx="4744400" cy="3653188"/>
          </a:xfrm>
          <a:custGeom>
            <a:avLst/>
            <a:gdLst/>
            <a:ahLst/>
            <a:cxnLst/>
            <a:rect r="r" b="b" t="t" l="l"/>
            <a:pathLst>
              <a:path h="3653188" w="4744400">
                <a:moveTo>
                  <a:pt x="0" y="0"/>
                </a:moveTo>
                <a:lnTo>
                  <a:pt x="4744399" y="0"/>
                </a:lnTo>
                <a:lnTo>
                  <a:pt x="4744399" y="3653188"/>
                </a:lnTo>
                <a:lnTo>
                  <a:pt x="0" y="36531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28575" cap="sq">
            <a:solidFill>
              <a:srgbClr val="004AAD"/>
            </a:solidFill>
            <a:prstDash val="solid"/>
            <a:miter/>
          </a:ln>
        </p:spPr>
      </p:sp>
      <p:sp>
        <p:nvSpPr>
          <p:cNvPr name="TextBox 11" id="11"/>
          <p:cNvSpPr txBox="true"/>
          <p:nvPr/>
        </p:nvSpPr>
        <p:spPr>
          <a:xfrm rot="0">
            <a:off x="1028700" y="682115"/>
            <a:ext cx="16553048" cy="754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71"/>
              </a:lnSpc>
            </a:pPr>
            <a:r>
              <a:rPr lang="en-US" sz="440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CASI STUDIO E APPLICAZIONI VISIVE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2552824"/>
            <a:ext cx="8365865" cy="3436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6"/>
              </a:lnSpc>
            </a:pPr>
            <a:r>
              <a:rPr lang="en-US" sz="2525" b="true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K-Means</a:t>
            </a:r>
            <a:r>
              <a:rPr lang="en-US" sz="25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</a:p>
          <a:p>
            <a:pPr algn="l" marL="458997" indent="-229499" lvl="1">
              <a:lnSpc>
                <a:spcPts val="2976"/>
              </a:lnSpc>
              <a:buFont typeface="Arial"/>
              <a:buChar char="•"/>
            </a:pPr>
            <a:r>
              <a:rPr lang="en-US" b="true" sz="2125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Segmentazione immagini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 → suddivide l’immagine in regioni omogenee.</a:t>
            </a:r>
          </a:p>
          <a:p>
            <a:pPr algn="l" marL="458997" indent="-229499" lvl="1">
              <a:lnSpc>
                <a:spcPts val="2976"/>
              </a:lnSpc>
              <a:buFont typeface="Arial"/>
              <a:buChar char="•"/>
            </a:pPr>
            <a:r>
              <a:rPr lang="en-US" b="true" sz="2125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Q</a:t>
            </a:r>
            <a:r>
              <a:rPr lang="en-US" b="true" sz="2125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uantizzazione del colore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 → riduce i colori mantenendo la qualità visiva.</a:t>
            </a:r>
          </a:p>
          <a:p>
            <a:pPr algn="l" marL="458997" indent="-229499" lvl="1">
              <a:lnSpc>
                <a:spcPts val="2976"/>
              </a:lnSpc>
              <a:buFont typeface="Arial"/>
              <a:buChar char="•"/>
            </a:pPr>
            <a:r>
              <a:rPr lang="en-US" b="true" sz="2125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Pre-elaborazione per detection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 → prepara l’immagine per rilevamento oggetti.</a:t>
            </a:r>
          </a:p>
          <a:p>
            <a:pPr algn="l" marL="458997" indent="-229499" lvl="1">
              <a:lnSpc>
                <a:spcPts val="2976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125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Analisi texture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 → classifica t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exture (liscia, ruvida…) in materiali, tessuti, ecc.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658350" y="2552824"/>
            <a:ext cx="7600950" cy="1950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6"/>
              </a:lnSpc>
            </a:pPr>
            <a:r>
              <a:rPr lang="en-US" sz="2525" b="true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Mean-Shift:</a:t>
            </a:r>
          </a:p>
          <a:p>
            <a:pPr algn="l" marL="458997" indent="-229499" lvl="1">
              <a:lnSpc>
                <a:spcPts val="2976"/>
              </a:lnSpc>
              <a:buFont typeface="Arial"/>
              <a:buChar char="•"/>
            </a:pPr>
            <a:r>
              <a:rPr lang="en-US" b="true" sz="2125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Segmentazioni complesse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 → utile dove i cluster son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o irregolari.</a:t>
            </a:r>
          </a:p>
          <a:p>
            <a:pPr algn="l" marL="458997" indent="-229499" lvl="1">
              <a:lnSpc>
                <a:spcPts val="2976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125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Immagini scientifiche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 → perfetto per forme complesse in biomedicina o ast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ronomia.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976598"/>
            <a:chOff x="0" y="0"/>
            <a:chExt cx="4816593" cy="52058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520585"/>
            </a:xfrm>
            <a:custGeom>
              <a:avLst/>
              <a:gdLst/>
              <a:ahLst/>
              <a:cxnLst/>
              <a:rect r="r" b="b" t="t" l="l"/>
              <a:pathLst>
                <a:path h="520585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20585"/>
                  </a:lnTo>
                  <a:lnTo>
                    <a:pt x="0" y="520585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816593" cy="5682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5400000">
            <a:off x="-705663" y="-103474"/>
            <a:ext cx="897167" cy="2183545"/>
            <a:chOff x="0" y="0"/>
            <a:chExt cx="236291" cy="5750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36291" cy="575090"/>
            </a:xfrm>
            <a:custGeom>
              <a:avLst/>
              <a:gdLst/>
              <a:ahLst/>
              <a:cxnLst/>
              <a:rect r="r" b="b" t="t" l="l"/>
              <a:pathLst>
                <a:path h="575090" w="236291">
                  <a:moveTo>
                    <a:pt x="118145" y="0"/>
                  </a:moveTo>
                  <a:lnTo>
                    <a:pt x="118145" y="0"/>
                  </a:lnTo>
                  <a:cubicBezTo>
                    <a:pt x="183395" y="0"/>
                    <a:pt x="236291" y="52895"/>
                    <a:pt x="236291" y="118145"/>
                  </a:cubicBezTo>
                  <a:lnTo>
                    <a:pt x="236291" y="456945"/>
                  </a:lnTo>
                  <a:cubicBezTo>
                    <a:pt x="236291" y="488279"/>
                    <a:pt x="223843" y="518330"/>
                    <a:pt x="201687" y="540486"/>
                  </a:cubicBezTo>
                  <a:cubicBezTo>
                    <a:pt x="179530" y="562643"/>
                    <a:pt x="149480" y="575090"/>
                    <a:pt x="118145" y="575090"/>
                  </a:cubicBezTo>
                  <a:lnTo>
                    <a:pt x="118145" y="575090"/>
                  </a:lnTo>
                  <a:cubicBezTo>
                    <a:pt x="86811" y="575090"/>
                    <a:pt x="56761" y="562643"/>
                    <a:pt x="34604" y="540486"/>
                  </a:cubicBezTo>
                  <a:cubicBezTo>
                    <a:pt x="12447" y="518330"/>
                    <a:pt x="0" y="488279"/>
                    <a:pt x="0" y="456945"/>
                  </a:cubicBezTo>
                  <a:lnTo>
                    <a:pt x="0" y="118145"/>
                  </a:lnTo>
                  <a:cubicBezTo>
                    <a:pt x="0" y="86811"/>
                    <a:pt x="12447" y="56761"/>
                    <a:pt x="34604" y="34604"/>
                  </a:cubicBezTo>
                  <a:cubicBezTo>
                    <a:pt x="56761" y="12447"/>
                    <a:pt x="86811" y="0"/>
                    <a:pt x="11814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236291" cy="6227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28700" y="682115"/>
            <a:ext cx="16553048" cy="754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71"/>
              </a:lnSpc>
            </a:pPr>
            <a:r>
              <a:rPr lang="en-US" sz="440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CONCLUSIONI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2687547"/>
            <a:ext cx="11430993" cy="745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76"/>
              </a:lnSpc>
            </a:pP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Il </a:t>
            </a:r>
            <a:r>
              <a:rPr lang="en-US" sz="2125" b="true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clustering 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è uno strumento chiave per analizzare e organizzare dati non etichettati.</a:t>
            </a:r>
          </a:p>
          <a:p>
            <a:pPr algn="l">
              <a:lnSpc>
                <a:spcPts val="2976"/>
              </a:lnSpc>
            </a:pP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Ha </a:t>
            </a:r>
            <a:r>
              <a:rPr lang="en-US" sz="2125" b="true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applicazioni trasversali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: economia, immagini, scienze sociali, neuroscienze.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7442043"/>
            <a:ext cx="12243802" cy="746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76"/>
              </a:lnSpc>
            </a:pPr>
            <a:r>
              <a:rPr lang="en-US" sz="2125" i="true">
                <a:solidFill>
                  <a:srgbClr val="004AAD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“Il tutto è maggiore della somma delle sue parti”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</a:p>
          <a:p>
            <a:pPr algn="l"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 così come il cervello organizza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 la realtà, anche il clustering crea ordine nel caos dei dat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i.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4272711"/>
            <a:ext cx="15697399" cy="745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76"/>
              </a:lnSpc>
            </a:pPr>
            <a:r>
              <a:rPr lang="en-US" sz="2125" b="true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Connessioni con la percezione visiva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</a:p>
          <a:p>
            <a:pPr algn="l">
              <a:lnSpc>
                <a:spcPts val="2976"/>
              </a:lnSpc>
            </a:pP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Gli algoritmi si ispirano ai </a:t>
            </a:r>
            <a:r>
              <a:rPr lang="en-US" sz="2125" b="true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principi Gestaltici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 (vicinanza, chiusura, somiglianza) e ai </a:t>
            </a:r>
            <a:r>
              <a:rPr lang="en-US" sz="2125" b="true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meccanismi neurali del cervello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5857875"/>
            <a:ext cx="8998149" cy="745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76"/>
              </a:lnSpc>
            </a:pPr>
            <a:r>
              <a:rPr lang="en-US" sz="2125" b="true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K-Means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: semplice, velo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ce,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 ma 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ri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chiede k e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soffre cluster irregolari.</a:t>
            </a:r>
          </a:p>
          <a:p>
            <a:pPr algn="l">
              <a:lnSpc>
                <a:spcPts val="2976"/>
              </a:lnSpc>
            </a:pPr>
            <a:r>
              <a:rPr lang="en-US" sz="2125" b="true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Mean-Shift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: più flessibile e autonomo, ma più costoso.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698500" y="3124200"/>
            <a:ext cx="5245100" cy="1332778"/>
            <a:chOff x="0" y="0"/>
            <a:chExt cx="1381426" cy="35102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81426" cy="351020"/>
            </a:xfrm>
            <a:custGeom>
              <a:avLst/>
              <a:gdLst/>
              <a:ahLst/>
              <a:cxnLst/>
              <a:rect r="r" b="b" t="t" l="l"/>
              <a:pathLst>
                <a:path h="351020" w="1381426">
                  <a:moveTo>
                    <a:pt x="75277" y="0"/>
                  </a:moveTo>
                  <a:lnTo>
                    <a:pt x="1306148" y="0"/>
                  </a:lnTo>
                  <a:cubicBezTo>
                    <a:pt x="1326113" y="0"/>
                    <a:pt x="1345260" y="7931"/>
                    <a:pt x="1359377" y="22048"/>
                  </a:cubicBezTo>
                  <a:cubicBezTo>
                    <a:pt x="1373495" y="36166"/>
                    <a:pt x="1381426" y="55313"/>
                    <a:pt x="1381426" y="75277"/>
                  </a:cubicBezTo>
                  <a:lnTo>
                    <a:pt x="1381426" y="275742"/>
                  </a:lnTo>
                  <a:cubicBezTo>
                    <a:pt x="1381426" y="295707"/>
                    <a:pt x="1373495" y="314854"/>
                    <a:pt x="1359377" y="328971"/>
                  </a:cubicBezTo>
                  <a:cubicBezTo>
                    <a:pt x="1345260" y="343089"/>
                    <a:pt x="1326113" y="351020"/>
                    <a:pt x="1306148" y="351020"/>
                  </a:cubicBezTo>
                  <a:lnTo>
                    <a:pt x="75277" y="351020"/>
                  </a:lnTo>
                  <a:cubicBezTo>
                    <a:pt x="55313" y="351020"/>
                    <a:pt x="36166" y="343089"/>
                    <a:pt x="22048" y="328971"/>
                  </a:cubicBezTo>
                  <a:cubicBezTo>
                    <a:pt x="7931" y="314854"/>
                    <a:pt x="0" y="295707"/>
                    <a:pt x="0" y="275742"/>
                  </a:cubicBezTo>
                  <a:lnTo>
                    <a:pt x="0" y="75277"/>
                  </a:lnTo>
                  <a:cubicBezTo>
                    <a:pt x="0" y="55313"/>
                    <a:pt x="7931" y="36166"/>
                    <a:pt x="22048" y="22048"/>
                  </a:cubicBezTo>
                  <a:cubicBezTo>
                    <a:pt x="36166" y="7931"/>
                    <a:pt x="55313" y="0"/>
                    <a:pt x="75277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381426" cy="3986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3741400" y="3124200"/>
            <a:ext cx="5118100" cy="1332778"/>
            <a:chOff x="0" y="0"/>
            <a:chExt cx="1347977" cy="35102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47977" cy="351020"/>
            </a:xfrm>
            <a:custGeom>
              <a:avLst/>
              <a:gdLst/>
              <a:ahLst/>
              <a:cxnLst/>
              <a:rect r="r" b="b" t="t" l="l"/>
              <a:pathLst>
                <a:path h="351020" w="1347977">
                  <a:moveTo>
                    <a:pt x="77145" y="0"/>
                  </a:moveTo>
                  <a:lnTo>
                    <a:pt x="1270832" y="0"/>
                  </a:lnTo>
                  <a:cubicBezTo>
                    <a:pt x="1291292" y="0"/>
                    <a:pt x="1310914" y="8128"/>
                    <a:pt x="1325382" y="22595"/>
                  </a:cubicBezTo>
                  <a:cubicBezTo>
                    <a:pt x="1339849" y="37063"/>
                    <a:pt x="1347977" y="56685"/>
                    <a:pt x="1347977" y="77145"/>
                  </a:cubicBezTo>
                  <a:lnTo>
                    <a:pt x="1347977" y="273874"/>
                  </a:lnTo>
                  <a:cubicBezTo>
                    <a:pt x="1347977" y="316480"/>
                    <a:pt x="1313438" y="351020"/>
                    <a:pt x="1270832" y="351020"/>
                  </a:cubicBezTo>
                  <a:lnTo>
                    <a:pt x="77145" y="351020"/>
                  </a:lnTo>
                  <a:cubicBezTo>
                    <a:pt x="34539" y="351020"/>
                    <a:pt x="0" y="316480"/>
                    <a:pt x="0" y="273874"/>
                  </a:cubicBezTo>
                  <a:lnTo>
                    <a:pt x="0" y="77145"/>
                  </a:lnTo>
                  <a:cubicBezTo>
                    <a:pt x="0" y="34539"/>
                    <a:pt x="34539" y="0"/>
                    <a:pt x="77145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347977" cy="3986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4933297" y="3191597"/>
            <a:ext cx="8421405" cy="1265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34"/>
              </a:lnSpc>
            </a:pPr>
            <a:r>
              <a:rPr lang="en-US" b="true" sz="7382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GRAZIE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196218" y="5975310"/>
            <a:ext cx="7895563" cy="573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41"/>
              </a:lnSpc>
              <a:spcBef>
                <a:spcPct val="0"/>
              </a:spcBef>
            </a:pPr>
            <a:r>
              <a:rPr lang="en-US" sz="3315" u="sng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  <a:hlinkClick r:id="rId3" tooltip="https://github.com/alegiofra25/Clustering"/>
              </a:rPr>
              <a:t>https://github.com/alegiofra25/Clustering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395276" y="8076234"/>
            <a:ext cx="4864024" cy="1181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107"/>
              </a:lnSpc>
            </a:pPr>
            <a:r>
              <a:rPr lang="en-US" sz="2219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Giorgio Biondillo</a:t>
            </a:r>
          </a:p>
          <a:p>
            <a:pPr algn="r">
              <a:lnSpc>
                <a:spcPts val="3107"/>
              </a:lnSpc>
            </a:pPr>
            <a:r>
              <a:rPr lang="en-US" sz="2219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Alessandra Castello</a:t>
            </a:r>
          </a:p>
          <a:p>
            <a:pPr algn="r" marL="0" indent="0" lvl="0">
              <a:lnSpc>
                <a:spcPts val="3107"/>
              </a:lnSpc>
              <a:spcBef>
                <a:spcPct val="0"/>
              </a:spcBef>
            </a:pPr>
            <a:r>
              <a:rPr lang="en-US" sz="2219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Francesco Pio Di Cosmo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965075"/>
            <a:ext cx="4947546" cy="400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07"/>
              </a:lnSpc>
              <a:spcBef>
                <a:spcPct val="0"/>
              </a:spcBef>
            </a:pPr>
            <a:r>
              <a:rPr lang="en-US" b="true" sz="2219" strike="noStrike" u="none">
                <a:solidFill>
                  <a:srgbClr val="303642"/>
                </a:solidFill>
                <a:latin typeface="Poppins Bold"/>
                <a:ea typeface="Poppins Bold"/>
                <a:cs typeface="Poppins Bold"/>
                <a:sym typeface="Poppins Bold"/>
              </a:rPr>
              <a:t>Principi e Modelli della Percezione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827288" y="962025"/>
            <a:ext cx="2432012" cy="400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07"/>
              </a:lnSpc>
              <a:spcBef>
                <a:spcPct val="0"/>
              </a:spcBef>
            </a:pPr>
            <a:r>
              <a:rPr lang="en-US" b="true" sz="2219">
                <a:solidFill>
                  <a:srgbClr val="303642"/>
                </a:solidFill>
                <a:latin typeface="Poppins Bold"/>
                <a:ea typeface="Poppins Bold"/>
                <a:cs typeface="Poppins Bold"/>
                <a:sym typeface="Poppins Bold"/>
              </a:rPr>
              <a:t>A.A. 2024/2025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976628"/>
            <a:chOff x="0" y="0"/>
            <a:chExt cx="4816602" cy="52057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602" cy="520573"/>
            </a:xfrm>
            <a:custGeom>
              <a:avLst/>
              <a:gdLst/>
              <a:ahLst/>
              <a:cxnLst/>
              <a:rect r="r" b="b" t="t" l="l"/>
              <a:pathLst>
                <a:path h="520573" w="4816602">
                  <a:moveTo>
                    <a:pt x="4816602" y="0"/>
                  </a:moveTo>
                  <a:lnTo>
                    <a:pt x="4816602" y="520573"/>
                  </a:lnTo>
                  <a:lnTo>
                    <a:pt x="0" y="5205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816602" cy="568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5400000">
            <a:off x="-705663" y="-103474"/>
            <a:ext cx="897167" cy="2183545"/>
            <a:chOff x="0" y="0"/>
            <a:chExt cx="236291" cy="5750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36291" cy="575090"/>
            </a:xfrm>
            <a:custGeom>
              <a:avLst/>
              <a:gdLst/>
              <a:ahLst/>
              <a:cxnLst/>
              <a:rect r="r" b="b" t="t" l="l"/>
              <a:pathLst>
                <a:path h="575090" w="236291">
                  <a:moveTo>
                    <a:pt x="118145" y="0"/>
                  </a:moveTo>
                  <a:lnTo>
                    <a:pt x="118145" y="0"/>
                  </a:lnTo>
                  <a:cubicBezTo>
                    <a:pt x="183395" y="0"/>
                    <a:pt x="236291" y="52895"/>
                    <a:pt x="236291" y="118145"/>
                  </a:cubicBezTo>
                  <a:lnTo>
                    <a:pt x="236291" y="456945"/>
                  </a:lnTo>
                  <a:cubicBezTo>
                    <a:pt x="236291" y="488279"/>
                    <a:pt x="223843" y="518330"/>
                    <a:pt x="201687" y="540486"/>
                  </a:cubicBezTo>
                  <a:cubicBezTo>
                    <a:pt x="179530" y="562643"/>
                    <a:pt x="149480" y="575090"/>
                    <a:pt x="118145" y="575090"/>
                  </a:cubicBezTo>
                  <a:lnTo>
                    <a:pt x="118145" y="575090"/>
                  </a:lnTo>
                  <a:cubicBezTo>
                    <a:pt x="86811" y="575090"/>
                    <a:pt x="56761" y="562643"/>
                    <a:pt x="34604" y="540486"/>
                  </a:cubicBezTo>
                  <a:cubicBezTo>
                    <a:pt x="12447" y="518330"/>
                    <a:pt x="0" y="488279"/>
                    <a:pt x="0" y="456945"/>
                  </a:cubicBezTo>
                  <a:lnTo>
                    <a:pt x="0" y="118145"/>
                  </a:lnTo>
                  <a:cubicBezTo>
                    <a:pt x="0" y="86811"/>
                    <a:pt x="12447" y="56761"/>
                    <a:pt x="34604" y="34604"/>
                  </a:cubicBezTo>
                  <a:cubicBezTo>
                    <a:pt x="56761" y="12447"/>
                    <a:pt x="86811" y="0"/>
                    <a:pt x="11814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236291" cy="6227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927412" y="4254556"/>
            <a:ext cx="7331888" cy="4149460"/>
            <a:chOff x="0" y="0"/>
            <a:chExt cx="1404583" cy="79491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404583" cy="794919"/>
            </a:xfrm>
            <a:custGeom>
              <a:avLst/>
              <a:gdLst/>
              <a:ahLst/>
              <a:cxnLst/>
              <a:rect r="r" b="b" t="t" l="l"/>
              <a:pathLst>
                <a:path h="794919" w="1404583">
                  <a:moveTo>
                    <a:pt x="21118" y="0"/>
                  </a:moveTo>
                  <a:lnTo>
                    <a:pt x="1383464" y="0"/>
                  </a:lnTo>
                  <a:cubicBezTo>
                    <a:pt x="1389065" y="0"/>
                    <a:pt x="1394437" y="2225"/>
                    <a:pt x="1398397" y="6185"/>
                  </a:cubicBezTo>
                  <a:cubicBezTo>
                    <a:pt x="1402358" y="10146"/>
                    <a:pt x="1404583" y="15518"/>
                    <a:pt x="1404583" y="21118"/>
                  </a:cubicBezTo>
                  <a:lnTo>
                    <a:pt x="1404583" y="773801"/>
                  </a:lnTo>
                  <a:cubicBezTo>
                    <a:pt x="1404583" y="785464"/>
                    <a:pt x="1395128" y="794919"/>
                    <a:pt x="1383464" y="794919"/>
                  </a:cubicBezTo>
                  <a:lnTo>
                    <a:pt x="21118" y="794919"/>
                  </a:lnTo>
                  <a:cubicBezTo>
                    <a:pt x="9455" y="794919"/>
                    <a:pt x="0" y="785464"/>
                    <a:pt x="0" y="773801"/>
                  </a:cubicBezTo>
                  <a:lnTo>
                    <a:pt x="0" y="21118"/>
                  </a:lnTo>
                  <a:cubicBezTo>
                    <a:pt x="0" y="9455"/>
                    <a:pt x="9455" y="0"/>
                    <a:pt x="21118" y="0"/>
                  </a:cubicBezTo>
                  <a:close/>
                </a:path>
              </a:pathLst>
            </a:custGeom>
            <a:blipFill>
              <a:blip r:embed="rId3"/>
              <a:stretch>
                <a:fillRect l="0" t="-247" r="0" b="-247"/>
              </a:stretch>
            </a:blipFill>
            <a:ln w="28575" cap="sq">
              <a:solidFill>
                <a:srgbClr val="004AAD"/>
              </a:solidFill>
              <a:prstDash val="solid"/>
              <a:miter/>
            </a:ln>
          </p:spPr>
        </p:sp>
      </p:grpSp>
      <p:sp>
        <p:nvSpPr>
          <p:cNvPr name="TextBox 11" id="11"/>
          <p:cNvSpPr txBox="true"/>
          <p:nvPr/>
        </p:nvSpPr>
        <p:spPr>
          <a:xfrm rot="0">
            <a:off x="1028700" y="608454"/>
            <a:ext cx="16553048" cy="754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71"/>
              </a:lnSpc>
            </a:pPr>
            <a:r>
              <a:rPr lang="en-US" sz="440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COS’È IL CLUSTERING?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2517221"/>
            <a:ext cx="16230600" cy="745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76"/>
              </a:lnSpc>
            </a:pP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Il 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clustering 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è un processo di analisi non sup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er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visionata che raggruppa oggetti simili 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tr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a loro in insiemi ch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ia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m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ati cl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u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ster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algn="l">
              <a:lnSpc>
                <a:spcPts val="2976"/>
              </a:lnSpc>
            </a:pP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A differenza della classificazione, </a:t>
            </a:r>
            <a:r>
              <a:rPr lang="en-US" sz="2125" b="true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non sono note le etichette dei dati.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3932921"/>
            <a:ext cx="8624531" cy="186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76"/>
              </a:lnSpc>
            </a:pP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Differenza con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la 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classifi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cazione:</a:t>
            </a:r>
          </a:p>
          <a:p>
            <a:pPr algn="l" marL="458997" indent="-229499" lvl="1">
              <a:lnSpc>
                <a:spcPts val="2976"/>
              </a:lnSpc>
              <a:buFont typeface="Arial"/>
              <a:buChar char="•"/>
            </a:pPr>
            <a:r>
              <a:rPr lang="en-US" b="true" sz="2125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Classificazione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: apprendimento super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visionato, basato su dati già etichett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ati.</a:t>
            </a:r>
          </a:p>
          <a:p>
            <a:pPr algn="l" marL="458997" indent="-229499" lvl="1">
              <a:lnSpc>
                <a:spcPts val="2976"/>
              </a:lnSpc>
              <a:buFont typeface="Arial"/>
              <a:buChar char="•"/>
            </a:pPr>
            <a:r>
              <a:rPr lang="en-US" b="true" sz="2125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Clustering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: apprendimento 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n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o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n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 supervisionat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o, sc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opr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e 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l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e strutture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 nei dati senza etichette.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6744339"/>
            <a:ext cx="8624531" cy="186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76"/>
              </a:lnSpc>
            </a:pPr>
            <a:r>
              <a:rPr lang="en-US" sz="2125" b="true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Obiettivi principali:</a:t>
            </a:r>
          </a:p>
          <a:p>
            <a:pPr algn="l" marL="458997" indent="-229499" lvl="1">
              <a:lnSpc>
                <a:spcPts val="2976"/>
              </a:lnSpc>
              <a:buFont typeface="Arial"/>
              <a:buChar char="•"/>
            </a:pP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Organizzare dati comples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si.</a:t>
            </a:r>
          </a:p>
          <a:p>
            <a:pPr algn="l" marL="458997" indent="-229499" lvl="1">
              <a:lnSpc>
                <a:spcPts val="2976"/>
              </a:lnSpc>
              <a:buFont typeface="Arial"/>
              <a:buChar char="•"/>
            </a:pP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Scoprire patte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r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n nascos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ti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algn="l" marL="458997" indent="-229499" lvl="1">
              <a:lnSpc>
                <a:spcPts val="2976"/>
              </a:lnSpc>
              <a:buFont typeface="Arial"/>
              <a:buChar char="•"/>
            </a:pP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Sud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dividere i dati in gruppi significativi basati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 su somigl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ianze.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976598"/>
            <a:chOff x="0" y="0"/>
            <a:chExt cx="4816593" cy="52058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520585"/>
            </a:xfrm>
            <a:custGeom>
              <a:avLst/>
              <a:gdLst/>
              <a:ahLst/>
              <a:cxnLst/>
              <a:rect r="r" b="b" t="t" l="l"/>
              <a:pathLst>
                <a:path h="520585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20585"/>
                  </a:lnTo>
                  <a:lnTo>
                    <a:pt x="0" y="520585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816593" cy="5682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5400000">
            <a:off x="-705663" y="-103474"/>
            <a:ext cx="897167" cy="2183545"/>
            <a:chOff x="0" y="0"/>
            <a:chExt cx="236291" cy="5750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36291" cy="575090"/>
            </a:xfrm>
            <a:custGeom>
              <a:avLst/>
              <a:gdLst/>
              <a:ahLst/>
              <a:cxnLst/>
              <a:rect r="r" b="b" t="t" l="l"/>
              <a:pathLst>
                <a:path h="575090" w="236291">
                  <a:moveTo>
                    <a:pt x="118145" y="0"/>
                  </a:moveTo>
                  <a:lnTo>
                    <a:pt x="118145" y="0"/>
                  </a:lnTo>
                  <a:cubicBezTo>
                    <a:pt x="183395" y="0"/>
                    <a:pt x="236291" y="52895"/>
                    <a:pt x="236291" y="118145"/>
                  </a:cubicBezTo>
                  <a:lnTo>
                    <a:pt x="236291" y="456945"/>
                  </a:lnTo>
                  <a:cubicBezTo>
                    <a:pt x="236291" y="488279"/>
                    <a:pt x="223843" y="518330"/>
                    <a:pt x="201687" y="540486"/>
                  </a:cubicBezTo>
                  <a:cubicBezTo>
                    <a:pt x="179530" y="562643"/>
                    <a:pt x="149480" y="575090"/>
                    <a:pt x="118145" y="575090"/>
                  </a:cubicBezTo>
                  <a:lnTo>
                    <a:pt x="118145" y="575090"/>
                  </a:lnTo>
                  <a:cubicBezTo>
                    <a:pt x="86811" y="575090"/>
                    <a:pt x="56761" y="562643"/>
                    <a:pt x="34604" y="540486"/>
                  </a:cubicBezTo>
                  <a:cubicBezTo>
                    <a:pt x="12447" y="518330"/>
                    <a:pt x="0" y="488279"/>
                    <a:pt x="0" y="456945"/>
                  </a:cubicBezTo>
                  <a:lnTo>
                    <a:pt x="0" y="118145"/>
                  </a:lnTo>
                  <a:cubicBezTo>
                    <a:pt x="0" y="86811"/>
                    <a:pt x="12447" y="56761"/>
                    <a:pt x="34604" y="34604"/>
                  </a:cubicBezTo>
                  <a:cubicBezTo>
                    <a:pt x="56761" y="12447"/>
                    <a:pt x="86811" y="0"/>
                    <a:pt x="11814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236291" cy="6227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574545" y="2272564"/>
            <a:ext cx="4712217" cy="4207025"/>
          </a:xfrm>
          <a:custGeom>
            <a:avLst/>
            <a:gdLst/>
            <a:ahLst/>
            <a:cxnLst/>
            <a:rect r="r" b="b" t="t" l="l"/>
            <a:pathLst>
              <a:path h="4207025" w="4712217">
                <a:moveTo>
                  <a:pt x="0" y="0"/>
                </a:moveTo>
                <a:lnTo>
                  <a:pt x="4712217" y="0"/>
                </a:lnTo>
                <a:lnTo>
                  <a:pt x="4712217" y="4207025"/>
                </a:lnTo>
                <a:lnTo>
                  <a:pt x="0" y="42070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28575" cap="sq">
            <a:solidFill>
              <a:srgbClr val="004AAD"/>
            </a:solidFill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2878706" y="6479589"/>
            <a:ext cx="4647579" cy="2778711"/>
          </a:xfrm>
          <a:custGeom>
            <a:avLst/>
            <a:gdLst/>
            <a:ahLst/>
            <a:cxnLst/>
            <a:rect r="r" b="b" t="t" l="l"/>
            <a:pathLst>
              <a:path h="2778711" w="4647579">
                <a:moveTo>
                  <a:pt x="0" y="0"/>
                </a:moveTo>
                <a:lnTo>
                  <a:pt x="4647578" y="0"/>
                </a:lnTo>
                <a:lnTo>
                  <a:pt x="4647578" y="2778711"/>
                </a:lnTo>
                <a:lnTo>
                  <a:pt x="0" y="27787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28575" cap="sq">
            <a:solidFill>
              <a:srgbClr val="004AAD"/>
            </a:solidFill>
            <a:prstDash val="solid"/>
            <a:miter/>
          </a:ln>
        </p:spPr>
      </p:sp>
      <p:sp>
        <p:nvSpPr>
          <p:cNvPr name="TextBox 11" id="11"/>
          <p:cNvSpPr txBox="true"/>
          <p:nvPr/>
        </p:nvSpPr>
        <p:spPr>
          <a:xfrm rot="0">
            <a:off x="1028700" y="682115"/>
            <a:ext cx="16553048" cy="754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71"/>
              </a:lnSpc>
            </a:pPr>
            <a:r>
              <a:rPr lang="en-US" sz="440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APPLICAZIONI DEL CLUSTERING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3103406"/>
            <a:ext cx="8421328" cy="2974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8997" indent="-229499" lvl="1">
              <a:lnSpc>
                <a:spcPts val="2976"/>
              </a:lnSpc>
              <a:buFont typeface="Arial"/>
              <a:buChar char="•"/>
            </a:pPr>
            <a:r>
              <a:rPr lang="en-US" b="true" sz="2125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Economia 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→ Segmentazione dei clienti in base ai comportamenti d’acquisto.</a:t>
            </a:r>
          </a:p>
          <a:p>
            <a:pPr algn="l">
              <a:lnSpc>
                <a:spcPts val="2976"/>
              </a:lnSpc>
            </a:pPr>
          </a:p>
          <a:p>
            <a:pPr algn="l" marL="458997" indent="-229499" lvl="1">
              <a:lnSpc>
                <a:spcPts val="2976"/>
              </a:lnSpc>
              <a:buFont typeface="Arial"/>
              <a:buChar char="•"/>
            </a:pPr>
            <a:r>
              <a:rPr lang="en-US" b="true" sz="2125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Mult</a:t>
            </a:r>
            <a:r>
              <a:rPr lang="en-US" b="true" sz="2125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imedia 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→ Raggruppamento di immagini, video o testi con caratteristiche simili.</a:t>
            </a:r>
          </a:p>
          <a:p>
            <a:pPr algn="l">
              <a:lnSpc>
                <a:spcPts val="2976"/>
              </a:lnSpc>
            </a:pPr>
          </a:p>
          <a:p>
            <a:pPr algn="l" marL="458997" indent="-229499" lvl="1">
              <a:lnSpc>
                <a:spcPts val="2976"/>
              </a:lnSpc>
              <a:buFont typeface="Arial"/>
              <a:buChar char="•"/>
            </a:pPr>
            <a:r>
              <a:rPr lang="en-US" b="true" sz="2125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Scienze sociali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 → Analisi di gruppi e pattern nei dati socio-demografici.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1379732"/>
            <a:ext cx="8416727" cy="374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76"/>
              </a:lnSpc>
            </a:pPr>
            <a:r>
              <a:rPr lang="en-US" sz="2125" strike="noStrike" u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Il clustering è utilizzato in numerosi ambiti. Ecco alcuni esempi: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151373" y="7204635"/>
            <a:ext cx="8421328" cy="186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8997" indent="-229499" lvl="1">
              <a:lnSpc>
                <a:spcPts val="2976"/>
              </a:lnSpc>
              <a:buFont typeface="Arial"/>
              <a:buChar char="•"/>
            </a:pPr>
            <a:r>
              <a:rPr lang="en-US" b="true" sz="2125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Segmentazione delle immagini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 → Separazione di un'immagine in regioni distinte (es. oggetti, sfondo).</a:t>
            </a:r>
          </a:p>
          <a:p>
            <a:pPr algn="l">
              <a:lnSpc>
                <a:spcPts val="2976"/>
              </a:lnSpc>
            </a:pPr>
          </a:p>
          <a:p>
            <a:pPr algn="l" marL="458997" indent="-229499" lvl="1">
              <a:lnSpc>
                <a:spcPts val="2976"/>
              </a:lnSpc>
              <a:buFont typeface="Arial"/>
              <a:buChar char="•"/>
            </a:pPr>
            <a:r>
              <a:rPr lang="en-US" b="true" sz="2125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Riconosc</a:t>
            </a:r>
            <a:r>
              <a:rPr lang="en-US" b="true" sz="2125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imento uditivo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 → Raggruppamento di segnali audio simili per il riconoscimento vocale o ambientale.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976598"/>
            <a:chOff x="0" y="0"/>
            <a:chExt cx="4816593" cy="52058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520585"/>
            </a:xfrm>
            <a:custGeom>
              <a:avLst/>
              <a:gdLst/>
              <a:ahLst/>
              <a:cxnLst/>
              <a:rect r="r" b="b" t="t" l="l"/>
              <a:pathLst>
                <a:path h="520585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20585"/>
                  </a:lnTo>
                  <a:lnTo>
                    <a:pt x="0" y="520585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816593" cy="5682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5400000">
            <a:off x="-705663" y="-103474"/>
            <a:ext cx="897167" cy="2183545"/>
            <a:chOff x="0" y="0"/>
            <a:chExt cx="236291" cy="5750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36291" cy="575090"/>
            </a:xfrm>
            <a:custGeom>
              <a:avLst/>
              <a:gdLst/>
              <a:ahLst/>
              <a:cxnLst/>
              <a:rect r="r" b="b" t="t" l="l"/>
              <a:pathLst>
                <a:path h="575090" w="236291">
                  <a:moveTo>
                    <a:pt x="118145" y="0"/>
                  </a:moveTo>
                  <a:lnTo>
                    <a:pt x="118145" y="0"/>
                  </a:lnTo>
                  <a:cubicBezTo>
                    <a:pt x="183395" y="0"/>
                    <a:pt x="236291" y="52895"/>
                    <a:pt x="236291" y="118145"/>
                  </a:cubicBezTo>
                  <a:lnTo>
                    <a:pt x="236291" y="456945"/>
                  </a:lnTo>
                  <a:cubicBezTo>
                    <a:pt x="236291" y="488279"/>
                    <a:pt x="223843" y="518330"/>
                    <a:pt x="201687" y="540486"/>
                  </a:cubicBezTo>
                  <a:cubicBezTo>
                    <a:pt x="179530" y="562643"/>
                    <a:pt x="149480" y="575090"/>
                    <a:pt x="118145" y="575090"/>
                  </a:cubicBezTo>
                  <a:lnTo>
                    <a:pt x="118145" y="575090"/>
                  </a:lnTo>
                  <a:cubicBezTo>
                    <a:pt x="86811" y="575090"/>
                    <a:pt x="56761" y="562643"/>
                    <a:pt x="34604" y="540486"/>
                  </a:cubicBezTo>
                  <a:cubicBezTo>
                    <a:pt x="12447" y="518330"/>
                    <a:pt x="0" y="488279"/>
                    <a:pt x="0" y="456945"/>
                  </a:cubicBezTo>
                  <a:lnTo>
                    <a:pt x="0" y="118145"/>
                  </a:lnTo>
                  <a:cubicBezTo>
                    <a:pt x="0" y="86811"/>
                    <a:pt x="12447" y="56761"/>
                    <a:pt x="34604" y="34604"/>
                  </a:cubicBezTo>
                  <a:cubicBezTo>
                    <a:pt x="56761" y="12447"/>
                    <a:pt x="86811" y="0"/>
                    <a:pt x="11814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236291" cy="6227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28700" y="5824201"/>
            <a:ext cx="9688509" cy="3434099"/>
          </a:xfrm>
          <a:custGeom>
            <a:avLst/>
            <a:gdLst/>
            <a:ahLst/>
            <a:cxnLst/>
            <a:rect r="r" b="b" t="t" l="l"/>
            <a:pathLst>
              <a:path h="3434099" w="9688509">
                <a:moveTo>
                  <a:pt x="0" y="0"/>
                </a:moveTo>
                <a:lnTo>
                  <a:pt x="9688509" y="0"/>
                </a:lnTo>
                <a:lnTo>
                  <a:pt x="9688509" y="3434099"/>
                </a:lnTo>
                <a:lnTo>
                  <a:pt x="0" y="34340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28575" cap="sq">
            <a:solidFill>
              <a:srgbClr val="004AAD"/>
            </a:solidFill>
            <a:prstDash val="solid"/>
            <a:miter/>
          </a:ln>
        </p:spPr>
      </p:sp>
      <p:sp>
        <p:nvSpPr>
          <p:cNvPr name="TextBox 10" id="10"/>
          <p:cNvSpPr txBox="true"/>
          <p:nvPr/>
        </p:nvSpPr>
        <p:spPr>
          <a:xfrm rot="0">
            <a:off x="1028700" y="682115"/>
            <a:ext cx="16553048" cy="754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71"/>
              </a:lnSpc>
            </a:pPr>
            <a:r>
              <a:rPr lang="en-US" sz="440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PERCEZIONE VISIVA UMANA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2566968"/>
            <a:ext cx="16230600" cy="745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76"/>
              </a:lnSpc>
            </a:pPr>
            <a:r>
              <a:rPr lang="en-US" sz="2125" b="true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Dal mondo reale alla retina:</a:t>
            </a:r>
          </a:p>
          <a:p>
            <a:pPr algn="l">
              <a:lnSpc>
                <a:spcPts val="2976"/>
              </a:lnSpc>
            </a:pP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La luce entra nell’occhio passando dalla </a:t>
            </a:r>
            <a:r>
              <a:rPr lang="en-US" sz="2125" b="true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cornea 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fino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 alla </a:t>
            </a:r>
            <a:r>
              <a:rPr lang="en-US" sz="2125" b="true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retina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, dove i </a:t>
            </a:r>
            <a:r>
              <a:rPr lang="en-US" sz="2125" b="true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fotorecettori 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la trasformano in segnali elettrici.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305224" y="3903307"/>
            <a:ext cx="7954076" cy="1488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76"/>
              </a:lnSpc>
            </a:pPr>
            <a:r>
              <a:rPr lang="en-US" sz="2125" b="true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Tipi di fotorecettori:</a:t>
            </a:r>
          </a:p>
          <a:p>
            <a:pPr algn="l" marL="458997" indent="-229499" lvl="1">
              <a:lnSpc>
                <a:spcPts val="2976"/>
              </a:lnSpc>
              <a:buFont typeface="Arial"/>
              <a:buChar char="•"/>
            </a:pPr>
            <a:r>
              <a:rPr lang="en-US" b="true" sz="2125" u="sng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Coni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: visione a colori e dettagli (luce forte).</a:t>
            </a:r>
          </a:p>
          <a:p>
            <a:pPr algn="l" marL="458997" indent="-229499" lvl="1">
              <a:lnSpc>
                <a:spcPts val="2976"/>
              </a:lnSpc>
              <a:buFont typeface="Arial"/>
              <a:buChar char="•"/>
            </a:pPr>
            <a:r>
              <a:rPr lang="en-US" b="true" sz="2125" u="sng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Bastoncelli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: visione notturna (luce debole), non percepiscono colori.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3903307"/>
            <a:ext cx="7990018" cy="1488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76"/>
              </a:lnSpc>
            </a:pPr>
            <a:r>
              <a:rPr lang="en-US" sz="2125" b="true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Sensazione vs Percezione:</a:t>
            </a:r>
          </a:p>
          <a:p>
            <a:pPr algn="l" marL="458997" indent="-229499" lvl="1">
              <a:lnSpc>
                <a:spcPts val="2976"/>
              </a:lnSpc>
              <a:buFont typeface="Arial"/>
              <a:buChar char="•"/>
            </a:pPr>
            <a:r>
              <a:rPr lang="en-US" b="true" sz="2125" u="sng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Sensazione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: risposta diretta agli stimoli sensoriali.</a:t>
            </a:r>
          </a:p>
          <a:p>
            <a:pPr algn="l" marL="458997" indent="-229499" lvl="1">
              <a:lnSpc>
                <a:spcPts val="2976"/>
              </a:lnSpc>
              <a:buFont typeface="Arial"/>
              <a:buChar char="•"/>
            </a:pPr>
            <a:r>
              <a:rPr lang="en-US" b="true" sz="2125" u="sng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Percezione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: interpretazione cosciente e complessa di tali stimoli.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009535" y="6647033"/>
            <a:ext cx="6249765" cy="1488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76"/>
              </a:lnSpc>
            </a:pP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Esempio:  </a:t>
            </a:r>
          </a:p>
          <a:p>
            <a:pPr algn="l" marL="458997" indent="-229499" lvl="1">
              <a:lnSpc>
                <a:spcPts val="2976"/>
              </a:lnSpc>
              <a:buAutoNum type="arabicPeriod" startAt="1"/>
            </a:pP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 “vedo del verde” (sensazione) </a:t>
            </a:r>
          </a:p>
          <a:p>
            <a:pPr algn="l" marL="458997" indent="-229499" lvl="1">
              <a:lnSpc>
                <a:spcPts val="2976"/>
              </a:lnSpc>
              <a:buAutoNum type="arabicPeriod" startAt="1"/>
            </a:pP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 “è un albero” (percezione) </a:t>
            </a:r>
          </a:p>
          <a:p>
            <a:pPr algn="l" marL="458997" indent="-229499" lvl="1">
              <a:lnSpc>
                <a:spcPts val="2976"/>
              </a:lnSpc>
              <a:buAutoNum type="arabicPeriod" startAt="1"/>
            </a:pP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 “ha un tronco marrone” (riconoscimento).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976598"/>
            <a:chOff x="0" y="0"/>
            <a:chExt cx="4816593" cy="52058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520585"/>
            </a:xfrm>
            <a:custGeom>
              <a:avLst/>
              <a:gdLst/>
              <a:ahLst/>
              <a:cxnLst/>
              <a:rect r="r" b="b" t="t" l="l"/>
              <a:pathLst>
                <a:path h="520585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20585"/>
                  </a:lnTo>
                  <a:lnTo>
                    <a:pt x="0" y="520585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816593" cy="5682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5400000">
            <a:off x="-705663" y="-103474"/>
            <a:ext cx="897167" cy="2183545"/>
            <a:chOff x="0" y="0"/>
            <a:chExt cx="236291" cy="5750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36291" cy="575090"/>
            </a:xfrm>
            <a:custGeom>
              <a:avLst/>
              <a:gdLst/>
              <a:ahLst/>
              <a:cxnLst/>
              <a:rect r="r" b="b" t="t" l="l"/>
              <a:pathLst>
                <a:path h="575090" w="236291">
                  <a:moveTo>
                    <a:pt x="118145" y="0"/>
                  </a:moveTo>
                  <a:lnTo>
                    <a:pt x="118145" y="0"/>
                  </a:lnTo>
                  <a:cubicBezTo>
                    <a:pt x="183395" y="0"/>
                    <a:pt x="236291" y="52895"/>
                    <a:pt x="236291" y="118145"/>
                  </a:cubicBezTo>
                  <a:lnTo>
                    <a:pt x="236291" y="456945"/>
                  </a:lnTo>
                  <a:cubicBezTo>
                    <a:pt x="236291" y="488279"/>
                    <a:pt x="223843" y="518330"/>
                    <a:pt x="201687" y="540486"/>
                  </a:cubicBezTo>
                  <a:cubicBezTo>
                    <a:pt x="179530" y="562643"/>
                    <a:pt x="149480" y="575090"/>
                    <a:pt x="118145" y="575090"/>
                  </a:cubicBezTo>
                  <a:lnTo>
                    <a:pt x="118145" y="575090"/>
                  </a:lnTo>
                  <a:cubicBezTo>
                    <a:pt x="86811" y="575090"/>
                    <a:pt x="56761" y="562643"/>
                    <a:pt x="34604" y="540486"/>
                  </a:cubicBezTo>
                  <a:cubicBezTo>
                    <a:pt x="12447" y="518330"/>
                    <a:pt x="0" y="488279"/>
                    <a:pt x="0" y="456945"/>
                  </a:cubicBezTo>
                  <a:lnTo>
                    <a:pt x="0" y="118145"/>
                  </a:lnTo>
                  <a:cubicBezTo>
                    <a:pt x="0" y="86811"/>
                    <a:pt x="12447" y="56761"/>
                    <a:pt x="34604" y="34604"/>
                  </a:cubicBezTo>
                  <a:cubicBezTo>
                    <a:pt x="56761" y="12447"/>
                    <a:pt x="86811" y="0"/>
                    <a:pt x="11814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236291" cy="6227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245380" y="2233156"/>
            <a:ext cx="7013920" cy="3778749"/>
          </a:xfrm>
          <a:custGeom>
            <a:avLst/>
            <a:gdLst/>
            <a:ahLst/>
            <a:cxnLst/>
            <a:rect r="r" b="b" t="t" l="l"/>
            <a:pathLst>
              <a:path h="3778749" w="7013920">
                <a:moveTo>
                  <a:pt x="0" y="0"/>
                </a:moveTo>
                <a:lnTo>
                  <a:pt x="7013920" y="0"/>
                </a:lnTo>
                <a:lnTo>
                  <a:pt x="7013920" y="3778749"/>
                </a:lnTo>
                <a:lnTo>
                  <a:pt x="0" y="37787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28575" cap="sq">
            <a:solidFill>
              <a:srgbClr val="004AAD"/>
            </a:solidFill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965735" y="6214512"/>
            <a:ext cx="6402453" cy="3784408"/>
          </a:xfrm>
          <a:custGeom>
            <a:avLst/>
            <a:gdLst/>
            <a:ahLst/>
            <a:cxnLst/>
            <a:rect r="r" b="b" t="t" l="l"/>
            <a:pathLst>
              <a:path h="3784408" w="6402453">
                <a:moveTo>
                  <a:pt x="0" y="0"/>
                </a:moveTo>
                <a:lnTo>
                  <a:pt x="6402454" y="0"/>
                </a:lnTo>
                <a:lnTo>
                  <a:pt x="6402454" y="3784407"/>
                </a:lnTo>
                <a:lnTo>
                  <a:pt x="0" y="37844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10483" b="0"/>
            </a:stretch>
          </a:blipFill>
          <a:ln w="28575" cap="sq">
            <a:solidFill>
              <a:srgbClr val="004AAD"/>
            </a:solidFill>
            <a:prstDash val="solid"/>
            <a:miter/>
          </a:ln>
        </p:spPr>
      </p:sp>
      <p:sp>
        <p:nvSpPr>
          <p:cNvPr name="TextBox 11" id="11"/>
          <p:cNvSpPr txBox="true"/>
          <p:nvPr/>
        </p:nvSpPr>
        <p:spPr>
          <a:xfrm rot="0">
            <a:off x="1028700" y="682115"/>
            <a:ext cx="16553048" cy="754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71"/>
              </a:lnSpc>
            </a:pPr>
            <a:r>
              <a:rPr lang="en-US" sz="440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ELABORAZIONE VISIVA NEL CERVELLO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2378169"/>
            <a:ext cx="8276524" cy="1117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76"/>
              </a:lnSpc>
            </a:pPr>
            <a:r>
              <a:rPr lang="en-US" sz="2125" b="true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Trasduzione:</a:t>
            </a:r>
          </a:p>
          <a:p>
            <a:pPr algn="l"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La luce viene convertita in segnali elettrici nella retina e inviata al cervello tramite il nervo ottico.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3897117"/>
            <a:ext cx="8276524" cy="186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76"/>
              </a:lnSpc>
            </a:pPr>
            <a:r>
              <a:rPr lang="en-US" sz="2125" b="true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Integrazione</a:t>
            </a:r>
            <a:r>
              <a:rPr lang="en-US" sz="2125" b="true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 dei segnali:</a:t>
            </a:r>
          </a:p>
          <a:p>
            <a:pPr algn="l">
              <a:lnSpc>
                <a:spcPts val="2976"/>
              </a:lnSpc>
            </a:pP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I segnali passano da fotorecettori → cellule bipolari → cellule gangliari → cervello.</a:t>
            </a:r>
          </a:p>
          <a:p>
            <a:pPr algn="l"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 È un processo di convergenza: molti segnali → pochi neuroni (es. 120M bastoncelli → 1M cellule gangliari).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267048" y="6659605"/>
            <a:ext cx="7992252" cy="1117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76"/>
              </a:lnSpc>
            </a:pPr>
            <a:r>
              <a:rPr lang="en-US" sz="2125" b="true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Campi</a:t>
            </a:r>
            <a:r>
              <a:rPr lang="en-US" sz="2125" b="true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 recettivi e inibizione laterale:</a:t>
            </a:r>
          </a:p>
          <a:p>
            <a:pPr algn="l"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Le cellule ON-OFF e OFF-ON rispondono alla luce in modo selettivo, migliorando il contrasto e la nitidezza.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267048" y="8424682"/>
            <a:ext cx="7992252" cy="1488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76"/>
              </a:lnSpc>
            </a:pPr>
            <a:r>
              <a:rPr lang="en-US" sz="2125" b="true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Bottom-up vs</a:t>
            </a:r>
            <a:r>
              <a:rPr lang="en-US" sz="2125" b="true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 Top-down:</a:t>
            </a:r>
          </a:p>
          <a:p>
            <a:pPr algn="l">
              <a:lnSpc>
                <a:spcPts val="2976"/>
              </a:lnSpc>
            </a:pPr>
            <a:r>
              <a:rPr lang="en-US" sz="2125" u="sng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Bottom-up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: elaborazione a partire dai dati grezzi.</a:t>
            </a:r>
          </a:p>
          <a:p>
            <a:pPr algn="l">
              <a:lnSpc>
                <a:spcPts val="2976"/>
              </a:lnSpc>
              <a:spcBef>
                <a:spcPct val="0"/>
              </a:spcBef>
            </a:pPr>
            <a:r>
              <a:rPr lang="en-US" sz="2125" u="sng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Top-down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: interpretazione guidata dall’esperienza e dalla conoscenza.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976598"/>
            <a:chOff x="0" y="0"/>
            <a:chExt cx="4816593" cy="52058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520585"/>
            </a:xfrm>
            <a:custGeom>
              <a:avLst/>
              <a:gdLst/>
              <a:ahLst/>
              <a:cxnLst/>
              <a:rect r="r" b="b" t="t" l="l"/>
              <a:pathLst>
                <a:path h="520585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20585"/>
                  </a:lnTo>
                  <a:lnTo>
                    <a:pt x="0" y="520585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816593" cy="5682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5400000">
            <a:off x="-705663" y="-103474"/>
            <a:ext cx="897167" cy="2183545"/>
            <a:chOff x="0" y="0"/>
            <a:chExt cx="236291" cy="5750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36291" cy="575090"/>
            </a:xfrm>
            <a:custGeom>
              <a:avLst/>
              <a:gdLst/>
              <a:ahLst/>
              <a:cxnLst/>
              <a:rect r="r" b="b" t="t" l="l"/>
              <a:pathLst>
                <a:path h="575090" w="236291">
                  <a:moveTo>
                    <a:pt x="118145" y="0"/>
                  </a:moveTo>
                  <a:lnTo>
                    <a:pt x="118145" y="0"/>
                  </a:lnTo>
                  <a:cubicBezTo>
                    <a:pt x="183395" y="0"/>
                    <a:pt x="236291" y="52895"/>
                    <a:pt x="236291" y="118145"/>
                  </a:cubicBezTo>
                  <a:lnTo>
                    <a:pt x="236291" y="456945"/>
                  </a:lnTo>
                  <a:cubicBezTo>
                    <a:pt x="236291" y="488279"/>
                    <a:pt x="223843" y="518330"/>
                    <a:pt x="201687" y="540486"/>
                  </a:cubicBezTo>
                  <a:cubicBezTo>
                    <a:pt x="179530" y="562643"/>
                    <a:pt x="149480" y="575090"/>
                    <a:pt x="118145" y="575090"/>
                  </a:cubicBezTo>
                  <a:lnTo>
                    <a:pt x="118145" y="575090"/>
                  </a:lnTo>
                  <a:cubicBezTo>
                    <a:pt x="86811" y="575090"/>
                    <a:pt x="56761" y="562643"/>
                    <a:pt x="34604" y="540486"/>
                  </a:cubicBezTo>
                  <a:cubicBezTo>
                    <a:pt x="12447" y="518330"/>
                    <a:pt x="0" y="488279"/>
                    <a:pt x="0" y="456945"/>
                  </a:cubicBezTo>
                  <a:lnTo>
                    <a:pt x="0" y="118145"/>
                  </a:lnTo>
                  <a:cubicBezTo>
                    <a:pt x="0" y="86811"/>
                    <a:pt x="12447" y="56761"/>
                    <a:pt x="34604" y="34604"/>
                  </a:cubicBezTo>
                  <a:cubicBezTo>
                    <a:pt x="56761" y="12447"/>
                    <a:pt x="86811" y="0"/>
                    <a:pt x="11814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236291" cy="6227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7910627" y="7401134"/>
            <a:ext cx="2355849" cy="1857166"/>
          </a:xfrm>
          <a:custGeom>
            <a:avLst/>
            <a:gdLst/>
            <a:ahLst/>
            <a:cxnLst/>
            <a:rect r="r" b="b" t="t" l="l"/>
            <a:pathLst>
              <a:path h="1857166" w="2355849">
                <a:moveTo>
                  <a:pt x="0" y="0"/>
                </a:moveTo>
                <a:lnTo>
                  <a:pt x="2355849" y="0"/>
                </a:lnTo>
                <a:lnTo>
                  <a:pt x="2355849" y="1857166"/>
                </a:lnTo>
                <a:lnTo>
                  <a:pt x="0" y="18571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28575" cap="sq">
            <a:solidFill>
              <a:srgbClr val="004AAD"/>
            </a:solidFill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2596676" y="4663503"/>
            <a:ext cx="2384054" cy="2441158"/>
          </a:xfrm>
          <a:custGeom>
            <a:avLst/>
            <a:gdLst/>
            <a:ahLst/>
            <a:cxnLst/>
            <a:rect r="r" b="b" t="t" l="l"/>
            <a:pathLst>
              <a:path h="2441158" w="2384054">
                <a:moveTo>
                  <a:pt x="0" y="0"/>
                </a:moveTo>
                <a:lnTo>
                  <a:pt x="2384054" y="0"/>
                </a:lnTo>
                <a:lnTo>
                  <a:pt x="2384054" y="2441158"/>
                </a:lnTo>
                <a:lnTo>
                  <a:pt x="0" y="24411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28575" cap="sq">
            <a:solidFill>
              <a:srgbClr val="004AAD"/>
            </a:solidFill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3493451" y="4628378"/>
            <a:ext cx="2692452" cy="2592363"/>
          </a:xfrm>
          <a:custGeom>
            <a:avLst/>
            <a:gdLst/>
            <a:ahLst/>
            <a:cxnLst/>
            <a:rect r="r" b="b" t="t" l="l"/>
            <a:pathLst>
              <a:path h="2592363" w="2692452">
                <a:moveTo>
                  <a:pt x="0" y="0"/>
                </a:moveTo>
                <a:lnTo>
                  <a:pt x="2692452" y="0"/>
                </a:lnTo>
                <a:lnTo>
                  <a:pt x="2692452" y="2592363"/>
                </a:lnTo>
                <a:lnTo>
                  <a:pt x="0" y="259236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105498" b="0"/>
            </a:stretch>
          </a:blipFill>
          <a:ln w="28575" cap="sq">
            <a:solidFill>
              <a:srgbClr val="004AAD"/>
            </a:solidFill>
            <a:prstDash val="solid"/>
            <a:miter/>
          </a:ln>
        </p:spPr>
      </p:sp>
      <p:sp>
        <p:nvSpPr>
          <p:cNvPr name="TextBox 12" id="12"/>
          <p:cNvSpPr txBox="true"/>
          <p:nvPr/>
        </p:nvSpPr>
        <p:spPr>
          <a:xfrm rot="0">
            <a:off x="1028700" y="682115"/>
            <a:ext cx="16553048" cy="754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71"/>
              </a:lnSpc>
            </a:pPr>
            <a:r>
              <a:rPr lang="en-US" sz="440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LE LEGGI DELLA GESTALT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2782379"/>
            <a:ext cx="15066699" cy="745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76"/>
              </a:lnSpc>
            </a:pPr>
            <a:r>
              <a:rPr lang="en-US" sz="2125" b="true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Principio generale:</a:t>
            </a:r>
          </a:p>
          <a:p>
            <a:pPr algn="l"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 “Il tutto è diverso dalla somma delle sue part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i” – la mente percepisce strutture organizzate, non e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lementi isolati.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4130240"/>
            <a:ext cx="8567705" cy="374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76"/>
              </a:lnSpc>
              <a:spcBef>
                <a:spcPct val="0"/>
              </a:spcBef>
            </a:pPr>
            <a:r>
              <a:rPr lang="en-US" sz="2125" b="true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Vicinanza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: elementi vicini → percepiti come gruppo (K-Means).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571254" y="4130240"/>
            <a:ext cx="5688046" cy="374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76"/>
              </a:lnSpc>
              <a:spcBef>
                <a:spcPct val="0"/>
              </a:spcBef>
            </a:pPr>
            <a:r>
              <a:rPr lang="en-US" sz="2125" b="true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Somiglianza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: oggetti simili → raggruppati.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065980" y="6919450"/>
            <a:ext cx="6478489" cy="374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76"/>
              </a:lnSpc>
              <a:spcBef>
                <a:spcPct val="0"/>
              </a:spcBef>
            </a:pPr>
            <a:r>
              <a:rPr lang="en-US" sz="2125" b="true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Destino comune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: movimento condiviso → unità.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976598"/>
            <a:chOff x="0" y="0"/>
            <a:chExt cx="4816593" cy="52058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520585"/>
            </a:xfrm>
            <a:custGeom>
              <a:avLst/>
              <a:gdLst/>
              <a:ahLst/>
              <a:cxnLst/>
              <a:rect r="r" b="b" t="t" l="l"/>
              <a:pathLst>
                <a:path h="520585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20585"/>
                  </a:lnTo>
                  <a:lnTo>
                    <a:pt x="0" y="520585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816593" cy="5682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5400000">
            <a:off x="-705663" y="-103474"/>
            <a:ext cx="897167" cy="2183545"/>
            <a:chOff x="0" y="0"/>
            <a:chExt cx="236291" cy="5750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36291" cy="575090"/>
            </a:xfrm>
            <a:custGeom>
              <a:avLst/>
              <a:gdLst/>
              <a:ahLst/>
              <a:cxnLst/>
              <a:rect r="r" b="b" t="t" l="l"/>
              <a:pathLst>
                <a:path h="575090" w="236291">
                  <a:moveTo>
                    <a:pt x="118145" y="0"/>
                  </a:moveTo>
                  <a:lnTo>
                    <a:pt x="118145" y="0"/>
                  </a:lnTo>
                  <a:cubicBezTo>
                    <a:pt x="183395" y="0"/>
                    <a:pt x="236291" y="52895"/>
                    <a:pt x="236291" y="118145"/>
                  </a:cubicBezTo>
                  <a:lnTo>
                    <a:pt x="236291" y="456945"/>
                  </a:lnTo>
                  <a:cubicBezTo>
                    <a:pt x="236291" y="488279"/>
                    <a:pt x="223843" y="518330"/>
                    <a:pt x="201687" y="540486"/>
                  </a:cubicBezTo>
                  <a:cubicBezTo>
                    <a:pt x="179530" y="562643"/>
                    <a:pt x="149480" y="575090"/>
                    <a:pt x="118145" y="575090"/>
                  </a:cubicBezTo>
                  <a:lnTo>
                    <a:pt x="118145" y="575090"/>
                  </a:lnTo>
                  <a:cubicBezTo>
                    <a:pt x="86811" y="575090"/>
                    <a:pt x="56761" y="562643"/>
                    <a:pt x="34604" y="540486"/>
                  </a:cubicBezTo>
                  <a:cubicBezTo>
                    <a:pt x="12447" y="518330"/>
                    <a:pt x="0" y="488279"/>
                    <a:pt x="0" y="456945"/>
                  </a:cubicBezTo>
                  <a:lnTo>
                    <a:pt x="0" y="118145"/>
                  </a:lnTo>
                  <a:cubicBezTo>
                    <a:pt x="0" y="86811"/>
                    <a:pt x="12447" y="56761"/>
                    <a:pt x="34604" y="34604"/>
                  </a:cubicBezTo>
                  <a:cubicBezTo>
                    <a:pt x="56761" y="12447"/>
                    <a:pt x="86811" y="0"/>
                    <a:pt x="11814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236291" cy="6227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884313" y="6948514"/>
            <a:ext cx="4421832" cy="2487280"/>
          </a:xfrm>
          <a:custGeom>
            <a:avLst/>
            <a:gdLst/>
            <a:ahLst/>
            <a:cxnLst/>
            <a:rect r="r" b="b" t="t" l="l"/>
            <a:pathLst>
              <a:path h="2487280" w="4421832">
                <a:moveTo>
                  <a:pt x="0" y="0"/>
                </a:moveTo>
                <a:lnTo>
                  <a:pt x="4421832" y="0"/>
                </a:lnTo>
                <a:lnTo>
                  <a:pt x="4421832" y="2487281"/>
                </a:lnTo>
                <a:lnTo>
                  <a:pt x="0" y="24872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28575" cap="sq">
            <a:solidFill>
              <a:srgbClr val="004AAD"/>
            </a:solidFill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2247101" y="3059431"/>
            <a:ext cx="5012199" cy="2361999"/>
          </a:xfrm>
          <a:custGeom>
            <a:avLst/>
            <a:gdLst/>
            <a:ahLst/>
            <a:cxnLst/>
            <a:rect r="r" b="b" t="t" l="l"/>
            <a:pathLst>
              <a:path h="2361999" w="5012199">
                <a:moveTo>
                  <a:pt x="0" y="0"/>
                </a:moveTo>
                <a:lnTo>
                  <a:pt x="5012199" y="0"/>
                </a:lnTo>
                <a:lnTo>
                  <a:pt x="5012199" y="2361999"/>
                </a:lnTo>
                <a:lnTo>
                  <a:pt x="0" y="236199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28575" cap="sq">
            <a:solidFill>
              <a:srgbClr val="004AAD"/>
            </a:solidFill>
            <a:prstDash val="solid"/>
            <a:miter/>
          </a:ln>
        </p:spPr>
      </p:sp>
      <p:sp>
        <p:nvSpPr>
          <p:cNvPr name="TextBox 11" id="11"/>
          <p:cNvSpPr txBox="true"/>
          <p:nvPr/>
        </p:nvSpPr>
        <p:spPr>
          <a:xfrm rot="0">
            <a:off x="1028700" y="682115"/>
            <a:ext cx="16553048" cy="754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71"/>
              </a:lnSpc>
            </a:pPr>
            <a:r>
              <a:rPr lang="en-US" sz="440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LE LEGGI DELLA GESTALT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2559578"/>
            <a:ext cx="6856656" cy="745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76"/>
              </a:lnSpc>
              <a:spcBef>
                <a:spcPct val="0"/>
              </a:spcBef>
            </a:pPr>
            <a:r>
              <a:rPr lang="en-US" sz="2125" b="true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Esperienza passata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: riconosciamo patter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n basandoci su ciò che conosciamo.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2236990" y="5859386"/>
            <a:ext cx="2677000" cy="2649402"/>
          </a:xfrm>
          <a:custGeom>
            <a:avLst/>
            <a:gdLst/>
            <a:ahLst/>
            <a:cxnLst/>
            <a:rect r="r" b="b" t="t" l="l"/>
            <a:pathLst>
              <a:path h="2649402" w="2677000">
                <a:moveTo>
                  <a:pt x="0" y="0"/>
                </a:moveTo>
                <a:lnTo>
                  <a:pt x="2677000" y="0"/>
                </a:lnTo>
                <a:lnTo>
                  <a:pt x="2677000" y="2649402"/>
                </a:lnTo>
                <a:lnTo>
                  <a:pt x="0" y="264940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  <a:ln w="28575" cap="sq">
            <a:solidFill>
              <a:srgbClr val="004AAD"/>
            </a:solidFill>
            <a:prstDash val="solid"/>
            <a:miter/>
          </a:ln>
        </p:spPr>
      </p:sp>
      <p:sp>
        <p:nvSpPr>
          <p:cNvPr name="TextBox 14" id="14"/>
          <p:cNvSpPr txBox="true"/>
          <p:nvPr/>
        </p:nvSpPr>
        <p:spPr>
          <a:xfrm rot="0">
            <a:off x="834693" y="5364280"/>
            <a:ext cx="8158593" cy="374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76"/>
              </a:lnSpc>
              <a:spcBef>
                <a:spcPct val="0"/>
              </a:spcBef>
            </a:pPr>
            <a:r>
              <a:rPr lang="en-US" sz="2125" b="true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Chiusura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: il cervello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 complet</a:t>
            </a:r>
            <a:r>
              <a:rPr lang="en-US" sz="2125" u="none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a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 figure m</a:t>
            </a:r>
            <a:r>
              <a:rPr lang="en-US" sz="2125" u="none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a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nc</a:t>
            </a:r>
            <a:r>
              <a:rPr lang="en-US" sz="2125" u="none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a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n</a:t>
            </a:r>
            <a:r>
              <a:rPr lang="en-US" sz="2125" u="none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t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i (Me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an-Shift).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255641" y="6450130"/>
            <a:ext cx="8326107" cy="374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76"/>
              </a:lnSpc>
              <a:spcBef>
                <a:spcPct val="0"/>
              </a:spcBef>
            </a:pPr>
            <a:r>
              <a:rPr lang="en-US" sz="2125" b="true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Continuità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: elementi allineati → visti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 come un flusso conti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nuo.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399174" y="2559578"/>
            <a:ext cx="7888826" cy="374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76"/>
              </a:lnSpc>
              <a:spcBef>
                <a:spcPct val="0"/>
              </a:spcBef>
            </a:pPr>
            <a:r>
              <a:rPr lang="en-US" sz="2125" b="true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Pregnanza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 (Buona forma): preferiamo strutture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 semplici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976598"/>
            <a:chOff x="0" y="0"/>
            <a:chExt cx="4816593" cy="52058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520585"/>
            </a:xfrm>
            <a:custGeom>
              <a:avLst/>
              <a:gdLst/>
              <a:ahLst/>
              <a:cxnLst/>
              <a:rect r="r" b="b" t="t" l="l"/>
              <a:pathLst>
                <a:path h="520585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20585"/>
                  </a:lnTo>
                  <a:lnTo>
                    <a:pt x="0" y="520585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816593" cy="5682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5400000">
            <a:off x="-705663" y="-103474"/>
            <a:ext cx="897167" cy="2183545"/>
            <a:chOff x="0" y="0"/>
            <a:chExt cx="236291" cy="5750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36291" cy="575090"/>
            </a:xfrm>
            <a:custGeom>
              <a:avLst/>
              <a:gdLst/>
              <a:ahLst/>
              <a:cxnLst/>
              <a:rect r="r" b="b" t="t" l="l"/>
              <a:pathLst>
                <a:path h="575090" w="236291">
                  <a:moveTo>
                    <a:pt x="118145" y="0"/>
                  </a:moveTo>
                  <a:lnTo>
                    <a:pt x="118145" y="0"/>
                  </a:lnTo>
                  <a:cubicBezTo>
                    <a:pt x="183395" y="0"/>
                    <a:pt x="236291" y="52895"/>
                    <a:pt x="236291" y="118145"/>
                  </a:cubicBezTo>
                  <a:lnTo>
                    <a:pt x="236291" y="456945"/>
                  </a:lnTo>
                  <a:cubicBezTo>
                    <a:pt x="236291" y="488279"/>
                    <a:pt x="223843" y="518330"/>
                    <a:pt x="201687" y="540486"/>
                  </a:cubicBezTo>
                  <a:cubicBezTo>
                    <a:pt x="179530" y="562643"/>
                    <a:pt x="149480" y="575090"/>
                    <a:pt x="118145" y="575090"/>
                  </a:cubicBezTo>
                  <a:lnTo>
                    <a:pt x="118145" y="575090"/>
                  </a:lnTo>
                  <a:cubicBezTo>
                    <a:pt x="86811" y="575090"/>
                    <a:pt x="56761" y="562643"/>
                    <a:pt x="34604" y="540486"/>
                  </a:cubicBezTo>
                  <a:cubicBezTo>
                    <a:pt x="12447" y="518330"/>
                    <a:pt x="0" y="488279"/>
                    <a:pt x="0" y="456945"/>
                  </a:cubicBezTo>
                  <a:lnTo>
                    <a:pt x="0" y="118145"/>
                  </a:lnTo>
                  <a:cubicBezTo>
                    <a:pt x="0" y="86811"/>
                    <a:pt x="12447" y="56761"/>
                    <a:pt x="34604" y="34604"/>
                  </a:cubicBezTo>
                  <a:cubicBezTo>
                    <a:pt x="56761" y="12447"/>
                    <a:pt x="86811" y="0"/>
                    <a:pt x="11814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236291" cy="6227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3654851" y="2205845"/>
            <a:ext cx="3736273" cy="3387035"/>
          </a:xfrm>
          <a:custGeom>
            <a:avLst/>
            <a:gdLst/>
            <a:ahLst/>
            <a:cxnLst/>
            <a:rect r="r" b="b" t="t" l="l"/>
            <a:pathLst>
              <a:path h="3387035" w="3736273">
                <a:moveTo>
                  <a:pt x="0" y="0"/>
                </a:moveTo>
                <a:lnTo>
                  <a:pt x="3736273" y="0"/>
                </a:lnTo>
                <a:lnTo>
                  <a:pt x="3736273" y="3387035"/>
                </a:lnTo>
                <a:lnTo>
                  <a:pt x="0" y="33870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265" t="-4479" r="-7710" b="-22352"/>
            </a:stretch>
          </a:blipFill>
          <a:ln w="28575" cap="sq">
            <a:solidFill>
              <a:srgbClr val="004AAD"/>
            </a:solidFill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557264" y="6978197"/>
            <a:ext cx="4670033" cy="2807707"/>
          </a:xfrm>
          <a:custGeom>
            <a:avLst/>
            <a:gdLst/>
            <a:ahLst/>
            <a:cxnLst/>
            <a:rect r="r" b="b" t="t" l="l"/>
            <a:pathLst>
              <a:path h="2807707" w="4670033">
                <a:moveTo>
                  <a:pt x="0" y="0"/>
                </a:moveTo>
                <a:lnTo>
                  <a:pt x="4670033" y="0"/>
                </a:lnTo>
                <a:lnTo>
                  <a:pt x="4670033" y="2807707"/>
                </a:lnTo>
                <a:lnTo>
                  <a:pt x="0" y="28077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28575" cap="sq">
            <a:solidFill>
              <a:srgbClr val="004AAD"/>
            </a:solidFill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3843359" y="6647773"/>
            <a:ext cx="3952307" cy="3138131"/>
          </a:xfrm>
          <a:custGeom>
            <a:avLst/>
            <a:gdLst/>
            <a:ahLst/>
            <a:cxnLst/>
            <a:rect r="r" b="b" t="t" l="l"/>
            <a:pathLst>
              <a:path h="3138131" w="3952307">
                <a:moveTo>
                  <a:pt x="0" y="0"/>
                </a:moveTo>
                <a:lnTo>
                  <a:pt x="3952306" y="0"/>
                </a:lnTo>
                <a:lnTo>
                  <a:pt x="3952306" y="3138131"/>
                </a:lnTo>
                <a:lnTo>
                  <a:pt x="0" y="313813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  <a:ln w="28575" cap="sq">
            <a:solidFill>
              <a:srgbClr val="004AAD"/>
            </a:solidFill>
            <a:prstDash val="solid"/>
            <a:miter/>
          </a:ln>
        </p:spPr>
      </p:sp>
      <p:sp>
        <p:nvSpPr>
          <p:cNvPr name="TextBox 12" id="12"/>
          <p:cNvSpPr txBox="true"/>
          <p:nvPr/>
        </p:nvSpPr>
        <p:spPr>
          <a:xfrm rot="0">
            <a:off x="1028700" y="682115"/>
            <a:ext cx="16553048" cy="754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71"/>
              </a:lnSpc>
            </a:pPr>
            <a:r>
              <a:rPr lang="en-US" sz="440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TIPI DI CLUSTERING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1379732"/>
            <a:ext cx="8276524" cy="374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76"/>
              </a:lnSpc>
            </a:pPr>
            <a:r>
              <a:rPr lang="en-US" sz="212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Esistono tre p</a:t>
            </a:r>
            <a:r>
              <a:rPr lang="en-US" sz="212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rincip</a:t>
            </a:r>
            <a:r>
              <a:rPr lang="en-US" sz="212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al</a:t>
            </a:r>
            <a:r>
              <a:rPr lang="en-US" sz="212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 categorie di algoritmi di clustering: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100320" y="2273978"/>
            <a:ext cx="7457089" cy="2974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76"/>
              </a:lnSpc>
            </a:pPr>
            <a:r>
              <a:rPr lang="en-US" sz="2125" b="true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Clustering Gerarchico</a:t>
            </a:r>
          </a:p>
          <a:p>
            <a:pPr algn="l" marL="458997" indent="-229499" lvl="1">
              <a:lnSpc>
                <a:spcPts val="2976"/>
              </a:lnSpc>
              <a:buFont typeface="Arial"/>
              <a:buChar char="•"/>
            </a:pP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Costruisce una struttura ad albero (</a:t>
            </a:r>
            <a:r>
              <a:rPr lang="en-US" sz="2125" u="sng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dendrogramma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) di cluster.</a:t>
            </a:r>
          </a:p>
          <a:p>
            <a:pPr algn="l" marL="458997" indent="-229499" lvl="1">
              <a:lnSpc>
                <a:spcPts val="2976"/>
              </a:lnSpc>
              <a:buFont typeface="Arial"/>
              <a:buChar char="•"/>
            </a:pP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Due app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rocci:</a:t>
            </a:r>
          </a:p>
          <a:p>
            <a:pPr algn="l" marL="917995" indent="-305998" lvl="2">
              <a:lnSpc>
                <a:spcPts val="2976"/>
              </a:lnSpc>
              <a:buFont typeface="Arial"/>
              <a:buChar char="⚬"/>
            </a:pPr>
            <a:r>
              <a:rPr lang="en-US" sz="2125" u="sng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Agglomerativo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: parte da singoli punti e 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l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i unisce.</a:t>
            </a:r>
          </a:p>
          <a:p>
            <a:pPr algn="l" marL="917995" indent="-305998" lvl="2">
              <a:lnSpc>
                <a:spcPts val="2976"/>
              </a:lnSpc>
              <a:buFont typeface="Arial"/>
              <a:buChar char="⚬"/>
            </a:pPr>
            <a:r>
              <a:rPr lang="en-US" sz="2125" u="sng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Divisivo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: parte da un grande cluster e lo divide.</a:t>
            </a:r>
          </a:p>
          <a:p>
            <a:pPr algn="l" marL="458997" indent="-229499" lvl="1">
              <a:lnSpc>
                <a:spcPts val="2976"/>
              </a:lnSpc>
              <a:buFont typeface="Arial"/>
              <a:buChar char="•"/>
            </a:pP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Utile per esplorare la struttura dei dati a diversi livelli.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57264" y="5295214"/>
            <a:ext cx="7343866" cy="1488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76"/>
              </a:lnSpc>
            </a:pPr>
            <a:r>
              <a:rPr lang="en-US" sz="2125" b="true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Clustering Partizionale</a:t>
            </a:r>
          </a:p>
          <a:p>
            <a:pPr algn="l" marL="458997" indent="-229499" lvl="1">
              <a:lnSpc>
                <a:spcPts val="2976"/>
              </a:lnSpc>
              <a:buFont typeface="Arial"/>
              <a:buChar char="•"/>
            </a:pP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Divide i dati in grupp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i disgiunti.</a:t>
            </a:r>
          </a:p>
          <a:p>
            <a:pPr algn="l" marL="458997" indent="-229499" lvl="1">
              <a:lnSpc>
                <a:spcPts val="2976"/>
              </a:lnSpc>
              <a:buFont typeface="Arial"/>
              <a:buChar char="•"/>
            </a:pP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Richiede di definire a priori il numero di cluster (k).</a:t>
            </a:r>
          </a:p>
          <a:p>
            <a:pPr algn="l" marL="458997" indent="-229499" lvl="1">
              <a:lnSpc>
                <a:spcPts val="2976"/>
              </a:lnSpc>
              <a:buFont typeface="Arial"/>
              <a:buChar char="•"/>
            </a:pP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Esemp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io principale: </a:t>
            </a:r>
            <a:r>
              <a:rPr lang="en-US" b="true" sz="2125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K-Means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144000" y="6590623"/>
            <a:ext cx="4699359" cy="2974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76"/>
              </a:lnSpc>
            </a:pPr>
            <a:r>
              <a:rPr lang="en-US" sz="2125" b="true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Clustering Basato sulla Densità</a:t>
            </a:r>
          </a:p>
          <a:p>
            <a:pPr algn="l" marL="458997" indent="-229499" lvl="1">
              <a:lnSpc>
                <a:spcPts val="2976"/>
              </a:lnSpc>
              <a:buFont typeface="Arial"/>
              <a:buChar char="•"/>
            </a:pP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Crea cluster in base alla densità dei p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unti nello spazio.</a:t>
            </a:r>
          </a:p>
          <a:p>
            <a:pPr algn="l" marL="458997" indent="-229499" lvl="1">
              <a:lnSpc>
                <a:spcPts val="2976"/>
              </a:lnSpc>
              <a:buFont typeface="Arial"/>
              <a:buChar char="•"/>
            </a:pP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Riconosce forme arbitrarie e isola outlier.</a:t>
            </a:r>
          </a:p>
          <a:p>
            <a:pPr algn="l" marL="458997" indent="-229499" lvl="1">
              <a:lnSpc>
                <a:spcPts val="2976"/>
              </a:lnSpc>
              <a:buFont typeface="Arial"/>
              <a:buChar char="•"/>
            </a:pP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Esemp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io: </a:t>
            </a:r>
            <a:r>
              <a:rPr lang="en-US" b="true" sz="2125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Mean-Shift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, che identifica i "picchi" naturali nei dati.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976598"/>
            <a:chOff x="0" y="0"/>
            <a:chExt cx="4816593" cy="52058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520585"/>
            </a:xfrm>
            <a:custGeom>
              <a:avLst/>
              <a:gdLst/>
              <a:ahLst/>
              <a:cxnLst/>
              <a:rect r="r" b="b" t="t" l="l"/>
              <a:pathLst>
                <a:path h="520585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20585"/>
                  </a:lnTo>
                  <a:lnTo>
                    <a:pt x="0" y="520585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816593" cy="5682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5400000">
            <a:off x="-705663" y="-103474"/>
            <a:ext cx="897167" cy="2183545"/>
            <a:chOff x="0" y="0"/>
            <a:chExt cx="236291" cy="5750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36291" cy="575090"/>
            </a:xfrm>
            <a:custGeom>
              <a:avLst/>
              <a:gdLst/>
              <a:ahLst/>
              <a:cxnLst/>
              <a:rect r="r" b="b" t="t" l="l"/>
              <a:pathLst>
                <a:path h="575090" w="236291">
                  <a:moveTo>
                    <a:pt x="118145" y="0"/>
                  </a:moveTo>
                  <a:lnTo>
                    <a:pt x="118145" y="0"/>
                  </a:lnTo>
                  <a:cubicBezTo>
                    <a:pt x="183395" y="0"/>
                    <a:pt x="236291" y="52895"/>
                    <a:pt x="236291" y="118145"/>
                  </a:cubicBezTo>
                  <a:lnTo>
                    <a:pt x="236291" y="456945"/>
                  </a:lnTo>
                  <a:cubicBezTo>
                    <a:pt x="236291" y="488279"/>
                    <a:pt x="223843" y="518330"/>
                    <a:pt x="201687" y="540486"/>
                  </a:cubicBezTo>
                  <a:cubicBezTo>
                    <a:pt x="179530" y="562643"/>
                    <a:pt x="149480" y="575090"/>
                    <a:pt x="118145" y="575090"/>
                  </a:cubicBezTo>
                  <a:lnTo>
                    <a:pt x="118145" y="575090"/>
                  </a:lnTo>
                  <a:cubicBezTo>
                    <a:pt x="86811" y="575090"/>
                    <a:pt x="56761" y="562643"/>
                    <a:pt x="34604" y="540486"/>
                  </a:cubicBezTo>
                  <a:cubicBezTo>
                    <a:pt x="12447" y="518330"/>
                    <a:pt x="0" y="488279"/>
                    <a:pt x="0" y="456945"/>
                  </a:cubicBezTo>
                  <a:lnTo>
                    <a:pt x="0" y="118145"/>
                  </a:lnTo>
                  <a:cubicBezTo>
                    <a:pt x="0" y="86811"/>
                    <a:pt x="12447" y="56761"/>
                    <a:pt x="34604" y="34604"/>
                  </a:cubicBezTo>
                  <a:cubicBezTo>
                    <a:pt x="56761" y="12447"/>
                    <a:pt x="86811" y="0"/>
                    <a:pt x="11814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236291" cy="6227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178565" y="2600880"/>
            <a:ext cx="7403184" cy="3535020"/>
          </a:xfrm>
          <a:custGeom>
            <a:avLst/>
            <a:gdLst/>
            <a:ahLst/>
            <a:cxnLst/>
            <a:rect r="r" b="b" t="t" l="l"/>
            <a:pathLst>
              <a:path h="3535020" w="7403184">
                <a:moveTo>
                  <a:pt x="0" y="0"/>
                </a:moveTo>
                <a:lnTo>
                  <a:pt x="7403183" y="0"/>
                </a:lnTo>
                <a:lnTo>
                  <a:pt x="7403183" y="3535020"/>
                </a:lnTo>
                <a:lnTo>
                  <a:pt x="0" y="35350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28575" cap="sq">
            <a:solidFill>
              <a:srgbClr val="004AAD"/>
            </a:solidFill>
            <a:prstDash val="solid"/>
            <a:miter/>
          </a:ln>
        </p:spPr>
      </p:sp>
      <p:sp>
        <p:nvSpPr>
          <p:cNvPr name="TextBox 10" id="10"/>
          <p:cNvSpPr txBox="true"/>
          <p:nvPr/>
        </p:nvSpPr>
        <p:spPr>
          <a:xfrm rot="0">
            <a:off x="1028700" y="682115"/>
            <a:ext cx="16553048" cy="754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71"/>
              </a:lnSpc>
            </a:pPr>
            <a:r>
              <a:rPr lang="en-US" sz="440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APPROFONDIMENTO: K-MEANS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1379732"/>
            <a:ext cx="9387174" cy="374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76"/>
              </a:lnSpc>
              <a:spcBef>
                <a:spcPct val="0"/>
              </a:spcBef>
            </a:pPr>
            <a:r>
              <a:rPr lang="en-US" sz="2125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Cos'è? </a:t>
            </a:r>
            <a:r>
              <a:rPr lang="en-US" sz="212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Algoritmo semplice </a:t>
            </a:r>
            <a:r>
              <a:rPr lang="en-US" sz="212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 molto diffuso per </a:t>
            </a:r>
            <a:r>
              <a:rPr lang="en-US" sz="2125" u="sng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clustering partizionale.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2543730"/>
            <a:ext cx="8679489" cy="186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76"/>
              </a:lnSpc>
            </a:pPr>
            <a:r>
              <a:rPr lang="en-US" sz="2125" b="true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Come funziona (4 passi):</a:t>
            </a:r>
          </a:p>
          <a:p>
            <a:pPr algn="l" marL="458997" indent="-229499" lvl="1">
              <a:lnSpc>
                <a:spcPts val="2976"/>
              </a:lnSpc>
              <a:buAutoNum type="arabicPeriod" startAt="1"/>
            </a:pP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Scelta casual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e di k centroidi iniziali.</a:t>
            </a:r>
          </a:p>
          <a:p>
            <a:pPr algn="l" marL="458997" indent="-229499" lvl="1">
              <a:lnSpc>
                <a:spcPts val="2976"/>
              </a:lnSpc>
              <a:buAutoNum type="arabicPeriod" startAt="1"/>
            </a:pP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Assegnazione dei punti al centroide più vicino.</a:t>
            </a:r>
          </a:p>
          <a:p>
            <a:pPr algn="l" marL="458997" indent="-229499" lvl="1">
              <a:lnSpc>
                <a:spcPts val="2976"/>
              </a:lnSpc>
              <a:buAutoNum type="arabicPeriod" startAt="1"/>
            </a:pP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Ricalcolo dei centroidi come media dei punti nel cluster.</a:t>
            </a:r>
          </a:p>
          <a:p>
            <a:pPr algn="l" marL="458997" indent="-229499" lvl="1">
              <a:lnSpc>
                <a:spcPts val="2976"/>
              </a:lnSpc>
              <a:spcBef>
                <a:spcPct val="0"/>
              </a:spcBef>
              <a:buAutoNum type="arabicPeriod" startAt="1"/>
            </a:pP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Iterazione finché i centroidi non cambiano più.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5018523"/>
            <a:ext cx="8276524" cy="1117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76"/>
              </a:lnSpc>
            </a:pPr>
            <a:r>
              <a:rPr lang="en-US" sz="2125" b="true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Obiettivo:</a:t>
            </a:r>
          </a:p>
          <a:p>
            <a:pPr algn="l"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M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inimizzare la</a:t>
            </a:r>
            <a:r>
              <a:rPr lang="en-US" sz="2125" b="true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 distanza interna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 (intra-cluster) e massimizzare la </a:t>
            </a:r>
            <a:r>
              <a:rPr lang="en-US" sz="2125" b="true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distanza tra cluster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 (inter-cluster).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7136025"/>
            <a:ext cx="4138262" cy="186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76"/>
              </a:lnSpc>
            </a:pPr>
            <a:r>
              <a:rPr lang="en-US" sz="2125" b="true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Vantaggi:</a:t>
            </a:r>
          </a:p>
          <a:p>
            <a:pPr algn="l" marL="458997" indent="-229499" lvl="1">
              <a:lnSpc>
                <a:spcPts val="2976"/>
              </a:lnSpc>
              <a:buFont typeface="Arial"/>
              <a:buChar char="•"/>
            </a:pP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Veloce ed effic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iente.</a:t>
            </a:r>
          </a:p>
          <a:p>
            <a:pPr algn="l" marL="458997" indent="-229499" lvl="1">
              <a:lnSpc>
                <a:spcPts val="2976"/>
              </a:lnSpc>
              <a:buFont typeface="Arial"/>
              <a:buChar char="•"/>
            </a:pP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Facile da implementare.</a:t>
            </a:r>
          </a:p>
          <a:p>
            <a:pPr algn="l" marL="458997" indent="-229499" lvl="1">
              <a:lnSpc>
                <a:spcPts val="2976"/>
              </a:lnSpc>
              <a:spcBef>
                <a:spcPct val="0"/>
              </a:spcBef>
              <a:buFont typeface="Arial"/>
              <a:buChar char="•"/>
            </a:pP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Funziona bene con dati numerosi e ben separati.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183208" y="7026696"/>
            <a:ext cx="5183046" cy="2231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76"/>
              </a:lnSpc>
            </a:pPr>
            <a:r>
              <a:rPr lang="en-US" sz="2125" b="true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Limiti:</a:t>
            </a:r>
          </a:p>
          <a:p>
            <a:pPr algn="l" marL="458997" indent="-229499" lvl="1">
              <a:lnSpc>
                <a:spcPts val="2976"/>
              </a:lnSpc>
              <a:buFont typeface="Arial"/>
              <a:buChar char="•"/>
            </a:pP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Richiede la scelta di k.</a:t>
            </a:r>
          </a:p>
          <a:p>
            <a:pPr algn="l" marL="458997" indent="-229499" lvl="1">
              <a:lnSpc>
                <a:spcPts val="2976"/>
              </a:lnSpc>
              <a:buFont typeface="Arial"/>
              <a:buChar char="•"/>
            </a:pP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Sensib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ile agli outlier.</a:t>
            </a:r>
          </a:p>
          <a:p>
            <a:pPr algn="l" marL="458997" indent="-229499" lvl="1">
              <a:lnSpc>
                <a:spcPts val="2976"/>
              </a:lnSpc>
              <a:spcBef>
                <a:spcPct val="0"/>
              </a:spcBef>
              <a:buFont typeface="Arial"/>
              <a:buChar char="•"/>
            </a:pP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Inf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luenza dei centroidi iniziali → rischio di convergere a minimi locali.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382500" y="7026696"/>
            <a:ext cx="4876800" cy="2231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76"/>
              </a:lnSpc>
            </a:pPr>
            <a:r>
              <a:rPr lang="en-US" sz="2125" b="true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Miglioramenti:</a:t>
            </a:r>
          </a:p>
          <a:p>
            <a:pPr algn="l" marL="458997" indent="-229499" lvl="1">
              <a:lnSpc>
                <a:spcPts val="2976"/>
              </a:lnSpc>
              <a:buFont typeface="Arial"/>
              <a:buChar char="•"/>
            </a:pP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K-Means++: iniz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ializzazione più intellige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nt</a:t>
            </a: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e dei centroidi.</a:t>
            </a:r>
          </a:p>
          <a:p>
            <a:pPr algn="l" marL="458997" indent="-229499" lvl="1">
              <a:lnSpc>
                <a:spcPts val="2976"/>
              </a:lnSpc>
              <a:buFont typeface="Arial"/>
              <a:buChar char="•"/>
            </a:pPr>
            <a:r>
              <a:rPr lang="en-US" sz="2125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</a:rPr>
              <a:t>Fuzzy K-Means: un punto può appartenere parzialmente a più cluster.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DAGtCpK--ko</dc:identifier>
  <dcterms:modified xsi:type="dcterms:W3CDTF">2011-08-01T06:04:30Z</dcterms:modified>
  <cp:revision>1</cp:revision>
  <dc:title>Presentazione Clustering</dc:title>
</cp:coreProperties>
</file>