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2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4.xml"/><Relationship Id="rId44" Type="http://schemas.openxmlformats.org/officeDocument/2006/relationships/font" Target="fonts/Lato-bold.fntdata"/><Relationship Id="rId21" Type="http://schemas.openxmlformats.org/officeDocument/2006/relationships/slide" Target="slides/slide13.xml"/><Relationship Id="rId43" Type="http://schemas.openxmlformats.org/officeDocument/2006/relationships/font" Target="fonts/Lato-regular.fntdata"/><Relationship Id="rId24" Type="http://schemas.openxmlformats.org/officeDocument/2006/relationships/slide" Target="slides/slide16.xml"/><Relationship Id="rId46" Type="http://schemas.openxmlformats.org/officeDocument/2006/relationships/font" Target="fonts/Lato-boldItalic.fntdata"/><Relationship Id="rId23" Type="http://schemas.openxmlformats.org/officeDocument/2006/relationships/slide" Target="slides/slide15.xml"/><Relationship Id="rId45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font" Target="fonts/MavenPro-bold.fntdata"/><Relationship Id="rId25" Type="http://schemas.openxmlformats.org/officeDocument/2006/relationships/slide" Target="slides/slide17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aleway-italic.fntdata"/><Relationship Id="rId10" Type="http://schemas.openxmlformats.org/officeDocument/2006/relationships/slide" Target="slides/slide2.xml"/><Relationship Id="rId32" Type="http://schemas.openxmlformats.org/officeDocument/2006/relationships/font" Target="fonts/Raleway-bold.fntdata"/><Relationship Id="rId13" Type="http://schemas.openxmlformats.org/officeDocument/2006/relationships/slide" Target="slides/slide5.xml"/><Relationship Id="rId35" Type="http://schemas.openxmlformats.org/officeDocument/2006/relationships/font" Target="fonts/Roboto-regular.fntdata"/><Relationship Id="rId12" Type="http://schemas.openxmlformats.org/officeDocument/2006/relationships/slide" Target="slides/slide4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7.xml"/><Relationship Id="rId37" Type="http://schemas.openxmlformats.org/officeDocument/2006/relationships/font" Target="fonts/Roboto-italic.fntdata"/><Relationship Id="rId14" Type="http://schemas.openxmlformats.org/officeDocument/2006/relationships/slide" Target="slides/slide6.xml"/><Relationship Id="rId36" Type="http://schemas.openxmlformats.org/officeDocument/2006/relationships/font" Target="fonts/Roboto-bold.fntdata"/><Relationship Id="rId17" Type="http://schemas.openxmlformats.org/officeDocument/2006/relationships/slide" Target="slides/slide9.xml"/><Relationship Id="rId39" Type="http://schemas.openxmlformats.org/officeDocument/2006/relationships/font" Target="fonts/Nunito-regular.fntdata"/><Relationship Id="rId16" Type="http://schemas.openxmlformats.org/officeDocument/2006/relationships/slide" Target="slides/slide8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ods.gov.co/" TargetMode="External"/><Relationship Id="rId11" Type="http://schemas.openxmlformats.org/officeDocument/2006/relationships/hyperlink" Target="https://guides.library.duke.edu/datavis/vis_types#tree" TargetMode="External"/><Relationship Id="rId10" Type="http://schemas.openxmlformats.org/officeDocument/2006/relationships/hyperlink" Target="https://guides.library.duke.edu/datavis/vis_types#multidim" TargetMode="External"/><Relationship Id="rId21" Type="http://schemas.openxmlformats.org/officeDocument/2006/relationships/hyperlink" Target="http://sig.anla.gov.co:8083/" TargetMode="External"/><Relationship Id="rId13" Type="http://schemas.openxmlformats.org/officeDocument/2006/relationships/hyperlink" Target="https://guides.library.duke.edu/datavis/vis_types#network" TargetMode="External"/><Relationship Id="rId12" Type="http://schemas.openxmlformats.org/officeDocument/2006/relationships/hyperlink" Target="https://guides.library.duke.edu/datavis/vis_types#tree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library.duke.edu/datavis/vis_types#linear" TargetMode="External"/><Relationship Id="rId3" Type="http://schemas.openxmlformats.org/officeDocument/2006/relationships/hyperlink" Target="https://guides.library.duke.edu/datavis/vis_types#linear" TargetMode="External"/><Relationship Id="rId4" Type="http://schemas.openxmlformats.org/officeDocument/2006/relationships/hyperlink" Target="https://guides.library.duke.edu/datavis/vis_types#planar" TargetMode="External"/><Relationship Id="rId9" Type="http://schemas.openxmlformats.org/officeDocument/2006/relationships/hyperlink" Target="https://guides.library.duke.edu/datavis/vis_types#multidim" TargetMode="External"/><Relationship Id="rId15" Type="http://schemas.openxmlformats.org/officeDocument/2006/relationships/hyperlink" Target="https://www.data-to-viz.com/" TargetMode="External"/><Relationship Id="rId14" Type="http://schemas.openxmlformats.org/officeDocument/2006/relationships/hyperlink" Target="https://guides.library.duke.edu/datavis/vis_types#network" TargetMode="External"/><Relationship Id="rId17" Type="http://schemas.openxmlformats.org/officeDocument/2006/relationships/hyperlink" Target="https://d3js.org/" TargetMode="External"/><Relationship Id="rId16" Type="http://schemas.openxmlformats.org/officeDocument/2006/relationships/hyperlink" Target="https://datavizcatalogue.com/ES/" TargetMode="External"/><Relationship Id="rId5" Type="http://schemas.openxmlformats.org/officeDocument/2006/relationships/hyperlink" Target="https://guides.library.duke.edu/datavis/vis_types#volume" TargetMode="External"/><Relationship Id="rId19" Type="http://schemas.openxmlformats.org/officeDocument/2006/relationships/hyperlink" Target="https://www.npmjs.com/package/geotrie" TargetMode="External"/><Relationship Id="rId6" Type="http://schemas.openxmlformats.org/officeDocument/2006/relationships/hyperlink" Target="https://guides.library.duke.edu/datavis/vis_types#volume" TargetMode="External"/><Relationship Id="rId18" Type="http://schemas.openxmlformats.org/officeDocument/2006/relationships/hyperlink" Target="http://giscommons.org/earth-and-map-preprocessing/" TargetMode="External"/><Relationship Id="rId7" Type="http://schemas.openxmlformats.org/officeDocument/2006/relationships/hyperlink" Target="https://guides.library.duke.edu/datavis/vis_types#temporal" TargetMode="External"/><Relationship Id="rId8" Type="http://schemas.openxmlformats.org/officeDocument/2006/relationships/hyperlink" Target="https://guides.library.duke.edu/datavis/vis_types#tempora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azybi.com/blog/data_visualization_and_chart_type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isense.com/blog/how-machine-learning-improves-data-visualization/" TargetMode="External"/><Relationship Id="rId10" Type="http://schemas.openxmlformats.org/officeDocument/2006/relationships/hyperlink" Target="https://medium.com/@enjalot/machine-learning-for-visualization-927a9dff1cab" TargetMode="External"/><Relationship Id="rId13" Type="http://schemas.openxmlformats.org/officeDocument/2006/relationships/hyperlink" Target="https://xeno.graphics/" TargetMode="External"/><Relationship Id="rId12" Type="http://schemas.openxmlformats.org/officeDocument/2006/relationships/hyperlink" Target="https://observablehq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mentor.io/what-is-data-science/" TargetMode="External"/><Relationship Id="rId3" Type="http://schemas.openxmlformats.org/officeDocument/2006/relationships/hyperlink" Target="https://www.datamentor.io/what-is-data-science/" TargetMode="External"/><Relationship Id="rId4" Type="http://schemas.openxmlformats.org/officeDocument/2006/relationships/hyperlink" Target="https://www.analiticaweb.es/dataviz-o-visualizacion-de-datos-primeros-pasos/" TargetMode="External"/><Relationship Id="rId9" Type="http://schemas.openxmlformats.org/officeDocument/2006/relationships/hyperlink" Target="https://machinelearningmastery.com/data-visualization-methods-in-python/" TargetMode="External"/><Relationship Id="rId15" Type="http://schemas.openxmlformats.org/officeDocument/2006/relationships/hyperlink" Target="https://eazybi.com/blog/data_visualization_and_chart_types/" TargetMode="External"/><Relationship Id="rId14" Type="http://schemas.openxmlformats.org/officeDocument/2006/relationships/hyperlink" Target="https://blog.hubspot.com/marketing/types-of-graphs-for-data-visualization" TargetMode="External"/><Relationship Id="rId16" Type="http://schemas.openxmlformats.org/officeDocument/2006/relationships/hyperlink" Target="https://www.oreilly.com/library/view/head-first-statistics/9780596527587/ch01.html" TargetMode="External"/><Relationship Id="rId5" Type="http://schemas.openxmlformats.org/officeDocument/2006/relationships/hyperlink" Target="https://medium.com/@jweistudio/getting-into-data-visualization-dataviz-community-b4acaca72e98" TargetMode="External"/><Relationship Id="rId6" Type="http://schemas.openxmlformats.org/officeDocument/2006/relationships/hyperlink" Target="https://towardsdatascience.com/data-visualization-for-machine-learning-and-data-science-a45178970be7" TargetMode="External"/><Relationship Id="rId7" Type="http://schemas.openxmlformats.org/officeDocument/2006/relationships/hyperlink" Target="https://towardsdatascience.com/data-visualization-for-machine-learning-and-data-science-a45178970be7" TargetMode="External"/><Relationship Id="rId8" Type="http://schemas.openxmlformats.org/officeDocument/2006/relationships/hyperlink" Target="https://machinelearningmastery.com/data-visualization-methods-in-python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0b4557bf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0b4557bf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Taxonomía propuesta por </a:t>
            </a:r>
            <a:r>
              <a:rPr lang="es" sz="1000">
                <a:solidFill>
                  <a:srgbClr val="333333"/>
                </a:solidFill>
                <a:highlight>
                  <a:srgbClr val="FFFFFF"/>
                </a:highlight>
              </a:rPr>
              <a:t>Shneiderman, B. (1996). Fuente:</a:t>
            </a:r>
            <a:r>
              <a:rPr lang="es"/>
              <a:t> https://guides.library.duke.edu/datavis/vis_types#volume</a:t>
            </a:r>
            <a:endParaRPr/>
          </a:p>
          <a:p>
            <a:pPr indent="6604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2"/>
              </a:rPr>
              <a:t>1D/Linear</a:t>
            </a:r>
            <a:endParaRPr b="1" sz="1000" u="sng">
              <a:solidFill>
                <a:srgbClr val="337AB7"/>
              </a:solidFill>
              <a:hlinkClick r:id="rId3"/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4"/>
              </a:rPr>
              <a:t>2D/Planar</a:t>
            </a:r>
            <a:r>
              <a:rPr lang="es" sz="1000">
                <a:solidFill>
                  <a:srgbClr val="333333"/>
                </a:solidFill>
              </a:rPr>
              <a:t> (incl. Geospatial)</a:t>
            </a:r>
            <a:endParaRPr sz="1000">
              <a:solidFill>
                <a:srgbClr val="333333"/>
              </a:solidFill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5"/>
              </a:rPr>
              <a:t>3D/Volumetric</a:t>
            </a:r>
            <a:endParaRPr b="1" sz="1000" u="sng">
              <a:solidFill>
                <a:srgbClr val="337AB7"/>
              </a:solidFill>
              <a:hlinkClick r:id="rId6"/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7"/>
              </a:rPr>
              <a:t>Temporal</a:t>
            </a:r>
            <a:endParaRPr b="1" sz="1000" u="sng">
              <a:solidFill>
                <a:srgbClr val="337AB7"/>
              </a:solidFill>
              <a:hlinkClick r:id="rId8"/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9"/>
              </a:rPr>
              <a:t>nD/Multidimensional</a:t>
            </a:r>
            <a:endParaRPr b="1" sz="1000" u="sng">
              <a:solidFill>
                <a:srgbClr val="337AB7"/>
              </a:solidFill>
              <a:hlinkClick r:id="rId10"/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11"/>
              </a:rPr>
              <a:t>Tree/Hierarchical</a:t>
            </a:r>
            <a:endParaRPr b="1" sz="1000" u="sng">
              <a:solidFill>
                <a:srgbClr val="337AB7"/>
              </a:solidFill>
              <a:hlinkClick r:id="rId12"/>
            </a:endParaRPr>
          </a:p>
          <a:p>
            <a:pPr indent="660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b="1" lang="es" sz="1000" u="sng">
                <a:solidFill>
                  <a:srgbClr val="337AB7"/>
                </a:solidFill>
                <a:hlinkClick r:id="rId13"/>
              </a:rPr>
              <a:t>Network</a:t>
            </a:r>
            <a:endParaRPr b="1" sz="1000" u="sng">
              <a:solidFill>
                <a:srgbClr val="337AB7"/>
              </a:solidFill>
              <a:hlinkClick r:id="rId14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Propuesta de elección de visualización: </a:t>
            </a:r>
            <a:r>
              <a:rPr lang="es" u="sng">
                <a:solidFill>
                  <a:schemeClr val="hlink"/>
                </a:solidFill>
                <a:hlinkClick r:id="rId15"/>
              </a:rPr>
              <a:t>https://www.data-to-viz.com/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 2: </a:t>
            </a:r>
            <a:r>
              <a:rPr lang="es" u="sng">
                <a:solidFill>
                  <a:schemeClr val="hlink"/>
                </a:solidFill>
                <a:hlinkClick r:id="rId16"/>
              </a:rPr>
              <a:t>https://datavizcatalogue.com/ES/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D3: </a:t>
            </a:r>
            <a:r>
              <a:rPr lang="es" u="sng">
                <a:solidFill>
                  <a:schemeClr val="hlink"/>
                </a:solidFill>
                <a:hlinkClick r:id="rId17"/>
              </a:rPr>
              <a:t>https://d3js.org/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8"/>
              </a:rPr>
              <a:t>http://giscommons.org/earth-and-map-preprocessing/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9"/>
              </a:rPr>
              <a:t>https://www.npmjs.com/package/geotrie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0"/>
              </a:rPr>
              <a:t>https://www.ods.gov.co/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1"/>
              </a:rPr>
              <a:t>http://sig.anla.gov.co:8083/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0b4557bfa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0b4557bfa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0b4557bf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0b4557bf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2"/>
              </a:rPr>
              <a:t>https://eazybi.com/blog/data_visualization_and_chart_types/</a:t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0b4557bfa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0b4557bfa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00"/>
                </a:solidFill>
              </a:rPr>
              <a:t>https://siftery.com/rawgraphs/alternatives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0b4557bfa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0b4557bfa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0b4557bf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0b4557bf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0b4557bf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0b4557bf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0b4557bf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0b4557bf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0b4557bf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0b4557bf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0b4557bfa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0b4557bfa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cd23715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cd23715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 Data Science: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 </a:t>
            </a:r>
            <a:r>
              <a:rPr lang="es" sz="1200" u="sng">
                <a:solidFill>
                  <a:srgbClr val="6611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https://www.datamentor.io/what-is-data-science/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 Data Viz: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https://www.analiticaweb.es/dataviz-o-visualizacion-de-datos-primeros-pasos/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https://eazybi.com/blog/data_visualization_and_chart_types/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https://medium.com/@jweistudio/getting-into-data-visualization-dataviz-community-b4acaca72e98</a:t>
            </a:r>
            <a:r>
              <a:rPr lang="es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https://www.visualcinnamon.com/2017/03/my-journey-into-dataviz.html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Visualización para aprendizaje de máquina: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 </a:t>
            </a:r>
            <a:r>
              <a:rPr lang="es" sz="1200" u="sng">
                <a:solidFill>
                  <a:srgbClr val="6611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https://towardsdatascience.com/data-visualization-for-machine-learning-and-data-science-a45178970be7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 Python: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 </a:t>
            </a:r>
            <a:r>
              <a:rPr lang="es" sz="1200" u="sng">
                <a:solidFill>
                  <a:srgbClr val="6611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https://machinelearningmastery.com/data-visualization-methods-in-python/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Avances: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s" sz="1200" u="sng">
                <a:solidFill>
                  <a:srgbClr val="6611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https://medium.com/@enjalot/machine-learning-for-visualization-927a9dff1cab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200" u="sng">
                <a:solidFill>
                  <a:srgbClr val="6611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1"/>
              </a:rPr>
              <a:t>https://www.sisense.com/blog/how-machine-learning-improves-data-visualization/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u="sng">
                <a:solidFill>
                  <a:schemeClr val="hlink"/>
                </a:solidFill>
                <a:hlinkClick r:id="rId12"/>
              </a:rPr>
              <a:t>https://observablehq.com/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Mozilla: https://github.com/iodide-project/iodide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explorar: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3"/>
              </a:rPr>
              <a:t>https://xeno.graphics/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4"/>
              </a:rPr>
              <a:t>https://blog.hubspot.com/marketing/types-of-graphs-for-data-visualization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Article: </a:t>
            </a:r>
            <a:r>
              <a:rPr lang="es" u="sng">
                <a:solidFill>
                  <a:schemeClr val="hlink"/>
                </a:solidFill>
                <a:hlinkClick r:id="rId15"/>
              </a:rPr>
              <a:t>https://eazybi.com/blog/data_visualization_and_chart_types/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Book: </a:t>
            </a:r>
            <a:r>
              <a:rPr lang="es" u="sng">
                <a:solidFill>
                  <a:schemeClr val="hlink"/>
                </a:solidFill>
                <a:hlinkClick r:id="rId16"/>
              </a:rPr>
              <a:t>https://www.oreilly.com/library/view/head-first-statistics/9780596527587/ch01.html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0b4557bf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0b4557bf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https://towardsdatascience.com/data-visualization-for-machine-learning-and-data-science-a45178970be7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0b4557bfa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0b4557bfa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cd23715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cd23715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contacto@cientificasdedatos.com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0b4557bfa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0b4557bfa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0b4557bf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0b4557bf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0b4557b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0b4557b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0b4557bf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0b4557bf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Conclusión: El desarrollo web es mi tendencia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0b4557bf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0b4557bf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0b4557bf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0b4557bf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4cd23715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4cd23715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https://www.analyticsvidhya.com/blog/2015/09/infographic-tools-data-visualization/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2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2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2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3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3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3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3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3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3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3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87" name="Google Shape;387;p3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3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97" name="Google Shape;397;p3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6" name="Google Shape;406;p4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" name="Google Shape;41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7" name="Google Shape;417;p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8" name="Google Shape;418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4" name="Google Shape;424;p4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4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8" name="Google Shape;428;p4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4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9" name="Google Shape;439;p4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4" name="Google Shape;444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47" name="Google Shape;447;p4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uides.library.duke.edu/datavis/vis_types#volume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ceelat.org/mapas/category/colombi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data-to-viz.com/" TargetMode="External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acebook.com/cientificasdedatos/" TargetMode="External"/><Relationship Id="rId10" Type="http://schemas.openxmlformats.org/officeDocument/2006/relationships/image" Target="../media/image10.jp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eoplumber.com/" TargetMode="External"/><Relationship Id="rId4" Type="http://schemas.openxmlformats.org/officeDocument/2006/relationships/hyperlink" Target="http://geopandas.org/gallery/index.html" TargetMode="External"/><Relationship Id="rId9" Type="http://schemas.openxmlformats.org/officeDocument/2006/relationships/hyperlink" Target="https://informationisbeautiful.net/2014/knowledge-is-beautiful/" TargetMode="External"/><Relationship Id="rId5" Type="http://schemas.openxmlformats.org/officeDocument/2006/relationships/hyperlink" Target="https://matplotlib.org/" TargetMode="External"/><Relationship Id="rId6" Type="http://schemas.openxmlformats.org/officeDocument/2006/relationships/hyperlink" Target="https://seaborn.pydata.org/%7D" TargetMode="External"/><Relationship Id="rId7" Type="http://schemas.openxmlformats.org/officeDocument/2006/relationships/hyperlink" Target="https://bokeh.pydata.org/en/latest/" TargetMode="External"/><Relationship Id="rId8" Type="http://schemas.openxmlformats.org/officeDocument/2006/relationships/hyperlink" Target="https://d3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contacto@cientificasdedatos.com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ww.datacamp.com/community/blog/data-scientist-vs-data-engineer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</a:t>
            </a:r>
            <a:endParaRPr/>
          </a:p>
        </p:txBody>
      </p:sp>
      <p:sp>
        <p:nvSpPr>
          <p:cNvPr id="462" name="Google Shape;462;p4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Angela Devia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Líder de Desarrollo e Innovación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Científicas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Contacto: ing.angela.devia@gmail.com</a:t>
            </a:r>
            <a:endParaRPr sz="1400"/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851" y="975550"/>
            <a:ext cx="2670325" cy="1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 txBox="1"/>
          <p:nvPr>
            <p:ph type="title"/>
          </p:nvPr>
        </p:nvSpPr>
        <p:spPr>
          <a:xfrm>
            <a:off x="319500" y="403200"/>
            <a:ext cx="466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</a:rPr>
              <a:t>Tipos de visualizaciones</a:t>
            </a:r>
            <a:r>
              <a:rPr lang="es">
                <a:solidFill>
                  <a:srgbClr val="1C4587"/>
                </a:solidFill>
                <a:uFill>
                  <a:noFill/>
                </a:uFill>
                <a:hlinkClick r:id="rId3"/>
              </a:rPr>
              <a:t>*</a:t>
            </a:r>
            <a:r>
              <a:rPr lang="es">
                <a:solidFill>
                  <a:srgbClr val="1C4587"/>
                </a:solidFill>
              </a:rPr>
              <a:t>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526" name="Google Shape;526;p58"/>
          <p:cNvSpPr txBox="1"/>
          <p:nvPr>
            <p:ph idx="1" type="body"/>
          </p:nvPr>
        </p:nvSpPr>
        <p:spPr>
          <a:xfrm>
            <a:off x="319500" y="1216975"/>
            <a:ext cx="43239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1D (Lineal) - Listado de elementos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2D (Plana) - Relaciones entre dos elementos, principalmente información geoespacial</a:t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3D (Volumétrica) - Modelos generados por computadora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Temporal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Multidimensional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Jerárquica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Red</a:t>
            </a:r>
            <a:endParaRPr sz="1400"/>
          </a:p>
        </p:txBody>
      </p:sp>
      <p:pic>
        <p:nvPicPr>
          <p:cNvPr id="527" name="Google Shape;52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700" y="566738"/>
            <a:ext cx="35814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8"/>
          <p:cNvSpPr txBox="1"/>
          <p:nvPr/>
        </p:nvSpPr>
        <p:spPr>
          <a:xfrm>
            <a:off x="4978000" y="448627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http://ceelat.org/mapas/category/colombia/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explorar</a:t>
            </a:r>
            <a:endParaRPr/>
          </a:p>
        </p:txBody>
      </p:sp>
      <p:sp>
        <p:nvSpPr>
          <p:cNvPr id="534" name="Google Shape;534;p59"/>
          <p:cNvSpPr txBox="1"/>
          <p:nvPr>
            <p:ph idx="1" type="body"/>
          </p:nvPr>
        </p:nvSpPr>
        <p:spPr>
          <a:xfrm>
            <a:off x="1303800" y="1480550"/>
            <a:ext cx="7030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Ejercicio de interpretación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Visualización en el proceso de la Ciencia de Datos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¿Por qué es importante la visualización de datos?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Ejemplos de visualización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¿Cómo ML está transformando la interpretación de la información?</a:t>
            </a:r>
            <a:endParaRPr sz="1800"/>
          </a:p>
        </p:txBody>
      </p:sp>
      <p:pic>
        <p:nvPicPr>
          <p:cNvPr id="535" name="Google Shape;5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/>
        </p:nvSpPr>
        <p:spPr>
          <a:xfrm>
            <a:off x="4386775" y="1677950"/>
            <a:ext cx="42819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Facilitar la exploración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Identificar patrones de forma visual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Permitir: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Comparaciones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Composiciones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Distribuciones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Relaciones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60"/>
          <p:cNvSpPr txBox="1"/>
          <p:nvPr>
            <p:ph type="title"/>
          </p:nvPr>
        </p:nvSpPr>
        <p:spPr>
          <a:xfrm>
            <a:off x="1547750" y="0"/>
            <a:ext cx="58578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¿Por qué es importante la </a:t>
            </a:r>
            <a:r>
              <a:rPr lang="es">
                <a:solidFill>
                  <a:srgbClr val="000000"/>
                </a:solidFill>
              </a:rPr>
              <a:t>Visualización </a:t>
            </a:r>
            <a:r>
              <a:rPr lang="es">
                <a:solidFill>
                  <a:srgbClr val="000000"/>
                </a:solidFill>
              </a:rPr>
              <a:t>de Datos?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42" name="Google Shape;5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25" y="1379400"/>
            <a:ext cx="3216542" cy="34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</a:t>
            </a:r>
            <a:endParaRPr/>
          </a:p>
        </p:txBody>
      </p:sp>
      <p:sp>
        <p:nvSpPr>
          <p:cNvPr id="549" name="Google Shape;549;p61"/>
          <p:cNvSpPr txBox="1"/>
          <p:nvPr/>
        </p:nvSpPr>
        <p:spPr>
          <a:xfrm>
            <a:off x="622025" y="1084725"/>
            <a:ext cx="39582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Exploración web como:</a:t>
            </a:r>
            <a:endParaRPr sz="18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</a:rPr>
              <a:t>http://app.rawgraphs.io/</a:t>
            </a:r>
            <a:endParaRPr sz="2400">
              <a:solidFill>
                <a:srgbClr val="2A63B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Librerías de R como: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Geoplumber</a:t>
            </a:r>
            <a:r>
              <a:rPr lang="es"/>
              <a:t>		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Geopandas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Librerías de Python como: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5"/>
              </a:rPr>
              <a:t>Matplotlib</a:t>
            </a:r>
            <a:r>
              <a:rPr lang="es"/>
              <a:t>	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Seaborn</a:t>
            </a:r>
            <a:r>
              <a:rPr lang="es" sz="1800"/>
              <a:t>		</a:t>
            </a:r>
            <a:r>
              <a:rPr lang="es" sz="1800" u="sng">
                <a:solidFill>
                  <a:schemeClr val="hlink"/>
                </a:solidFill>
                <a:hlinkClick r:id="rId7"/>
              </a:rPr>
              <a:t>Bokeh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Javascript (</a:t>
            </a:r>
            <a:r>
              <a:rPr lang="es" sz="1800" u="sng">
                <a:solidFill>
                  <a:schemeClr val="hlink"/>
                </a:solidFill>
                <a:hlinkClick r:id="rId8"/>
              </a:rPr>
              <a:t>D3</a:t>
            </a:r>
            <a:r>
              <a:rPr lang="es" sz="1800"/>
              <a:t>)</a:t>
            </a:r>
            <a:endParaRPr sz="1800"/>
          </a:p>
          <a:p>
            <a:pPr indent="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+Muchas otras herramientas</a:t>
            </a:r>
            <a:endParaRPr sz="1800"/>
          </a:p>
        </p:txBody>
      </p:sp>
      <p:sp>
        <p:nvSpPr>
          <p:cNvPr id="550" name="Google Shape;550;p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51" name="Google Shape;551;p61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5726" y="207225"/>
            <a:ext cx="3430425" cy="45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1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200" y="4544013"/>
            <a:ext cx="1191451" cy="607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explorar</a:t>
            </a:r>
            <a:endParaRPr/>
          </a:p>
        </p:txBody>
      </p:sp>
      <p:sp>
        <p:nvSpPr>
          <p:cNvPr id="558" name="Google Shape;558;p62"/>
          <p:cNvSpPr txBox="1"/>
          <p:nvPr>
            <p:ph idx="1" type="body"/>
          </p:nvPr>
        </p:nvSpPr>
        <p:spPr>
          <a:xfrm>
            <a:off x="1303800" y="1480550"/>
            <a:ext cx="7030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Ejercicio de interpretación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Visualización en el proceso de la Ciencia de Datos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¿Por qué es importante la visualización de datos?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Ejemplos de visualización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¿Cómo ML está transformando la interpretación de la información?</a:t>
            </a:r>
            <a:endParaRPr sz="1800"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 txBox="1"/>
          <p:nvPr>
            <p:ph type="title"/>
          </p:nvPr>
        </p:nvSpPr>
        <p:spPr>
          <a:xfrm>
            <a:off x="1547750" y="0"/>
            <a:ext cx="5857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Ejemplos de visualización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100" y="1037700"/>
            <a:ext cx="6665098" cy="38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47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471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5" y="0"/>
            <a:ext cx="9019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471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5" y="0"/>
            <a:ext cx="90191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5" y="0"/>
            <a:ext cx="9019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explorar</a:t>
            </a:r>
            <a:endParaRPr/>
          </a:p>
        </p:txBody>
      </p:sp>
      <p:sp>
        <p:nvSpPr>
          <p:cNvPr id="590" name="Google Shape;590;p67"/>
          <p:cNvSpPr txBox="1"/>
          <p:nvPr>
            <p:ph idx="1" type="body"/>
          </p:nvPr>
        </p:nvSpPr>
        <p:spPr>
          <a:xfrm>
            <a:off x="1303800" y="1480550"/>
            <a:ext cx="7030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Ejercicio de interpretación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Visualización en el proceso de la Ciencia de Datos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¿Por qué es importante la visualización de datos?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Ejemplos de visualización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¿Cómo ML está transformando la interpretación de la información?</a:t>
            </a:r>
            <a:endParaRPr sz="1800"/>
          </a:p>
        </p:txBody>
      </p:sp>
      <p:pic>
        <p:nvPicPr>
          <p:cNvPr id="591" name="Google Shape;5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explorar</a:t>
            </a:r>
            <a:endParaRPr/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1303800" y="1480550"/>
            <a:ext cx="7030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Ejercicio de interpretación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V</a:t>
            </a:r>
            <a:r>
              <a:rPr lang="es" sz="1800"/>
              <a:t>isualización en el proceso de la Ciencia de Datos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¿Por qué es importante la visualización de datos?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Ejemplos de visualización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¿Cómo ML está transformando la interpretación de la información?</a:t>
            </a:r>
            <a:endParaRPr sz="1800"/>
          </a:p>
        </p:txBody>
      </p:sp>
      <p:pic>
        <p:nvPicPr>
          <p:cNvPr id="470" name="Google Shape;4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8"/>
          <p:cNvSpPr txBox="1"/>
          <p:nvPr>
            <p:ph type="title"/>
          </p:nvPr>
        </p:nvSpPr>
        <p:spPr>
          <a:xfrm>
            <a:off x="415075" y="0"/>
            <a:ext cx="69906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¿Cómo ML está transformando la interpretación de la información?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597" name="Google Shape;5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8"/>
          <p:cNvSpPr txBox="1"/>
          <p:nvPr/>
        </p:nvSpPr>
        <p:spPr>
          <a:xfrm>
            <a:off x="570200" y="1388650"/>
            <a:ext cx="35571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Información comprensible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Análisis: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Descriptivo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Predictivo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Prescriptivo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Resumen estadístico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Cómo son los datos (atípicos)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Distribución de los datos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Análisis exploratorio de datos (EDA)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9" name="Google Shape;59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000" y="1160050"/>
            <a:ext cx="4389145" cy="3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</a:rPr>
              <a:t>Gracias :)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605" name="Google Shape;605;p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Conclusiones y recomendaciones: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Elegir la representación que facilite la interpretación de los datos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Keep It Simple Stupid - KISS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Diseño - Análisis - Ingeniería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Texto - Tabla - Gráfico - Gráfico interactivo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/>
          <p:nvPr/>
        </p:nvSpPr>
        <p:spPr>
          <a:xfrm>
            <a:off x="2073750" y="3646325"/>
            <a:ext cx="49965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contacto@cientificasdedatos.com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ing.angela.devia@gmail.com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1" name="Google Shape;611;p70"/>
          <p:cNvPicPr preferRelativeResize="0"/>
          <p:nvPr/>
        </p:nvPicPr>
        <p:blipFill rotWithShape="1">
          <a:blip r:embed="rId4">
            <a:alphaModFix amt="79000"/>
          </a:blip>
          <a:srcRect b="20018" l="0" r="0" t="24757"/>
          <a:stretch/>
        </p:blipFill>
        <p:spPr>
          <a:xfrm>
            <a:off x="2073750" y="648687"/>
            <a:ext cx="4996499" cy="275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</a:rPr>
              <a:t>¿Cómo llegué a la Visualización?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Vamos a hacer un corto ejercicio para entrenar nuestra habilidad de interpretar datos en diferentes maneras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Texto - Tabla - Gráfico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idx="1" type="body"/>
          </p:nvPr>
        </p:nvSpPr>
        <p:spPr>
          <a:xfrm>
            <a:off x="1388550" y="4435800"/>
            <a:ext cx="6366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Texto									Tabla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82" name="Google Shape;4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50" y="229175"/>
            <a:ext cx="2402900" cy="401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1775"/>
            <a:ext cx="3957775" cy="15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1" y="333800"/>
            <a:ext cx="7444824" cy="46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/>
          <p:nvPr>
            <p:ph type="title"/>
          </p:nvPr>
        </p:nvSpPr>
        <p:spPr>
          <a:xfrm>
            <a:off x="1227025" y="466400"/>
            <a:ext cx="55974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</a:t>
            </a:r>
            <a:endParaRPr sz="2400"/>
          </a:p>
        </p:txBody>
      </p:sp>
      <p:sp>
        <p:nvSpPr>
          <p:cNvPr id="490" name="Google Shape;490;p53"/>
          <p:cNvSpPr txBox="1"/>
          <p:nvPr>
            <p:ph idx="1" type="subTitle"/>
          </p:nvPr>
        </p:nvSpPr>
        <p:spPr>
          <a:xfrm>
            <a:off x="256225" y="2371850"/>
            <a:ext cx="24327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Ingeniería de Sistemas, Nacho.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Foto de hace 10 años</a:t>
            </a:r>
            <a:endParaRPr sz="1200"/>
          </a:p>
        </p:txBody>
      </p:sp>
      <p:sp>
        <p:nvSpPr>
          <p:cNvPr id="491" name="Google Shape;491;p53"/>
          <p:cNvSpPr txBox="1"/>
          <p:nvPr>
            <p:ph idx="2" type="body"/>
          </p:nvPr>
        </p:nvSpPr>
        <p:spPr>
          <a:xfrm>
            <a:off x="7093000" y="87725"/>
            <a:ext cx="1932000" cy="13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Asignaturas:</a:t>
            </a:r>
            <a:endParaRPr/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/>
              <a:t>55</a:t>
            </a:r>
            <a:r>
              <a:rPr lang="es"/>
              <a:t> (pregrado)	+ 11 (posgrado)</a:t>
            </a:r>
            <a:endParaRPr/>
          </a:p>
        </p:txBody>
      </p:sp>
      <p:pic>
        <p:nvPicPr>
          <p:cNvPr id="492" name="Google Shape;492;p53"/>
          <p:cNvPicPr preferRelativeResize="0"/>
          <p:nvPr/>
        </p:nvPicPr>
        <p:blipFill rotWithShape="1">
          <a:blip r:embed="rId4">
            <a:alphaModFix/>
          </a:blip>
          <a:srcRect b="0" l="39076" r="0" t="10297"/>
          <a:stretch/>
        </p:blipFill>
        <p:spPr>
          <a:xfrm>
            <a:off x="4307998" y="2160625"/>
            <a:ext cx="1153826" cy="1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 sido mi trayectoria laboral? Representación por sector y en meses</a:t>
            </a:r>
            <a:endParaRPr/>
          </a:p>
        </p:txBody>
      </p:sp>
      <p:pic>
        <p:nvPicPr>
          <p:cNvPr id="498" name="Google Shape;498;p5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00" y="76200"/>
            <a:ext cx="6402825" cy="39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4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320626" y="2352400"/>
            <a:ext cx="1406653" cy="26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</a:rPr>
              <a:t>¿Cómo llegué a la Visualización?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505" name="Google Shape;505;p5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Conclusión: Trabajando en procesamiento de información, generando informes y desarrollando interfaces web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Texto - Tabla - Gráfico - </a:t>
            </a:r>
            <a:r>
              <a:rPr b="1" lang="es" sz="14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Gráfico interactivo</a:t>
            </a:r>
            <a:endParaRPr sz="1400" u="sng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explorar</a:t>
            </a:r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1303800" y="1480550"/>
            <a:ext cx="7030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Ejercicio de interpretación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Visualización en el proceso de la Ciencia de Datos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¿Por qué es importante la visualización de datos?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Ejemplos de visualización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¿Cómo ML está transformando la interpretación de la información?</a:t>
            </a:r>
            <a:endParaRPr sz="1800"/>
          </a:p>
        </p:txBody>
      </p:sp>
      <p:pic>
        <p:nvPicPr>
          <p:cNvPr id="512" name="Google Shape;5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type="title"/>
          </p:nvPr>
        </p:nvSpPr>
        <p:spPr>
          <a:xfrm>
            <a:off x="0" y="0"/>
            <a:ext cx="74055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Visualización en la Ciencia de Datos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518" name="Google Shape;5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100" y="147525"/>
            <a:ext cx="1450559" cy="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75" y="1691925"/>
            <a:ext cx="385761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8325" y="964500"/>
            <a:ext cx="4213769" cy="40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