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62" r:id="rId3"/>
    <p:sldId id="274" r:id="rId4"/>
    <p:sldId id="264" r:id="rId5"/>
    <p:sldId id="265" r:id="rId6"/>
    <p:sldId id="266" r:id="rId7"/>
    <p:sldId id="267" r:id="rId8"/>
    <p:sldId id="273" r:id="rId9"/>
    <p:sldId id="272" r:id="rId10"/>
    <p:sldId id="270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2CE"/>
    <a:srgbClr val="93BCB6"/>
    <a:srgbClr val="000000"/>
    <a:srgbClr val="F0C72F"/>
    <a:srgbClr val="003135"/>
    <a:srgbClr val="736509"/>
    <a:srgbClr val="038C7F"/>
    <a:srgbClr val="04BF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9D7F9-FC9A-48C3-B6FB-E3FFF33E943C}" v="1041" dt="2019-06-17T09:37:06.480"/>
    <p1510:client id="{844D7F1B-8504-40E3-B959-9800F66FCB31}" v="569" dt="2019-06-17T09:40:43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B36FD-9B6D-48A4-8806-C467BDBD9D4A}" type="datetimeFigureOut">
              <a:rPr lang="es-ES" smtClean="0"/>
              <a:t>17/06/2019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A6242-62A6-4A02-843A-9B2191C89E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262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A6242-62A6-4A02-843A-9B2191C89E0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630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793B9-369F-4E48-9A1D-AF100A7C2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B0A2AC-F574-4CA7-B7E3-3FD0F7D23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34711B-893D-4820-B4D4-B9010841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318A-22A8-4A01-873C-CC6A931D91BB}" type="datetime1">
              <a:rPr lang="es-ES" smtClean="0"/>
              <a:t>17/06/2019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9B5639-B393-4726-8063-4EDBE51F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4959E0-0AA9-4F49-AC53-B86A3689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0942-8F13-4750-B3AC-B5FE521A44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563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E9F73-749B-4733-8574-84BC8CEE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BC4E2D-B6BB-47A8-BF40-EF41F65B6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A4C8D0-DBDF-4361-8B2D-C037785E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B46D-CE28-460C-B563-3178D2B2AE8A}" type="datetime1">
              <a:rPr lang="es-ES" smtClean="0"/>
              <a:t>17/06/2019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CC1E23-9E2C-4D57-A9FF-012D4E5C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495A37-46BB-486F-A033-DCA6353E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0942-8F13-4750-B3AC-B5FE521A44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88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B9BE76-7571-4CF7-A55B-579064C99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7FC7CB-6D10-41E6-AD46-E262BD6A8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8824E3-C02A-451C-A3FB-77796FB2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E2A8-F14C-49A9-AC2C-FDDA56DE5BBF}" type="datetime1">
              <a:rPr lang="es-ES" smtClean="0"/>
              <a:t>17/06/2019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F55186-C879-4DE4-9678-AB6FE511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98C498-3FB6-4CA6-A5E3-44BCDD0C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0942-8F13-4750-B3AC-B5FE521A44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412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5F534-AEAA-43FC-B825-BD1184C8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8B8E69-DA66-4A3A-8B0A-75968804E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0C9D06-D021-4B4C-A38F-91CC075C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5830-2960-45DD-9B91-6FAE8AD8FE4D}" type="datetime1">
              <a:rPr lang="es-ES" smtClean="0"/>
              <a:t>17/06/2019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5CB95B-30D5-4B90-9C2E-EE71BE2C6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F02298-0B30-43FA-9355-4D938FAD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0942-8F13-4750-B3AC-B5FE521A44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161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53BF1-FE37-416A-8495-2F1C7062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682E6C-CFFA-4474-926B-7D22A628A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EA50B2-4A6B-42D3-942C-8474B52A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76EA-D82B-4091-AA48-4C6A7D135CC5}" type="datetime1">
              <a:rPr lang="es-ES" smtClean="0"/>
              <a:t>17/06/2019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C20118-AD11-45E9-B729-CED82EF7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4C5484-BD25-4420-85A3-F10F51C1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0942-8F13-4750-B3AC-B5FE521A44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830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5E00C-AAF7-4DA1-8C89-3CBBB5FB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579419-4E9B-4A14-AC7B-32D23B783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B933F4-51C9-4316-8088-DBA335BB1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21BCFF-960F-48B6-9C8F-DEC131CD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216-DBE0-4AAF-B746-C6A0C3C58FBC}" type="datetime1">
              <a:rPr lang="es-ES" smtClean="0"/>
              <a:t>17/06/2019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4172A5-796C-43CF-9D78-152B2D7B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213CA8-DA3C-4A9A-8B31-724C7B9F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0942-8F13-4750-B3AC-B5FE521A44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487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D42F5-2F41-4575-AF4C-31F2DB894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E94190-66CA-456E-97F3-F04640C65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DD48A1-8BA8-4316-AD53-9D41AE38C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0AE9144-7500-43B2-90EF-8ED35B6D1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9644CD-6A76-4291-B629-99D8944B3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72D53C-1E57-4CD8-B74D-D0A0CEE9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45C4-FF3B-4458-93CA-D88225BBE79E}" type="datetime1">
              <a:rPr lang="es-ES" smtClean="0"/>
              <a:t>17/06/2019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49D61AD-6566-46F3-A07F-D3EEB37D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72754B4-448C-4B69-92C5-358A98D5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0942-8F13-4750-B3AC-B5FE521A44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634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239FA-5AE5-423B-B2F3-3A713CCB9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E7E7D5-3990-4D89-828C-DE42AAEA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DC4D-D858-4E06-B230-811857F10917}" type="datetime1">
              <a:rPr lang="es-ES" smtClean="0"/>
              <a:t>17/06/2019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9EB468-C2AC-454D-9CD5-38D80D51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9B356A-458D-42C3-AC72-D3F20CDF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0942-8F13-4750-B3AC-B5FE521A44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197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22A3CA6-6F1A-47F3-B8FC-305A4EAE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E0FA-DF6B-4BC0-829A-60CDF9295799}" type="datetime1">
              <a:rPr lang="es-ES" smtClean="0"/>
              <a:t>17/06/2019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E5B21E-1887-4D22-B2D5-C9A8BB8D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7B01BE-3CC1-4B0A-9333-5A14CCC5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0942-8F13-4750-B3AC-B5FE521A44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72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B89EB-4374-4675-A6F5-E37395C3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FBCE61-E130-4872-A00E-3D27286DB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5C2E69-F2D4-4743-B44E-B525C8A84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53286B-322F-4FAD-8E87-32D97CA9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87B-1DD4-40E9-8279-99FE41328E06}" type="datetime1">
              <a:rPr lang="es-ES" smtClean="0"/>
              <a:t>17/06/2019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0EE39E-C0AA-4156-BDFC-5F8FC3FF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60641E-72CE-4861-821A-60BDBBD5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0942-8F13-4750-B3AC-B5FE521A44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523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120DC-D27F-4D62-9CBE-774E6686F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FF2F8C8-8CA7-44A7-9366-C4477865E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DA9961-60A9-4A51-BBAF-972AC7678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FE2A04-E472-40B7-A48B-EAFC77C5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49B0-E294-4BAE-A00E-6282EB7ABFC8}" type="datetime1">
              <a:rPr lang="es-ES" smtClean="0"/>
              <a:t>17/06/2019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35BF78-E7BE-4B79-8071-CE32B496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96F15E-E2D9-4503-BEB6-BC5BF8A1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0942-8F13-4750-B3AC-B5FE521A44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894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5A17EAA-8980-439C-86E1-6FDFADAC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78E242-7005-45CD-8B45-91F060378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991AA5-000C-42AF-9E38-724D5C211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F9FF3-1B75-49A7-8D73-31C1486317A3}" type="datetime1">
              <a:rPr lang="es-ES" smtClean="0"/>
              <a:t>17/06/2019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0938DF-F494-4E2D-90F1-E185DB696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104DED-6879-4891-A26B-F669AAB38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80942-8F13-4750-B3AC-B5FE521A44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18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12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5.png"/><Relationship Id="rId5" Type="http://schemas.openxmlformats.org/officeDocument/2006/relationships/image" Target="../media/image6.png"/><Relationship Id="rId10" Type="http://schemas.openxmlformats.org/officeDocument/2006/relationships/image" Target="../media/image27.jpg"/><Relationship Id="rId4" Type="http://schemas.microsoft.com/office/2007/relationships/hdphoto" Target="../media/hdphoto4.wdp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10" Type="http://schemas.openxmlformats.org/officeDocument/2006/relationships/image" Target="../media/image4.png"/><Relationship Id="rId4" Type="http://schemas.microsoft.com/office/2007/relationships/hdphoto" Target="../media/hdphoto2.wdp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hdphoto" Target="../media/hdphoto4.wdp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hdphoto" Target="../media/hdphoto1.wdp"/><Relationship Id="rId3" Type="http://schemas.microsoft.com/office/2007/relationships/hdphoto" Target="../media/hdphoto5.wdp"/><Relationship Id="rId7" Type="http://schemas.openxmlformats.org/officeDocument/2006/relationships/image" Target="../media/image22.png"/><Relationship Id="rId12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microsoft.com/office/2007/relationships/hdphoto" Target="../media/hdphoto6.wdp"/><Relationship Id="rId11" Type="http://schemas.openxmlformats.org/officeDocument/2006/relationships/image" Target="../media/image4.png"/><Relationship Id="rId5" Type="http://schemas.openxmlformats.org/officeDocument/2006/relationships/image" Target="../media/image21.png"/><Relationship Id="rId10" Type="http://schemas.openxmlformats.org/officeDocument/2006/relationships/image" Target="../media/image5.png"/><Relationship Id="rId4" Type="http://schemas.openxmlformats.org/officeDocument/2006/relationships/image" Target="../media/image20.png"/><Relationship Id="rId9" Type="http://schemas.microsoft.com/office/2007/relationships/hdphoto" Target="../media/hdphoto3.wdp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C7D3635-1C99-4F92-AB1A-2D5AF1EB76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" t="13608" r="1125" b="2011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1674E99-4189-4B21-9B1E-41B2290FFC8F}"/>
              </a:ext>
            </a:extLst>
          </p:cNvPr>
          <p:cNvSpPr txBox="1"/>
          <p:nvPr/>
        </p:nvSpPr>
        <p:spPr>
          <a:xfrm>
            <a:off x="4897281" y="1997839"/>
            <a:ext cx="71480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>
                <a:solidFill>
                  <a:srgbClr val="F0C7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USO DE RIOT-OS PARA PROGRAMACIÓN EN EL ÁMBITO DE IOT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FA955EE-BC7C-42CB-9DE9-42FF79B8326F}"/>
              </a:ext>
            </a:extLst>
          </p:cNvPr>
          <p:cNvSpPr txBox="1"/>
          <p:nvPr/>
        </p:nvSpPr>
        <p:spPr>
          <a:xfrm>
            <a:off x="8652387" y="5358581"/>
            <a:ext cx="3205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>
                <a:solidFill>
                  <a:srgbClr val="038C7F"/>
                </a:solidFill>
              </a:rPr>
              <a:t>María Ariza Gamero</a:t>
            </a:r>
          </a:p>
          <a:p>
            <a:pPr algn="r"/>
            <a:r>
              <a:rPr lang="es-ES">
                <a:solidFill>
                  <a:srgbClr val="038C7F"/>
                </a:solidFill>
              </a:rPr>
              <a:t>Alejandro Hernán Luque</a:t>
            </a:r>
          </a:p>
          <a:p>
            <a:pPr algn="r"/>
            <a:r>
              <a:rPr lang="es-ES">
                <a:solidFill>
                  <a:srgbClr val="038C7F"/>
                </a:solidFill>
              </a:rPr>
              <a:t>Alberto Vázquez Baeza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7976A6B-BE1A-44AA-9F2E-3BD892BE48CE}"/>
              </a:ext>
            </a:extLst>
          </p:cNvPr>
          <p:cNvSpPr txBox="1"/>
          <p:nvPr/>
        </p:nvSpPr>
        <p:spPr>
          <a:xfrm>
            <a:off x="6008303" y="444922"/>
            <a:ext cx="510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>
                <a:solidFill>
                  <a:srgbClr val="038C7F"/>
                </a:solidFill>
              </a:rPr>
              <a:t>MSIET- Infraestructura Avanzada de Red de sensores</a:t>
            </a:r>
          </a:p>
        </p:txBody>
      </p:sp>
      <p:pic>
        <p:nvPicPr>
          <p:cNvPr id="6150" name="Picture 6" descr="https://www.dte.us.es/logo-dte.png">
            <a:extLst>
              <a:ext uri="{FF2B5EF4-FFF2-40B4-BE49-F238E27FC236}">
                <a16:creationId xmlns:a16="http://schemas.microsoft.com/office/drawing/2014/main" id="{79CB0D35-4BB5-40F4-9427-6712C50EEB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61" b="-8370"/>
          <a:stretch/>
        </p:blipFill>
        <p:spPr bwMode="auto">
          <a:xfrm>
            <a:off x="8953838" y="-833310"/>
            <a:ext cx="3238162" cy="51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6DD60F5-2A08-4C7D-8C6B-8300FFA0AAF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38C7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012" y="194652"/>
            <a:ext cx="840321" cy="74949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734C134-C1CE-41BB-820A-DF5FAEA088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60" y="391364"/>
            <a:ext cx="1409386" cy="47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17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B451D2E-EF08-4D0B-8DD0-B2A4D7EF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0942-8F13-4750-B3AC-B5FE521A4465}" type="slidenum">
              <a:rPr lang="es-ES" smtClean="0"/>
              <a:t>10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814179-7410-4D96-81E5-090D48D5D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9" y="3429000"/>
            <a:ext cx="1550560" cy="15505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8136DDF-F02E-45E2-BDB0-41A166285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270" y="3199378"/>
            <a:ext cx="1430135" cy="143013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C5F46F5-C400-4680-98A8-4678B162AA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911" y="1732826"/>
            <a:ext cx="2684311" cy="120615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7871B81-0524-44DB-BD1B-819A2372AB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560" y="2215524"/>
            <a:ext cx="1785730" cy="152531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0ED5598-B72A-4911-9A6E-8A83079C06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368" y="4352804"/>
            <a:ext cx="2929087" cy="88005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26CB70F-1496-4FBF-A3F8-9562A79A6A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224" y="5150309"/>
            <a:ext cx="1867569" cy="126525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C8A6A1D-FD1C-49CE-BD40-04AF7B8AFB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183" y="5671221"/>
            <a:ext cx="3838575" cy="44767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6A54E41-91F0-4A60-9FD0-D5580FC196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05" y="3026046"/>
            <a:ext cx="1355431" cy="1355431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4EC2FAB-6ED3-4B2C-836F-4774322E37E7}"/>
              </a:ext>
            </a:extLst>
          </p:cNvPr>
          <p:cNvSpPr txBox="1"/>
          <p:nvPr/>
        </p:nvSpPr>
        <p:spPr>
          <a:xfrm>
            <a:off x="7471546" y="2974592"/>
            <a:ext cx="4149213" cy="2308324"/>
          </a:xfrm>
          <a:prstGeom prst="rect">
            <a:avLst/>
          </a:prstGeom>
          <a:solidFill>
            <a:srgbClr val="93BCB6">
              <a:alpha val="75000"/>
            </a:srgb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>
                <a:solidFill>
                  <a:schemeClr val="bg1"/>
                </a:solidFill>
              </a:rPr>
              <a:t>Futuras mejoras:</a:t>
            </a:r>
          </a:p>
          <a:p>
            <a:endParaRPr lang="es-E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solidFill>
                  <a:schemeClr val="bg1"/>
                </a:solidFill>
              </a:rPr>
              <a:t>Automatizar encendido del led en función de una lectura del sensor de temperatura o luz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solidFill>
                  <a:schemeClr val="bg1"/>
                </a:solidFill>
              </a:rPr>
              <a:t>Encender climatizadora en función de la temperatura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99FE782-1B8C-4671-B33E-C48EA76946BE}"/>
              </a:ext>
            </a:extLst>
          </p:cNvPr>
          <p:cNvSpPr txBox="1"/>
          <p:nvPr/>
        </p:nvSpPr>
        <p:spPr>
          <a:xfrm>
            <a:off x="1838628" y="525084"/>
            <a:ext cx="8514744" cy="584775"/>
          </a:xfrm>
          <a:prstGeom prst="rect">
            <a:avLst/>
          </a:prstGeom>
          <a:solidFill>
            <a:srgbClr val="93BCB6">
              <a:alpha val="7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8.- Conclusiones y futuras mejoras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7BB26D60-2FC3-44C3-BB7F-9360EC21BD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8" y="265857"/>
            <a:ext cx="1409386" cy="47644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60D3845F-1319-4F9C-AF13-11A115027E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064" y="111927"/>
            <a:ext cx="879345" cy="784305"/>
          </a:xfrm>
          <a:prstGeom prst="rect">
            <a:avLst/>
          </a:prstGeom>
          <a:solidFill>
            <a:srgbClr val="93BCB6">
              <a:alpha val="65000"/>
            </a:srgbClr>
          </a:solidFill>
        </p:spPr>
      </p:pic>
    </p:spTree>
    <p:extLst>
      <p:ext uri="{BB962C8B-B14F-4D97-AF65-F5344CB8AC3E}">
        <p14:creationId xmlns:p14="http://schemas.microsoft.com/office/powerpoint/2010/main" val="325721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493D1810-2E01-4ADE-A5D1-B62C454CD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" y="0"/>
            <a:ext cx="1218049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A0BCEF9-89F8-4297-B9DF-1A5A2C561658}"/>
              </a:ext>
            </a:extLst>
          </p:cNvPr>
          <p:cNvSpPr txBox="1"/>
          <p:nvPr/>
        </p:nvSpPr>
        <p:spPr>
          <a:xfrm>
            <a:off x="5199006" y="504081"/>
            <a:ext cx="1793986" cy="584775"/>
          </a:xfrm>
          <a:prstGeom prst="rect">
            <a:avLst/>
          </a:prstGeom>
          <a:solidFill>
            <a:srgbClr val="93BCB6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es-ES" sz="3200" b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Índice</a:t>
            </a:r>
            <a:endParaRPr lang="es-ES" b="1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B1E1D55-20F8-4C8C-8F3D-5A340C1DB852}"/>
              </a:ext>
            </a:extLst>
          </p:cNvPr>
          <p:cNvSpPr txBox="1"/>
          <p:nvPr/>
        </p:nvSpPr>
        <p:spPr>
          <a:xfrm>
            <a:off x="4365522" y="1592937"/>
            <a:ext cx="3460955" cy="3970318"/>
          </a:xfrm>
          <a:prstGeom prst="rect">
            <a:avLst/>
          </a:prstGeom>
          <a:solidFill>
            <a:srgbClr val="93BCB6">
              <a:alpha val="75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800">
                <a:solidFill>
                  <a:schemeClr val="bg1"/>
                </a:solidFill>
              </a:rPr>
              <a:t>1.- Presentación</a:t>
            </a:r>
          </a:p>
          <a:p>
            <a:r>
              <a:rPr lang="es-ES" sz="2800">
                <a:solidFill>
                  <a:schemeClr val="bg1"/>
                </a:solidFill>
              </a:rPr>
              <a:t>2.- Git</a:t>
            </a:r>
          </a:p>
          <a:p>
            <a:r>
              <a:rPr lang="es-ES" sz="2800">
                <a:solidFill>
                  <a:schemeClr val="bg1"/>
                </a:solidFill>
              </a:rPr>
              <a:t>3.- Hardware</a:t>
            </a:r>
          </a:p>
          <a:p>
            <a:r>
              <a:rPr lang="es-ES" sz="2800">
                <a:solidFill>
                  <a:schemeClr val="bg1"/>
                </a:solidFill>
              </a:rPr>
              <a:t>4.- Docker</a:t>
            </a:r>
          </a:p>
          <a:p>
            <a:r>
              <a:rPr lang="es-ES" sz="2800">
                <a:solidFill>
                  <a:schemeClr val="bg1"/>
                </a:solidFill>
              </a:rPr>
              <a:t>5.- RIOT-OS</a:t>
            </a:r>
          </a:p>
          <a:p>
            <a:r>
              <a:rPr lang="es-ES" sz="2800">
                <a:solidFill>
                  <a:schemeClr val="bg1"/>
                </a:solidFill>
              </a:rPr>
              <a:t>6.- Demo</a:t>
            </a:r>
          </a:p>
          <a:p>
            <a:r>
              <a:rPr lang="es-ES" sz="2800">
                <a:solidFill>
                  <a:schemeClr val="bg1"/>
                </a:solidFill>
              </a:rPr>
              <a:t>7.- Comunicaciones</a:t>
            </a:r>
          </a:p>
          <a:p>
            <a:r>
              <a:rPr lang="es-ES" sz="2800">
                <a:solidFill>
                  <a:schemeClr val="bg1"/>
                </a:solidFill>
              </a:rPr>
              <a:t>8.- Conclusiones y futuras mejoras</a:t>
            </a:r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E161A060-0D47-4E0D-B906-8289788E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0942-8F13-4750-B3AC-B5FE521A4465}" type="slidenum">
              <a:rPr lang="es-ES" smtClean="0"/>
              <a:t>2</a:t>
            </a:fld>
            <a:endParaRPr lang="es-ES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C67CECE1-5C33-4B46-9A18-E7F2F0A73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8" y="265857"/>
            <a:ext cx="1409386" cy="47644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9EC8F1F5-559D-42BC-AC31-3B8695506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064" y="111927"/>
            <a:ext cx="879345" cy="784305"/>
          </a:xfrm>
          <a:prstGeom prst="rect">
            <a:avLst/>
          </a:prstGeom>
          <a:solidFill>
            <a:srgbClr val="93BCB6">
              <a:alpha val="65000"/>
            </a:srgbClr>
          </a:solidFill>
        </p:spPr>
      </p:pic>
    </p:spTree>
    <p:extLst>
      <p:ext uri="{BB962C8B-B14F-4D97-AF65-F5344CB8AC3E}">
        <p14:creationId xmlns:p14="http://schemas.microsoft.com/office/powerpoint/2010/main" val="165314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D563CB3-0C86-432A-A16A-2E315DB3C35B}"/>
              </a:ext>
            </a:extLst>
          </p:cNvPr>
          <p:cNvSpPr txBox="1"/>
          <p:nvPr/>
        </p:nvSpPr>
        <p:spPr>
          <a:xfrm>
            <a:off x="4030820" y="561057"/>
            <a:ext cx="4130359" cy="584775"/>
          </a:xfrm>
          <a:prstGeom prst="rect">
            <a:avLst/>
          </a:prstGeom>
          <a:solidFill>
            <a:srgbClr val="93BCB6">
              <a:alpha val="7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1.-</a:t>
            </a:r>
            <a:r>
              <a:rPr lang="es-ES" b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3200" b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Presentación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860BC9E-67C2-4EE1-BF30-ECB831DB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0942-8F13-4750-B3AC-B5FE521A4465}" type="slidenum">
              <a:rPr lang="es-ES" smtClean="0"/>
              <a:t>3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BFD479-2244-4FBC-B10F-D0FF2B114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59" y="2542175"/>
            <a:ext cx="3947274" cy="177364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8524449-89CA-4223-97CA-21F8C5F68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327" y="3989335"/>
            <a:ext cx="230505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3B6F226-B148-411D-8447-9657B253B776}"/>
              </a:ext>
            </a:extLst>
          </p:cNvPr>
          <p:cNvSpPr txBox="1"/>
          <p:nvPr/>
        </p:nvSpPr>
        <p:spPr>
          <a:xfrm>
            <a:off x="8464546" y="2219009"/>
            <a:ext cx="3218959" cy="646331"/>
          </a:xfrm>
          <a:prstGeom prst="rect">
            <a:avLst/>
          </a:prstGeom>
          <a:solidFill>
            <a:srgbClr val="93BCB6">
              <a:alpha val="80000"/>
            </a:srgb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>
                <a:solidFill>
                  <a:schemeClr val="bg1"/>
                </a:solidFill>
              </a:rPr>
              <a:t>Instalar sistema operativo RIOT en placas de Texas Instruments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24D4EED-B89D-4ED7-A95B-AE7DB5084639}"/>
              </a:ext>
            </a:extLst>
          </p:cNvPr>
          <p:cNvSpPr txBox="1"/>
          <p:nvPr/>
        </p:nvSpPr>
        <p:spPr>
          <a:xfrm>
            <a:off x="9071346" y="3715657"/>
            <a:ext cx="2005357" cy="1200329"/>
          </a:xfrm>
          <a:prstGeom prst="rect">
            <a:avLst/>
          </a:prstGeom>
          <a:solidFill>
            <a:srgbClr val="93BCB6">
              <a:alpha val="80000"/>
            </a:srgb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>
                <a:solidFill>
                  <a:schemeClr val="bg1"/>
                </a:solidFill>
              </a:rPr>
              <a:t>Objetivos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solidFill>
                  <a:schemeClr val="bg1"/>
                </a:solidFill>
              </a:rPr>
              <a:t>LEDS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solidFill>
                  <a:schemeClr val="bg1"/>
                </a:solidFill>
              </a:rPr>
              <a:t>Botones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solidFill>
                  <a:schemeClr val="bg1"/>
                </a:solidFill>
              </a:rPr>
              <a:t>Comunicaciones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9D2522-1E29-421F-99AE-E5C3634A1557}"/>
              </a:ext>
            </a:extLst>
          </p:cNvPr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8672" y1="34985" x2="58672" y2="34985"/>
                        <a14:foregroundMark x1="66094" y1="70554" x2="66094" y2="70554"/>
                        <a14:foregroundMark x1="61719" y1="76968" x2="61719" y2="76968"/>
                        <a14:foregroundMark x1="56875" y1="70748" x2="56875" y2="70748"/>
                        <a14:foregroundMark x1="58984" y1="9913" x2="58984" y2="9913"/>
                        <a14:foregroundMark x1="55156" y1="10593" x2="55156" y2="105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232" y="1145832"/>
            <a:ext cx="3291594" cy="2647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19D1473-FC5C-4C83-8E3D-E340C45A3C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8" y="265857"/>
            <a:ext cx="1409386" cy="47644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9927915-9527-4A70-8A32-02BEC8C7E3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064" y="111927"/>
            <a:ext cx="879345" cy="784305"/>
          </a:xfrm>
          <a:prstGeom prst="rect">
            <a:avLst/>
          </a:prstGeom>
          <a:solidFill>
            <a:srgbClr val="93BCB6">
              <a:alpha val="65000"/>
            </a:srgbClr>
          </a:solidFill>
        </p:spPr>
      </p:pic>
    </p:spTree>
    <p:extLst>
      <p:ext uri="{BB962C8B-B14F-4D97-AF65-F5344CB8AC3E}">
        <p14:creationId xmlns:p14="http://schemas.microsoft.com/office/powerpoint/2010/main" val="351092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904306B9-64BD-47B3-9543-3E134B387CD0}"/>
              </a:ext>
            </a:extLst>
          </p:cNvPr>
          <p:cNvSpPr txBox="1"/>
          <p:nvPr/>
        </p:nvSpPr>
        <p:spPr>
          <a:xfrm>
            <a:off x="4030820" y="561057"/>
            <a:ext cx="4130359" cy="584775"/>
          </a:xfrm>
          <a:prstGeom prst="rect">
            <a:avLst/>
          </a:prstGeom>
          <a:solidFill>
            <a:srgbClr val="93BCB6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2.-</a:t>
            </a:r>
            <a:r>
              <a:rPr lang="es-ES" b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3200" b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Git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D4CCCF4B-CDC3-478E-9E80-2C3D6298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0942-8F13-4750-B3AC-B5FE521A4465}" type="slidenum">
              <a:rPr lang="es-ES" smtClean="0"/>
              <a:t>4</a:t>
            </a:fld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B507A4C-EDE5-48C6-B6CC-1B0CCBE7F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64" y="1498040"/>
            <a:ext cx="1948477" cy="1948477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27373B0-C070-4067-92F5-0351F9ED7E08}"/>
              </a:ext>
            </a:extLst>
          </p:cNvPr>
          <p:cNvSpPr txBox="1"/>
          <p:nvPr/>
        </p:nvSpPr>
        <p:spPr>
          <a:xfrm>
            <a:off x="2959441" y="2081259"/>
            <a:ext cx="3517559" cy="923330"/>
          </a:xfrm>
          <a:prstGeom prst="rect">
            <a:avLst/>
          </a:prstGeom>
          <a:solidFill>
            <a:srgbClr val="93BCB6">
              <a:alpha val="8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>
                <a:solidFill>
                  <a:schemeClr val="bg1"/>
                </a:solidFill>
              </a:rPr>
              <a:t>Control de versiones</a:t>
            </a:r>
          </a:p>
          <a:p>
            <a:pPr algn="ctr"/>
            <a:r>
              <a:rPr lang="es-ES">
                <a:solidFill>
                  <a:schemeClr val="bg1"/>
                </a:solidFill>
              </a:rPr>
              <a:t>Trabajo en paralelo</a:t>
            </a:r>
          </a:p>
          <a:p>
            <a:pPr algn="ctr"/>
            <a:r>
              <a:rPr lang="es-ES">
                <a:solidFill>
                  <a:schemeClr val="bg1"/>
                </a:solidFill>
              </a:rPr>
              <a:t>Trabajo desde terminal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BFD2E946-2A36-4969-94D9-07A474C37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582" y="3667397"/>
            <a:ext cx="4168417" cy="204190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D66F643-12CA-4BDB-8321-61ADE7BAB6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793"/>
          <a:stretch/>
        </p:blipFill>
        <p:spPr>
          <a:xfrm>
            <a:off x="7326774" y="1289449"/>
            <a:ext cx="4565783" cy="4314135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2D2010D6-213A-4CD2-8F71-CBC0BD71743C}"/>
              </a:ext>
            </a:extLst>
          </p:cNvPr>
          <p:cNvSpPr txBox="1"/>
          <p:nvPr/>
        </p:nvSpPr>
        <p:spPr>
          <a:xfrm>
            <a:off x="9609665" y="4602024"/>
            <a:ext cx="2300749" cy="1754326"/>
          </a:xfrm>
          <a:prstGeom prst="rect">
            <a:avLst/>
          </a:prstGeom>
          <a:solidFill>
            <a:srgbClr val="93BCB6">
              <a:alpha val="8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>
                <a:solidFill>
                  <a:schemeClr val="bg1"/>
                </a:solidFill>
              </a:rPr>
              <a:t>Comandos Básicos: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solidFill>
                  <a:schemeClr val="bg1"/>
                </a:solidFill>
              </a:rPr>
              <a:t>Git </a:t>
            </a:r>
            <a:r>
              <a:rPr lang="es-ES" err="1">
                <a:solidFill>
                  <a:schemeClr val="bg1"/>
                </a:solidFill>
              </a:rPr>
              <a:t>init</a:t>
            </a:r>
            <a:endParaRPr lang="es-E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solidFill>
                  <a:schemeClr val="bg1"/>
                </a:solidFill>
              </a:rPr>
              <a:t>Git </a:t>
            </a:r>
            <a:r>
              <a:rPr lang="es-ES" err="1">
                <a:solidFill>
                  <a:schemeClr val="bg1"/>
                </a:solidFill>
              </a:rPr>
              <a:t>add</a:t>
            </a:r>
            <a:endParaRPr lang="es-E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solidFill>
                  <a:schemeClr val="bg1"/>
                </a:solidFill>
              </a:rPr>
              <a:t>Git </a:t>
            </a:r>
            <a:r>
              <a:rPr lang="es-ES" err="1">
                <a:solidFill>
                  <a:schemeClr val="bg1"/>
                </a:solidFill>
              </a:rPr>
              <a:t>commit</a:t>
            </a:r>
            <a:endParaRPr lang="es-E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solidFill>
                  <a:schemeClr val="bg1"/>
                </a:solidFill>
              </a:rPr>
              <a:t>Git </a:t>
            </a:r>
            <a:r>
              <a:rPr lang="es-ES" err="1">
                <a:solidFill>
                  <a:schemeClr val="bg1"/>
                </a:solidFill>
              </a:rPr>
              <a:t>push</a:t>
            </a:r>
            <a:endParaRPr lang="es-E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solidFill>
                  <a:schemeClr val="bg1"/>
                </a:solidFill>
              </a:rPr>
              <a:t>Git </a:t>
            </a:r>
            <a:r>
              <a:rPr lang="es-ES" err="1">
                <a:solidFill>
                  <a:schemeClr val="bg1"/>
                </a:solidFill>
              </a:rPr>
              <a:t>pull</a:t>
            </a:r>
            <a:endParaRPr lang="es-ES">
              <a:solidFill>
                <a:schemeClr val="bg1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7478489-1DB6-4D50-B376-5A16619AD8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8" y="265857"/>
            <a:ext cx="1409386" cy="47644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7C3A144-13B9-45C9-8953-C45F4F864B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064" y="111927"/>
            <a:ext cx="879345" cy="784305"/>
          </a:xfrm>
          <a:prstGeom prst="rect">
            <a:avLst/>
          </a:prstGeom>
          <a:solidFill>
            <a:srgbClr val="93BCB6">
              <a:alpha val="65000"/>
            </a:srgbClr>
          </a:solidFill>
        </p:spPr>
      </p:pic>
    </p:spTree>
    <p:extLst>
      <p:ext uri="{BB962C8B-B14F-4D97-AF65-F5344CB8AC3E}">
        <p14:creationId xmlns:p14="http://schemas.microsoft.com/office/powerpoint/2010/main" val="337398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2399762E-EE10-4D30-80B9-E2201AE5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0942-8F13-4750-B3AC-B5FE521A4465}" type="slidenum">
              <a:rPr lang="es-ES" smtClean="0"/>
              <a:t>5</a:t>
            </a:fld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7C77AAF-A0C2-42A2-AD22-D025B6312BEB}"/>
              </a:ext>
            </a:extLst>
          </p:cNvPr>
          <p:cNvSpPr txBox="1"/>
          <p:nvPr/>
        </p:nvSpPr>
        <p:spPr>
          <a:xfrm>
            <a:off x="422787" y="2076392"/>
            <a:ext cx="2694039" cy="3416320"/>
          </a:xfrm>
          <a:prstGeom prst="rect">
            <a:avLst/>
          </a:prstGeom>
          <a:solidFill>
            <a:srgbClr val="93BCB6">
              <a:alpha val="80000"/>
            </a:srgb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cc2538: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solidFill>
                  <a:schemeClr val="bg1"/>
                </a:solidFill>
              </a:rPr>
              <a:t>ARM Cortex-M3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solidFill>
                  <a:schemeClr val="bg1"/>
                </a:solidFill>
              </a:rPr>
              <a:t>2,4 GHz IEEE 802.15.4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solidFill>
                  <a:schemeClr val="bg1"/>
                </a:solidFill>
              </a:rPr>
              <a:t>4 LEDS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solidFill>
                  <a:schemeClr val="bg1"/>
                </a:solidFill>
              </a:rPr>
              <a:t>5 Botones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solidFill>
                  <a:schemeClr val="bg1"/>
                </a:solidFill>
              </a:rPr>
              <a:t>Sensor temperatura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solidFill>
                  <a:schemeClr val="bg1"/>
                </a:solidFill>
              </a:rPr>
              <a:t>Placa de evaluación Smart RF06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solidFill>
                  <a:schemeClr val="bg1"/>
                </a:solidFill>
              </a:rPr>
              <a:t>Programador integrado gracias a la placa de expansión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75B0430-18F9-4E52-BBD9-2C8B2CF69D1B}"/>
              </a:ext>
            </a:extLst>
          </p:cNvPr>
          <p:cNvSpPr txBox="1"/>
          <p:nvPr/>
        </p:nvSpPr>
        <p:spPr>
          <a:xfrm>
            <a:off x="6327923" y="1999524"/>
            <a:ext cx="2953728" cy="2862322"/>
          </a:xfrm>
          <a:prstGeom prst="rect">
            <a:avLst/>
          </a:prstGeom>
          <a:solidFill>
            <a:srgbClr val="93BCB6">
              <a:alpha val="80000"/>
            </a:srgb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cc2650: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solidFill>
                  <a:schemeClr val="bg1"/>
                </a:solidFill>
              </a:rPr>
              <a:t>ARM Cortex-M3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solidFill>
                  <a:schemeClr val="bg1"/>
                </a:solidFill>
              </a:rPr>
              <a:t>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solidFill>
                  <a:schemeClr val="bg1"/>
                </a:solidFill>
              </a:rPr>
              <a:t>IEEE 802.15.4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solidFill>
                  <a:schemeClr val="bg1"/>
                </a:solidFill>
              </a:rPr>
              <a:t>2 </a:t>
            </a:r>
            <a:r>
              <a:rPr lang="es-ES" err="1">
                <a:solidFill>
                  <a:schemeClr val="bg1"/>
                </a:solidFill>
              </a:rPr>
              <a:t>LEDs</a:t>
            </a:r>
            <a:endParaRPr lang="es-E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solidFill>
                  <a:schemeClr val="bg1"/>
                </a:solidFill>
              </a:rPr>
              <a:t>2Botones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solidFill>
                  <a:schemeClr val="bg1"/>
                </a:solidFill>
              </a:rPr>
              <a:t>Sensor de temperatura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solidFill>
                  <a:schemeClr val="bg1"/>
                </a:solidFill>
              </a:rPr>
              <a:t>Acelerómetro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solidFill>
                  <a:schemeClr val="bg1"/>
                </a:solidFill>
              </a:rPr>
              <a:t>Necesario programador XDS1100v3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7A41A6D-DDEF-401E-9045-48E3D1782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294" b="89963" l="9524" r="92262">
                        <a14:foregroundMark x1="30060" y1="18587" x2="30060" y2="18587"/>
                        <a14:foregroundMark x1="28869" y1="13383" x2="28869" y2="13383"/>
                        <a14:foregroundMark x1="29762" y1="13011" x2="29762" y2="13011"/>
                        <a14:foregroundMark x1="31845" y1="12268" x2="31845" y2="12268"/>
                        <a14:foregroundMark x1="27083" y1="12639" x2="27083" y2="12639"/>
                        <a14:foregroundMark x1="22917" y1="41636" x2="22917" y2="41636"/>
                        <a14:foregroundMark x1="43750" y1="24164" x2="43750" y2="24164"/>
                        <a14:foregroundMark x1="91071" y1="32342" x2="91071" y2="32342"/>
                        <a14:foregroundMark x1="92262" y1="80669" x2="92262" y2="80669"/>
                        <a14:foregroundMark x1="66667" y1="79554" x2="66667" y2="79554"/>
                        <a14:foregroundMark x1="70833" y1="78810" x2="70833" y2="78810"/>
                        <a14:foregroundMark x1="32143" y1="63941" x2="32143" y2="63941"/>
                        <a14:foregroundMark x1="28274" y1="10037" x2="28274" y2="10037"/>
                        <a14:foregroundMark x1="25893" y1="18587" x2="25893" y2="18587"/>
                        <a14:foregroundMark x1="36310" y1="64684" x2="36310" y2="64684"/>
                        <a14:foregroundMark x1="41369" y1="64684" x2="41369" y2="64684"/>
                        <a14:foregroundMark x1="44940" y1="63569" x2="44940" y2="63569"/>
                        <a14:foregroundMark x1="70833" y1="53160" x2="70833" y2="53160"/>
                        <a14:foregroundMark x1="73810" y1="43494" x2="73810" y2="43494"/>
                        <a14:foregroundMark x1="60417" y1="66171" x2="60417" y2="66171"/>
                        <a14:foregroundMark x1="65179" y1="65428" x2="65179" y2="65428"/>
                        <a14:foregroundMark x1="69940" y1="64312" x2="69940" y2="64312"/>
                        <a14:foregroundMark x1="74405" y1="64684" x2="74405" y2="646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81651" y="3909375"/>
            <a:ext cx="2379408" cy="190494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0876A0D-F0F0-4393-B3C1-6FB06321BB31}"/>
              </a:ext>
            </a:extLst>
          </p:cNvPr>
          <p:cNvPicPr/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8672" y1="34985" x2="58672" y2="34985"/>
                        <a14:foregroundMark x1="66094" y1="70554" x2="66094" y2="70554"/>
                        <a14:foregroundMark x1="61719" y1="76968" x2="61719" y2="76968"/>
                        <a14:foregroundMark x1="56875" y1="70748" x2="56875" y2="70748"/>
                        <a14:foregroundMark x1="58984" y1="9913" x2="58984" y2="9913"/>
                        <a14:foregroundMark x1="55156" y1="10593" x2="55156" y2="105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24" y="2384131"/>
            <a:ext cx="3291594" cy="2647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EE8EA68-3CB7-435D-91BC-86859AD9BE88}"/>
              </a:ext>
            </a:extLst>
          </p:cNvPr>
          <p:cNvPicPr/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5993" y1="27044" x2="35993" y2="27044"/>
                        <a14:foregroundMark x1="31383" y1="44654" x2="31383" y2="44654"/>
                        <a14:foregroundMark x1="38121" y1="61426" x2="38121" y2="61426"/>
                        <a14:foregroundMark x1="43972" y1="59748" x2="43972" y2="59748"/>
                        <a14:foregroundMark x1="46986" y1="59748" x2="46986" y2="59748"/>
                        <a14:foregroundMark x1="57092" y1="60377" x2="57092" y2="60377"/>
                        <a14:foregroundMark x1="65426" y1="52621" x2="65426" y2="52621"/>
                        <a14:foregroundMark x1="76241" y1="38784" x2="76241" y2="387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117" y="1540850"/>
            <a:ext cx="3472099" cy="257934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404525D-0F42-4361-A938-10BF6EB80D11}"/>
              </a:ext>
            </a:extLst>
          </p:cNvPr>
          <p:cNvSpPr txBox="1"/>
          <p:nvPr/>
        </p:nvSpPr>
        <p:spPr>
          <a:xfrm>
            <a:off x="4030820" y="561057"/>
            <a:ext cx="4130359" cy="584775"/>
          </a:xfrm>
          <a:prstGeom prst="rect">
            <a:avLst/>
          </a:prstGeom>
          <a:solidFill>
            <a:srgbClr val="93BCB6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3.-</a:t>
            </a:r>
            <a:r>
              <a:rPr lang="es-ES" b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3200" b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Hardware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9E0285D-D1F6-4E19-B4AA-58B974ADD9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8" y="265857"/>
            <a:ext cx="1409386" cy="47644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EC9E0AC-00CE-4285-B1D8-A4B3C57DB6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064" y="111927"/>
            <a:ext cx="879345" cy="784305"/>
          </a:xfrm>
          <a:prstGeom prst="rect">
            <a:avLst/>
          </a:prstGeom>
          <a:solidFill>
            <a:srgbClr val="93BCB6">
              <a:alpha val="65000"/>
            </a:srgbClr>
          </a:solidFill>
        </p:spPr>
      </p:pic>
    </p:spTree>
    <p:extLst>
      <p:ext uri="{BB962C8B-B14F-4D97-AF65-F5344CB8AC3E}">
        <p14:creationId xmlns:p14="http://schemas.microsoft.com/office/powerpoint/2010/main" val="407181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C9E61F35-BCD8-4762-BA5B-4D8BC731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0942-8F13-4750-B3AC-B5FE521A4465}" type="slidenum">
              <a:rPr lang="es-ES" smtClean="0"/>
              <a:t>6</a:t>
            </a:fld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02A4BA3-22CB-4373-9E43-28137381F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517" y="1550882"/>
            <a:ext cx="3200400" cy="27336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74C6AA1-417E-4B84-8D71-60D1994ED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486763"/>
            <a:ext cx="4762500" cy="13716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D99171D-3EF2-41E9-8617-5A35D9A9CACC}"/>
              </a:ext>
            </a:extLst>
          </p:cNvPr>
          <p:cNvSpPr txBox="1"/>
          <p:nvPr/>
        </p:nvSpPr>
        <p:spPr>
          <a:xfrm>
            <a:off x="6207227" y="2514915"/>
            <a:ext cx="4540044" cy="1200329"/>
          </a:xfrm>
          <a:prstGeom prst="rect">
            <a:avLst/>
          </a:prstGeom>
          <a:solidFill>
            <a:srgbClr val="93BCB6">
              <a:alpha val="80000"/>
            </a:srgb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solidFill>
                  <a:schemeClr val="bg1"/>
                </a:solidFill>
              </a:rPr>
              <a:t>Virtualización a nivel de Sistema Operativo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solidFill>
                  <a:schemeClr val="bg1"/>
                </a:solidFill>
              </a:rPr>
              <a:t>Aislamiento de recursos a nivel de </a:t>
            </a:r>
            <a:r>
              <a:rPr lang="es-ES" err="1">
                <a:solidFill>
                  <a:schemeClr val="bg1"/>
                </a:solidFill>
              </a:rPr>
              <a:t>kernel</a:t>
            </a:r>
            <a:endParaRPr lang="es-E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solidFill>
                  <a:schemeClr val="bg1"/>
                </a:solidFill>
              </a:rPr>
              <a:t>Flexibilidad y portabilidad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solidFill>
                  <a:schemeClr val="bg1"/>
                </a:solidFill>
              </a:rPr>
              <a:t>Enfocado a sistemas altamente distribuidos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BA45EF8-E9BF-470B-9935-7053B4F68DF1}"/>
              </a:ext>
            </a:extLst>
          </p:cNvPr>
          <p:cNvSpPr txBox="1"/>
          <p:nvPr/>
        </p:nvSpPr>
        <p:spPr>
          <a:xfrm>
            <a:off x="1481558" y="4658034"/>
            <a:ext cx="4159045" cy="1200329"/>
          </a:xfrm>
          <a:prstGeom prst="rect">
            <a:avLst/>
          </a:prstGeom>
          <a:solidFill>
            <a:srgbClr val="93BCB6">
              <a:alpha val="80000"/>
            </a:srgb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>
                <a:solidFill>
                  <a:schemeClr val="bg1"/>
                </a:solidFill>
              </a:rPr>
              <a:t>Comando más utilizado: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err="1">
                <a:solidFill>
                  <a:schemeClr val="bg1"/>
                </a:solidFill>
              </a:rPr>
              <a:t>docker</a:t>
            </a:r>
            <a:r>
              <a:rPr lang="es-ES">
                <a:solidFill>
                  <a:schemeClr val="bg1"/>
                </a:solidFill>
              </a:rPr>
              <a:t> run -ti --</a:t>
            </a:r>
            <a:r>
              <a:rPr lang="es-ES" err="1">
                <a:solidFill>
                  <a:schemeClr val="bg1"/>
                </a:solidFill>
              </a:rPr>
              <a:t>rm</a:t>
            </a:r>
            <a:r>
              <a:rPr lang="es-ES">
                <a:solidFill>
                  <a:schemeClr val="bg1"/>
                </a:solidFill>
              </a:rPr>
              <a:t> --</a:t>
            </a:r>
            <a:r>
              <a:rPr lang="es-ES" err="1">
                <a:solidFill>
                  <a:schemeClr val="bg1"/>
                </a:solidFill>
              </a:rPr>
              <a:t>name</a:t>
            </a:r>
            <a:r>
              <a:rPr lang="es-ES">
                <a:solidFill>
                  <a:schemeClr val="bg1"/>
                </a:solidFill>
              </a:rPr>
              <a:t> RIOT -v $PWD/</a:t>
            </a:r>
            <a:r>
              <a:rPr lang="es-ES" err="1">
                <a:solidFill>
                  <a:schemeClr val="bg1"/>
                </a:solidFill>
              </a:rPr>
              <a:t>CarpetaMiPc</a:t>
            </a:r>
            <a:r>
              <a:rPr lang="es-ES">
                <a:solidFill>
                  <a:schemeClr val="bg1"/>
                </a:solidFill>
              </a:rPr>
              <a:t>:/</a:t>
            </a:r>
            <a:r>
              <a:rPr lang="es-ES" err="1">
                <a:solidFill>
                  <a:schemeClr val="bg1"/>
                </a:solidFill>
              </a:rPr>
              <a:t>CarpetaRiot</a:t>
            </a:r>
            <a:r>
              <a:rPr lang="es-ES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riot</a:t>
            </a:r>
            <a:r>
              <a:rPr lang="es-ES">
                <a:solidFill>
                  <a:schemeClr val="bg1"/>
                </a:solidFill>
              </a:rPr>
              <a:t>/</a:t>
            </a:r>
            <a:r>
              <a:rPr lang="es-ES" err="1">
                <a:solidFill>
                  <a:schemeClr val="bg1"/>
                </a:solidFill>
              </a:rPr>
              <a:t>riotbuild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381252B-A8F0-483B-8719-6D9945894DFC}"/>
              </a:ext>
            </a:extLst>
          </p:cNvPr>
          <p:cNvSpPr txBox="1"/>
          <p:nvPr/>
        </p:nvSpPr>
        <p:spPr>
          <a:xfrm>
            <a:off x="4030820" y="561057"/>
            <a:ext cx="4130359" cy="584775"/>
          </a:xfrm>
          <a:prstGeom prst="rect">
            <a:avLst/>
          </a:prstGeom>
          <a:solidFill>
            <a:srgbClr val="93BCB6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4.-</a:t>
            </a:r>
            <a:r>
              <a:rPr lang="es-ES" b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3200" b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Docker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E5C184D-F56B-45C5-8B03-1902457DB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8" y="265857"/>
            <a:ext cx="1409386" cy="47644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526DA8F-C53F-458E-AE7D-C40C524F50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064" y="111927"/>
            <a:ext cx="879345" cy="784305"/>
          </a:xfrm>
          <a:prstGeom prst="rect">
            <a:avLst/>
          </a:prstGeom>
          <a:solidFill>
            <a:srgbClr val="93BCB6">
              <a:alpha val="65000"/>
            </a:srgbClr>
          </a:solidFill>
        </p:spPr>
      </p:pic>
    </p:spTree>
    <p:extLst>
      <p:ext uri="{BB962C8B-B14F-4D97-AF65-F5344CB8AC3E}">
        <p14:creationId xmlns:p14="http://schemas.microsoft.com/office/powerpoint/2010/main" val="94516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504FB7-8AED-48D6-A8BC-FCCE2357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0942-8F13-4750-B3AC-B5FE521A4465}" type="slidenum">
              <a:rPr lang="es-ES" smtClean="0"/>
              <a:t>7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1B77B77-5F6B-4B2C-9B54-3C973D96C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2" y="1485234"/>
            <a:ext cx="1951930" cy="87707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20CEA71-D6EE-4E37-89E4-4E679EFA5A5F}"/>
              </a:ext>
            </a:extLst>
          </p:cNvPr>
          <p:cNvSpPr txBox="1"/>
          <p:nvPr/>
        </p:nvSpPr>
        <p:spPr>
          <a:xfrm>
            <a:off x="3834580" y="1266210"/>
            <a:ext cx="4522838" cy="369332"/>
          </a:xfrm>
          <a:prstGeom prst="rect">
            <a:avLst/>
          </a:prstGeom>
          <a:solidFill>
            <a:srgbClr val="93BCB6">
              <a:alpha val="74902"/>
            </a:srgb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>
                <a:solidFill>
                  <a:schemeClr val="bg1"/>
                </a:solidFill>
              </a:rPr>
              <a:t>Sistema operativo </a:t>
            </a:r>
            <a:r>
              <a:rPr lang="es-ES" err="1">
                <a:solidFill>
                  <a:schemeClr val="bg1"/>
                </a:solidFill>
              </a:rPr>
              <a:t>friendly</a:t>
            </a:r>
            <a:r>
              <a:rPr lang="es-ES">
                <a:solidFill>
                  <a:schemeClr val="bg1"/>
                </a:solidFill>
              </a:rPr>
              <a:t> enfocado en IOT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B388279-9EE8-4526-ACAC-22D5C0753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290" y="3183006"/>
            <a:ext cx="7035416" cy="326487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1F5341D-6D3E-4BEA-8528-553407223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49" y="1029034"/>
            <a:ext cx="1789470" cy="178947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E082F65-753E-4069-9C0F-4B7B981B0DAB}"/>
              </a:ext>
            </a:extLst>
          </p:cNvPr>
          <p:cNvSpPr txBox="1"/>
          <p:nvPr/>
        </p:nvSpPr>
        <p:spPr>
          <a:xfrm>
            <a:off x="3964838" y="1831572"/>
            <a:ext cx="4262321" cy="646331"/>
          </a:xfrm>
          <a:prstGeom prst="rect">
            <a:avLst/>
          </a:prstGeom>
          <a:solidFill>
            <a:srgbClr val="93BCB6">
              <a:alpha val="80000"/>
            </a:srgb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solidFill>
                  <a:schemeClr val="bg1"/>
                </a:solidFill>
              </a:rPr>
              <a:t>Programación estándar en C/C++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solidFill>
                  <a:schemeClr val="bg1"/>
                </a:solidFill>
              </a:rPr>
              <a:t>Puerto nativo si se desarrolla sobre </a:t>
            </a:r>
            <a:r>
              <a:rPr lang="es-ES" err="1">
                <a:solidFill>
                  <a:schemeClr val="bg1"/>
                </a:solidFill>
              </a:rPr>
              <a:t>linux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41DDD77-85BA-4FF9-A10B-69D57BA67D79}"/>
              </a:ext>
            </a:extLst>
          </p:cNvPr>
          <p:cNvSpPr txBox="1"/>
          <p:nvPr/>
        </p:nvSpPr>
        <p:spPr>
          <a:xfrm>
            <a:off x="4030818" y="504079"/>
            <a:ext cx="4130359" cy="584775"/>
          </a:xfrm>
          <a:prstGeom prst="rect">
            <a:avLst/>
          </a:prstGeom>
          <a:solidFill>
            <a:srgbClr val="93BCB6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5.-</a:t>
            </a:r>
            <a:r>
              <a:rPr lang="es-ES" b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3200" b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RIOT-OS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B40C3DF-F1B6-4340-A892-2373F54DEE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8" y="265857"/>
            <a:ext cx="1409386" cy="47644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4F92A9A-96E5-40E3-B001-288BECD0CC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064" y="111927"/>
            <a:ext cx="879345" cy="784305"/>
          </a:xfrm>
          <a:prstGeom prst="rect">
            <a:avLst/>
          </a:prstGeom>
          <a:solidFill>
            <a:srgbClr val="93BCB6">
              <a:alpha val="65000"/>
            </a:srgbClr>
          </a:solidFill>
        </p:spPr>
      </p:pic>
    </p:spTree>
    <p:extLst>
      <p:ext uri="{BB962C8B-B14F-4D97-AF65-F5344CB8AC3E}">
        <p14:creationId xmlns:p14="http://schemas.microsoft.com/office/powerpoint/2010/main" val="410580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52DF10EA-DAB0-448A-B557-69048B07D118}"/>
              </a:ext>
            </a:extLst>
          </p:cNvPr>
          <p:cNvSpPr txBox="1"/>
          <p:nvPr/>
        </p:nvSpPr>
        <p:spPr>
          <a:xfrm>
            <a:off x="5063410" y="561057"/>
            <a:ext cx="2065180" cy="584775"/>
          </a:xfrm>
          <a:prstGeom prst="rect">
            <a:avLst/>
          </a:prstGeom>
          <a:solidFill>
            <a:srgbClr val="93BCB6">
              <a:alpha val="7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6.-</a:t>
            </a:r>
            <a:r>
              <a:rPr lang="es-ES" b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3200" b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Demo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2AEE2A3D-C1CA-4E5F-A6D7-559FA2A2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C280942-8F13-4750-B3AC-B5FE521A4465}" type="slidenum">
              <a:rPr lang="es-ES" smtClean="0"/>
              <a:t>8</a:t>
            </a:fld>
            <a:endParaRPr lang="es-ES"/>
          </a:p>
        </p:txBody>
      </p:sp>
      <p:pic>
        <p:nvPicPr>
          <p:cNvPr id="14338" name="Picture 2" descr="Imagen relacionada">
            <a:extLst>
              <a:ext uri="{FF2B5EF4-FFF2-40B4-BE49-F238E27FC236}">
                <a16:creationId xmlns:a16="http://schemas.microsoft.com/office/drawing/2014/main" id="{8AF1DA11-9734-428C-98DD-4F925D551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76" y="1315058"/>
            <a:ext cx="9047845" cy="515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53E3270-BAB1-45BF-A5B9-8A9C35EF8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8" y="265857"/>
            <a:ext cx="1409386" cy="47644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53F29E-152A-4FCC-8857-C9B214259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064" y="111927"/>
            <a:ext cx="879345" cy="784305"/>
          </a:xfrm>
          <a:prstGeom prst="rect">
            <a:avLst/>
          </a:prstGeom>
          <a:solidFill>
            <a:srgbClr val="93BCB6">
              <a:alpha val="65000"/>
            </a:srgbClr>
          </a:solidFill>
        </p:spPr>
      </p:pic>
    </p:spTree>
    <p:extLst>
      <p:ext uri="{BB962C8B-B14F-4D97-AF65-F5344CB8AC3E}">
        <p14:creationId xmlns:p14="http://schemas.microsoft.com/office/powerpoint/2010/main" val="289396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7">
            <a:extLst>
              <a:ext uri="{FF2B5EF4-FFF2-40B4-BE49-F238E27FC236}">
                <a16:creationId xmlns:a16="http://schemas.microsoft.com/office/drawing/2014/main" id="{016B983A-5251-43E9-87ED-E29DF7A0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C280942-8F13-4750-B3AC-B5FE521A4465}" type="slidenum">
              <a:rPr lang="es-ES" smtClean="0"/>
              <a:t>9</a:t>
            </a:fld>
            <a:endParaRPr lang="es-ES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DB472D7-3C0C-443F-A9C3-74F54B62E881}"/>
              </a:ext>
            </a:extLst>
          </p:cNvPr>
          <p:cNvGrpSpPr/>
          <p:nvPr/>
        </p:nvGrpSpPr>
        <p:grpSpPr>
          <a:xfrm>
            <a:off x="4185564" y="853444"/>
            <a:ext cx="5169478" cy="3504395"/>
            <a:chOff x="4185564" y="853444"/>
            <a:chExt cx="5169478" cy="3504395"/>
          </a:xfrm>
        </p:grpSpPr>
        <p:pic>
          <p:nvPicPr>
            <p:cNvPr id="1030" name="Picture 6" descr="Imagen relacionada">
              <a:extLst>
                <a:ext uri="{FF2B5EF4-FFF2-40B4-BE49-F238E27FC236}">
                  <a16:creationId xmlns:a16="http://schemas.microsoft.com/office/drawing/2014/main" id="{29C0A07A-C725-4AD4-9EE6-5A80D190F9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4615" y1="41923" x2="64615" y2="41923"/>
                          <a14:foregroundMark x1="54231" y1="52308" x2="54231" y2="52308"/>
                          <a14:foregroundMark x1="50385" y1="70769" x2="50385" y2="707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964" b="21171"/>
            <a:stretch/>
          </p:blipFill>
          <p:spPr bwMode="auto">
            <a:xfrm rot="13692424">
              <a:off x="7338374" y="1565009"/>
              <a:ext cx="2476500" cy="1556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Resultado de imagen de icono portatil png">
              <a:extLst>
                <a:ext uri="{FF2B5EF4-FFF2-40B4-BE49-F238E27FC236}">
                  <a16:creationId xmlns:a16="http://schemas.microsoft.com/office/drawing/2014/main" id="{DBB36BD4-8F46-49C0-B250-A1F6F85E44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5564" y="853444"/>
              <a:ext cx="3504395" cy="3504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3CB52702-EBA7-428F-9EFA-4E8EE411B698}"/>
                </a:ext>
              </a:extLst>
            </p:cNvPr>
            <p:cNvSpPr txBox="1"/>
            <p:nvPr/>
          </p:nvSpPr>
          <p:spPr>
            <a:xfrm>
              <a:off x="5058672" y="2130829"/>
              <a:ext cx="17215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>
                  <a:latin typeface="Consolas" panose="020B0609020204030204" pitchFamily="49" charset="0"/>
                </a:rPr>
                <a:t>802.15.4</a:t>
              </a:r>
            </a:p>
            <a:p>
              <a:endParaRPr lang="es-ES">
                <a:latin typeface="Consolas" panose="020B0609020204030204" pitchFamily="49" charset="0"/>
              </a:endParaRPr>
            </a:p>
          </p:txBody>
        </p:sp>
        <p:pic>
          <p:nvPicPr>
            <p:cNvPr id="11" name="Imagen 10" descr="Resultado de imagen de cc2531">
              <a:extLst>
                <a:ext uri="{FF2B5EF4-FFF2-40B4-BE49-F238E27FC236}">
                  <a16:creationId xmlns:a16="http://schemas.microsoft.com/office/drawing/2014/main" id="{4D947CFC-B9C5-4C39-894A-8F3CF2955493}"/>
                </a:ext>
              </a:extLst>
            </p:cNvPr>
            <p:cNvPicPr/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90" b="89835" l="9890" r="92033">
                          <a14:foregroundMark x1="92033" y1="33516" x2="92033" y2="335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5116" y="2580449"/>
              <a:ext cx="1101943" cy="8785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65B307C-BECD-4FAB-BE26-B563BBC4E385}"/>
              </a:ext>
            </a:extLst>
          </p:cNvPr>
          <p:cNvGrpSpPr/>
          <p:nvPr/>
        </p:nvGrpSpPr>
        <p:grpSpPr>
          <a:xfrm>
            <a:off x="978884" y="3235851"/>
            <a:ext cx="3783863" cy="3153767"/>
            <a:chOff x="978884" y="3235851"/>
            <a:chExt cx="3783863" cy="3153767"/>
          </a:xfrm>
        </p:grpSpPr>
        <p:pic>
          <p:nvPicPr>
            <p:cNvPr id="1026" name="Picture 2" descr="Resultado de imagen de seÃ±al radio">
              <a:extLst>
                <a:ext uri="{FF2B5EF4-FFF2-40B4-BE49-F238E27FC236}">
                  <a16:creationId xmlns:a16="http://schemas.microsoft.com/office/drawing/2014/main" id="{7759D109-F1EF-4C76-B681-DD5676B03E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085"/>
            <a:stretch/>
          </p:blipFill>
          <p:spPr bwMode="auto">
            <a:xfrm>
              <a:off x="2589438" y="3347762"/>
              <a:ext cx="2173309" cy="3041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7FA31C02-F1F9-4115-8301-7878527A74F2}"/>
                </a:ext>
              </a:extLst>
            </p:cNvPr>
            <p:cNvPicPr/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35993" y1="27044" x2="35993" y2="27044"/>
                          <a14:foregroundMark x1="31383" y1="44654" x2="31383" y2="44654"/>
                          <a14:foregroundMark x1="38121" y1="61426" x2="38121" y2="61426"/>
                          <a14:foregroundMark x1="43972" y1="59748" x2="43972" y2="59748"/>
                          <a14:foregroundMark x1="46986" y1="59748" x2="46986" y2="59748"/>
                          <a14:foregroundMark x1="57092" y1="60377" x2="57092" y2="60377"/>
                          <a14:foregroundMark x1="65426" y1="52621" x2="65426" y2="52621"/>
                          <a14:foregroundMark x1="76241" y1="38784" x2="76241" y2="3878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3387" y="4175847"/>
              <a:ext cx="1512732" cy="13013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Bocadillo nube: nube 12">
              <a:extLst>
                <a:ext uri="{FF2B5EF4-FFF2-40B4-BE49-F238E27FC236}">
                  <a16:creationId xmlns:a16="http://schemas.microsoft.com/office/drawing/2014/main" id="{A7D89D85-3BBE-445D-90AF-22100429EB5E}"/>
                </a:ext>
              </a:extLst>
            </p:cNvPr>
            <p:cNvSpPr/>
            <p:nvPr/>
          </p:nvSpPr>
          <p:spPr>
            <a:xfrm>
              <a:off x="978884" y="3235851"/>
              <a:ext cx="2450968" cy="1008564"/>
            </a:xfrm>
            <a:prstGeom prst="cloudCallout">
              <a:avLst>
                <a:gd name="adj1" fmla="val 14551"/>
                <a:gd name="adj2" fmla="val 61565"/>
              </a:avLst>
            </a:prstGeom>
            <a:solidFill>
              <a:srgbClr val="B6D2CE">
                <a:alpha val="74902"/>
              </a:srgbClr>
            </a:solidFill>
            <a:ln>
              <a:solidFill>
                <a:srgbClr val="93BC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3C99B959-EBF4-4CEF-ADB0-B881043DFE0C}"/>
                </a:ext>
              </a:extLst>
            </p:cNvPr>
            <p:cNvSpPr txBox="1"/>
            <p:nvPr/>
          </p:nvSpPr>
          <p:spPr>
            <a:xfrm>
              <a:off x="1439599" y="3521183"/>
              <a:ext cx="1522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/>
                <a:t>Enciende led</a:t>
              </a:r>
            </a:p>
          </p:txBody>
        </p:sp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C75ECA5-9542-4AF2-8255-D0F79434B4E8}"/>
              </a:ext>
            </a:extLst>
          </p:cNvPr>
          <p:cNvSpPr txBox="1"/>
          <p:nvPr/>
        </p:nvSpPr>
        <p:spPr>
          <a:xfrm>
            <a:off x="3572760" y="561057"/>
            <a:ext cx="4588420" cy="584775"/>
          </a:xfrm>
          <a:prstGeom prst="rect">
            <a:avLst/>
          </a:prstGeom>
          <a:solidFill>
            <a:srgbClr val="93BCB6">
              <a:alpha val="7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7.- Comunicaciones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6972DB33-A385-4285-8669-79C4E478CD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8" y="265857"/>
            <a:ext cx="1409386" cy="47644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D8F6823C-0817-4B02-B837-4F209B548E5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064" y="111927"/>
            <a:ext cx="879345" cy="784305"/>
          </a:xfrm>
          <a:prstGeom prst="rect">
            <a:avLst/>
          </a:prstGeom>
          <a:solidFill>
            <a:srgbClr val="93BCB6">
              <a:alpha val="65000"/>
            </a:srgbClr>
          </a:solidFill>
        </p:spPr>
      </p:pic>
      <p:sp>
        <p:nvSpPr>
          <p:cNvPr id="4" name="AutoShape 2" descr="Light bulb free icon">
            <a:extLst>
              <a:ext uri="{FF2B5EF4-FFF2-40B4-BE49-F238E27FC236}">
                <a16:creationId xmlns:a16="http://schemas.microsoft.com/office/drawing/2014/main" id="{A0522699-95D0-4E0B-BBB9-DA5AFF65C3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FCB53A40-3BF8-4608-B777-86E1A14AC966}"/>
              </a:ext>
            </a:extLst>
          </p:cNvPr>
          <p:cNvGrpSpPr/>
          <p:nvPr/>
        </p:nvGrpSpPr>
        <p:grpSpPr>
          <a:xfrm>
            <a:off x="8126303" y="3017065"/>
            <a:ext cx="3010761" cy="3372553"/>
            <a:chOff x="8126303" y="3017065"/>
            <a:chExt cx="3010761" cy="3372553"/>
          </a:xfrm>
        </p:grpSpPr>
        <p:pic>
          <p:nvPicPr>
            <p:cNvPr id="7" name="Picture 2" descr="Resultado de imagen de seÃ±al radio">
              <a:extLst>
                <a:ext uri="{FF2B5EF4-FFF2-40B4-BE49-F238E27FC236}">
                  <a16:creationId xmlns:a16="http://schemas.microsoft.com/office/drawing/2014/main" id="{09548C25-3367-47CE-9856-93224AE9D8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68"/>
            <a:stretch/>
          </p:blipFill>
          <p:spPr bwMode="auto">
            <a:xfrm>
              <a:off x="8126303" y="3358386"/>
              <a:ext cx="2051821" cy="3031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CDF8CABE-422C-483A-A072-30F894383908}"/>
                </a:ext>
              </a:extLst>
            </p:cNvPr>
            <p:cNvPicPr/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58672" y1="34985" x2="58672" y2="34985"/>
                          <a14:foregroundMark x1="66094" y1="70554" x2="66094" y2="70554"/>
                          <a14:foregroundMark x1="61719" y1="76968" x2="61719" y2="76968"/>
                          <a14:foregroundMark x1="56875" y1="70748" x2="56875" y2="70748"/>
                          <a14:foregroundMark x1="58984" y1="9913" x2="58984" y2="9913"/>
                          <a14:foregroundMark x1="55156" y1="10593" x2="55156" y2="105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8348" y="4082388"/>
              <a:ext cx="1878716" cy="15339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2DE8F2A0-FF56-4ED3-9289-B6CD7E489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7865" y="3017065"/>
              <a:ext cx="1128669" cy="11286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41884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Panorámica</PresentationFormat>
  <Paragraphs>78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Hernán luque</dc:creator>
  <cp:lastModifiedBy>María Ariza Gamero</cp:lastModifiedBy>
  <cp:revision>1</cp:revision>
  <dcterms:created xsi:type="dcterms:W3CDTF">2019-06-16T10:09:28Z</dcterms:created>
  <dcterms:modified xsi:type="dcterms:W3CDTF">2019-06-17T11:08:04Z</dcterms:modified>
</cp:coreProperties>
</file>