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20"/>
  </p:notesMasterIdLst>
  <p:sldIdLst>
    <p:sldId id="256" r:id="rId3"/>
    <p:sldId id="257" r:id="rId4"/>
    <p:sldId id="293" r:id="rId5"/>
    <p:sldId id="304" r:id="rId6"/>
    <p:sldId id="305" r:id="rId7"/>
    <p:sldId id="306" r:id="rId8"/>
    <p:sldId id="260" r:id="rId9"/>
    <p:sldId id="307" r:id="rId10"/>
    <p:sldId id="308" r:id="rId11"/>
    <p:sldId id="312" r:id="rId12"/>
    <p:sldId id="309" r:id="rId13"/>
    <p:sldId id="310" r:id="rId14"/>
    <p:sldId id="311" r:id="rId15"/>
    <p:sldId id="313" r:id="rId16"/>
    <p:sldId id="314" r:id="rId17"/>
    <p:sldId id="278" r:id="rId18"/>
    <p:sldId id="27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ExtraBold" panose="00000900000000000000" pitchFamily="2" charset="0"/>
      <p:bold r:id="rId33"/>
      <p:boldItalic r:id="rId34"/>
    </p:embeddedFont>
    <p:embeddedFont>
      <p:font typeface="Montserrat Medium" panose="00000600000000000000" pitchFamily="2" charset="0"/>
      <p:regular r:id="rId35"/>
      <p:bold r:id="rId36"/>
      <p:italic r:id="rId37"/>
      <p:boldItalic r:id="rId38"/>
    </p:embeddedFont>
    <p:embeddedFont>
      <p:font typeface="Montserrat SemiBold" panose="00000700000000000000"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8gGvgLl4Xj/JwEJhkqEgUKlV0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13" autoAdjust="0"/>
  </p:normalViewPr>
  <p:slideViewPr>
    <p:cSldViewPr snapToGrid="0">
      <p:cViewPr varScale="1">
        <p:scale>
          <a:sx n="108" d="100"/>
          <a:sy n="108" d="100"/>
        </p:scale>
        <p:origin x="1704" y="10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06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CICLO DE VIDA DE UN CONTENEDOR</a:t>
            </a:r>
          </a:p>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Cada vez que un contenedor se ejecuta, ejecuta un proceso del SO. El proceso principal del contenedor va a determinar si seguirá vivo o no, en función de si esta funcionando o no el COMMAND. Es decir que el contenedor estará en ejecutándose, siempre y cuando el proceso principal lo este.</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91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Pero vamos a trabajar con aplicaciones que generan datos y nos interesa a nosotros de alguna manera poder acceder y trabajar con ellos, para compartirlos con otros contenedores por ejemplo. </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255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Para poder correr un proyecto en Django vamos a crear dos documentos sencillos</a:t>
            </a:r>
          </a:p>
          <a:p>
            <a:pPr marL="158750" indent="0">
              <a:lnSpc>
                <a:spcPct val="107000"/>
              </a:lnSpc>
              <a:spcAft>
                <a:spcPts val="800"/>
              </a:spcAft>
              <a:buNone/>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Dockerfile</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nos permite crear imágenes  con código nuestro, que nos va a permitir luego crear contendores</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Y un Docker-</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compose</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nos permite escribir en forma declarativa la arquitectura de servicios que nuestra aplicación necesita, como deben comunicarse entre sí, como hay que manejar los archivos, en un pequeño archivo donde nosotros declaramos lo que queremos que pase y Docker por detrás corre todos los comandos.</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1068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Para poder correr un proyecto en Django vamos a crear dos documentos sencillos</a:t>
            </a:r>
          </a:p>
          <a:p>
            <a:pPr marL="158750" indent="0">
              <a:lnSpc>
                <a:spcPct val="107000"/>
              </a:lnSpc>
              <a:spcAft>
                <a:spcPts val="800"/>
              </a:spcAft>
              <a:buNone/>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Dockerfile</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nos permite crear imágenes  con código nuestro, que nos va a permitir luego crear contendores</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Y un Docker-</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compose</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nos permite escribir en forma declarativa la arquitectura de servicios que nuestra aplicación necesita, como deben comunicarse entre sí, como hay que manejar los archivos, en un pequeño archivo donde nosotros declaramos lo que queremos que pase y Docker por detrás corre todos los comandos.</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1832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Pero vamos a trabajar con aplicaciones que generan datos y nos interesa a nosotros de alguna manera poder acceder y trabajar con ellos, para compartirlos con otros contenedores por ejemplo. </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8720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Problemas al construir software: escribir código es solo una parte. Problemas Entorno de desarrollo, dependencias, equivalencias al entorno productivo, disponibilidad con servicios externos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ej</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Base de datos, versiones).</a:t>
            </a:r>
          </a:p>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Problemas de distribución: como lo llevamos a donde que tenga estar para que sirva a los usuarios. Dependiendo del proyecto y la tecnología, se generan distintos artefactos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apk</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jar</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binarios compilados), como hacemos que eso llegue a donde tiene que llegar. Problemas de</a:t>
            </a:r>
          </a:p>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Problemas de ejecución de software: la maquina donde se ejecutará no será la misma donde se desarrollo, compatibilidad con el entorno productivo, recursos de hardware (son limitados, capacidad, RAM, procesadores), servicios externos (bases de datos)</a:t>
            </a:r>
          </a:p>
          <a:p>
            <a:pPr marL="457200" lvl="0" indent="-228600" algn="l" rtl="0">
              <a:lnSpc>
                <a:spcPct val="100000"/>
              </a:lnSpc>
              <a:spcBef>
                <a:spcPts val="0"/>
              </a:spcBef>
              <a:spcAft>
                <a:spcPts val="0"/>
              </a:spcAft>
              <a:buSzPts val="1100"/>
              <a:buNone/>
            </a:pPr>
            <a:endParaRPr b="0" i="0" dirty="0">
              <a:solidFill>
                <a:srgbClr val="C1CAD2"/>
              </a:solidFill>
              <a:latin typeface="Roboto"/>
              <a:ea typeface="Roboto"/>
              <a:cs typeface="Roboto"/>
              <a:sym typeface="Roboto"/>
            </a:endParaRPr>
          </a:p>
        </p:txBody>
      </p:sp>
    </p:spTree>
    <p:extLst>
      <p:ext uri="{BB962C8B-B14F-4D97-AF65-F5344CB8AC3E}">
        <p14:creationId xmlns:p14="http://schemas.microsoft.com/office/powerpoint/2010/main" val="421268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Una posible solución es la virtualización, el proceso en el cual podemos simular recursos hardware dentro de otro. Por ejemplo por medio de maquinas virtuales, que por medio de un software podemos crear una versión digital de lo que es una maquina y poder correr ahí nuestras aplicaciones.</a:t>
            </a:r>
          </a:p>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Esta solución también incurre en algunos problemas:</a:t>
            </a:r>
          </a:p>
          <a:p>
            <a:pPr marL="285750" lvl="0" indent="-285750">
              <a:lnSpc>
                <a:spcPct val="107000"/>
              </a:lnSpc>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El peso (En el orden de los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GBs</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se virtualiza todo un sistema operativo, por lo que dentro del disco de la maquina host, tendría que dividirlo en tantas maquinas virtualizadas.</a:t>
            </a:r>
          </a:p>
          <a:p>
            <a:pPr marL="285750" lvl="0" indent="-285750">
              <a:lnSpc>
                <a:spcPct val="107000"/>
              </a:lnSpc>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Costos de administración: se necesita un mantenimiento igual que otra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compu</a:t>
            </a: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Múltiple formatos: VDI, VMDK, VHD, raw, etc. No todos son compatibles entre sí.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VMWare</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Virtual Box</a:t>
            </a:r>
          </a:p>
          <a:p>
            <a:pPr marL="457200" lvl="0" indent="-228600" algn="l" rtl="0">
              <a:lnSpc>
                <a:spcPct val="100000"/>
              </a:lnSpc>
              <a:spcBef>
                <a:spcPts val="0"/>
              </a:spcBef>
              <a:spcAft>
                <a:spcPts val="0"/>
              </a:spcAft>
              <a:buSzPts val="1100"/>
              <a:buNone/>
            </a:pPr>
            <a:endParaRPr b="0" i="0" dirty="0">
              <a:solidFill>
                <a:srgbClr val="C1CAD2"/>
              </a:solidFill>
              <a:latin typeface="Roboto"/>
              <a:ea typeface="Roboto"/>
              <a:cs typeface="Roboto"/>
              <a:sym typeface="Roboto"/>
            </a:endParaRPr>
          </a:p>
        </p:txBody>
      </p:sp>
    </p:spTree>
    <p:extLst>
      <p:ext uri="{BB962C8B-B14F-4D97-AF65-F5344CB8AC3E}">
        <p14:creationId xmlns:p14="http://schemas.microsoft.com/office/powerpoint/2010/main" val="271602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Los contenedores, hace una analogía a los contenedores de los puertos, en donde se estandarizan lo que se quiere transportar, y tanto los medios de transportes y las herramientas que se trabajan se adaptan a esos contendores. Tienen un tamaño máximo permitido también. </a:t>
            </a:r>
          </a:p>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Por lo cual empleamos le sentido de contenedores para construir y desplegar software, como hacemos que para que en vez de que existan muchas maneras de construir software se pueda estandarizar. </a:t>
            </a:r>
            <a:endParaRPr lang="es-419" sz="1800" b="0" i="0" kern="100" dirty="0">
              <a:solidFill>
                <a:srgbClr val="C1CAD2"/>
              </a:solidFill>
              <a:effectLst/>
              <a:latin typeface="Roboto"/>
              <a:ea typeface="Roboto"/>
              <a:cs typeface="Roboto"/>
              <a:sym typeface="Roboto"/>
            </a:endParaRPr>
          </a:p>
          <a:p>
            <a:pPr marL="158750" indent="0">
              <a:lnSpc>
                <a:spcPct val="107000"/>
              </a:lnSpc>
              <a:spcAft>
                <a:spcPts val="800"/>
              </a:spcAft>
              <a:buNone/>
            </a:pPr>
            <a:endParaRPr lang="es-419" sz="1800" b="0" i="0" kern="100" dirty="0">
              <a:solidFill>
                <a:srgbClr val="C1CAD2"/>
              </a:solidFill>
              <a:effectLst/>
              <a:latin typeface="Roboto"/>
              <a:ea typeface="Roboto"/>
              <a:cs typeface="Roboto"/>
              <a:sym typeface="Roboto"/>
            </a:endParaRP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Flexibles: no importa la aplicación, vas a poder incluirla dentro de un contenedor</a:t>
            </a: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Livianos: los contenedores, reutilizan el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kernel</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del SO anfitrión entre todos, por lo que reutiliza código que esta en el SO, por lo que en el contenedor solo se empaqueta el código y no todo el SO necesario  para correr eso.</a:t>
            </a: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Portables: están diseñados para correr en cualquier maquina</a:t>
            </a: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Bajo acoplamiento con el sistema anfitrión, lo que hay en un contenedor no compite o no afecta al contenido de otro contenedor.</a:t>
            </a: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Escalables: es fácil poder replicar los contenedores y agregarles más características.</a:t>
            </a:r>
          </a:p>
          <a:p>
            <a:pPr marL="342900" lvl="0" indent="-342900">
              <a:lnSpc>
                <a:spcPct val="107000"/>
              </a:lnSpc>
              <a:spcAft>
                <a:spcPts val="800"/>
              </a:spcAft>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Seguros: los contenedores se diseñan para que solo pueda acceder a aquellas partes que necesite acceder de la maquina anfitrión ni a otros contenedores.</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3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Un contenedor tiene el código de aplicación, los binarios y librerías que necesita y nada más. Docker se posiciona en una capa inferior y es Docker quien se encarga de ejecutar esos contendores. Teniendo un SO anfitrión con una infraestructura.</a:t>
            </a:r>
          </a:p>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En un esquema de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VMs</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nuestra aplicación a parte de los binarios va a contener un SO para cada uno, pero por ejemplo si usan el mismo sistema operativo y dependencias,  vamos a tener replicado 3 veces.</a:t>
            </a:r>
          </a:p>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A priori una solución de contenedores es mas simple.</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6793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El corazón de Docker es Docker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deamon</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es un servicio del SO que maneja todas las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funcionalides</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que tiene Docker para el manejo de los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contedores</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La forma en el DD, expone una interfaz para poder comunicarse consigo es por medio de una API REST, podemos hacerlo desde nuestra propia maquina o bien desde una red externa (tener cuidado con eso). </a:t>
            </a:r>
          </a:p>
          <a:p>
            <a:pPr marL="158750" indent="0">
              <a:lnSpc>
                <a:spcPct val="107000"/>
              </a:lnSpc>
              <a:spcAft>
                <a:spcPts val="800"/>
              </a:spcAft>
              <a:buNone/>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Encima de la API REST, tenemos el CLIENTE de Docker. Gracias a este componente, podemos comunicarnos con el Docker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deamon</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por medio de líneas de comando.</a:t>
            </a:r>
          </a:p>
          <a:p>
            <a:pPr>
              <a:lnSpc>
                <a:spcPct val="107000"/>
              </a:lnSpc>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Existen 4 entidades con las que podemos trabajar con Docker:</a:t>
            </a: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Contenedores: es donde van a correr nuestros aplicativos, es una agrupación de procesos que corren nativamente en la maquina anfitrión. Es una unidad lógica, limitada a que cosas puede ver o acceder de la maquina anfitrión. Las aplicaciones que corren dentro de los contenedores no tienen idea que hay algo más afuera de su contendor.</a:t>
            </a: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Imágenes: Son plantillas o moldes a partir de la cuales Docker crea contenedores. Es simplemente una pieza de software empaquetada de forma liviana que contiene todo lo necesario para que un contenedor pueda ejecutarse exitosamente. Se pueden crear personalizadas o bien podemos utilizar las que están subidas a repositorios como Docker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hub</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Algo interesante es que </a:t>
            </a:r>
          </a:p>
          <a:p>
            <a:pPr marL="342900" lvl="0" indent="-342900">
              <a:lnSpc>
                <a:spcPct val="107000"/>
              </a:lnSpc>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Volúmenes de datos: forman en la que Docker nos permite acceder de forma segura y flexible al sistema de archivos de la maquina anfitrión.</a:t>
            </a:r>
          </a:p>
          <a:p>
            <a:pPr marL="342900" lvl="0" indent="-342900">
              <a:lnSpc>
                <a:spcPct val="107000"/>
              </a:lnSpc>
              <a:spcAft>
                <a:spcPts val="800"/>
              </a:spcAft>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Redes: permite a los distintos contenedores comunicarse entre sí o bien con el exterior.</a:t>
            </a:r>
          </a:p>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183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7531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6"/>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portante o recordatorio" type="blank">
  <p:cSld name="Importante o recordatorio">
    <p:spTree>
      <p:nvGrpSpPr>
        <p:cNvPr id="1" name="Shape 61"/>
        <p:cNvGrpSpPr/>
        <p:nvPr/>
      </p:nvGrpSpPr>
      <p:grpSpPr>
        <a:xfrm>
          <a:off x="0" y="0"/>
          <a:ext cx="0" cy="0"/>
          <a:chOff x="0" y="0"/>
          <a:chExt cx="0" cy="0"/>
        </a:xfrm>
      </p:grpSpPr>
      <p:sp>
        <p:nvSpPr>
          <p:cNvPr id="62" name="Google Shape;62;p3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 name="Google Shape;63;p32"/>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4" name="Google Shape;64;p32"/>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5" name="Google Shape;65;p32"/>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6" name="Google Shape;66;p3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extLst>
      <p:ext uri="{BB962C8B-B14F-4D97-AF65-F5344CB8AC3E}">
        <p14:creationId xmlns:p14="http://schemas.microsoft.com/office/powerpoint/2010/main" val="1915011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27"/>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27"/>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2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2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2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1"/>
        <p:cNvGrpSpPr/>
        <p:nvPr/>
      </p:nvGrpSpPr>
      <p:grpSpPr>
        <a:xfrm>
          <a:off x="0" y="0"/>
          <a:ext cx="0" cy="0"/>
          <a:chOff x="0" y="0"/>
          <a:chExt cx="0" cy="0"/>
        </a:xfrm>
      </p:grpSpPr>
      <p:sp>
        <p:nvSpPr>
          <p:cNvPr id="62" name="Google Shape;62;p3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 name="Google Shape;63;p32"/>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4" name="Google Shape;64;p32"/>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5" name="Google Shape;65;p32"/>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6" name="Google Shape;66;p3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6"/>
          <p:cNvPicPr preferRelativeResize="0"/>
          <p:nvPr/>
        </p:nvPicPr>
        <p:blipFill rotWithShape="1">
          <a:blip r:embed="rId4">
            <a:alphaModFix/>
          </a:blip>
          <a:srcRect/>
          <a:stretch/>
        </p:blipFill>
        <p:spPr>
          <a:xfrm>
            <a:off x="8155184" y="33947"/>
            <a:ext cx="876879" cy="399275"/>
          </a:xfrm>
          <a:prstGeom prst="rect">
            <a:avLst/>
          </a:prstGeom>
          <a:noFill/>
          <a:ln>
            <a:noFill/>
          </a:ln>
        </p:spPr>
      </p:pic>
    </p:spTree>
    <p:extLst>
      <p:ext uri="{BB962C8B-B14F-4D97-AF65-F5344CB8AC3E}">
        <p14:creationId xmlns:p14="http://schemas.microsoft.com/office/powerpoint/2010/main" val="225282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Diapositiva con título y subtítulo">
    <p:spTree>
      <p:nvGrpSpPr>
        <p:cNvPr id="1" name="Shape 17"/>
        <p:cNvGrpSpPr/>
        <p:nvPr/>
      </p:nvGrpSpPr>
      <p:grpSpPr>
        <a:xfrm>
          <a:off x="0" y="0"/>
          <a:ext cx="0" cy="0"/>
          <a:chOff x="0" y="0"/>
          <a:chExt cx="0" cy="0"/>
        </a:xfrm>
      </p:grpSpPr>
      <p:sp>
        <p:nvSpPr>
          <p:cNvPr id="18" name="Google Shape;18;p27"/>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27"/>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2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2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27"/>
          <p:cNvPicPr preferRelativeResize="0"/>
          <p:nvPr/>
        </p:nvPicPr>
        <p:blipFill rotWithShape="1">
          <a:blip r:embed="rId4">
            <a:alphaModFix/>
          </a:blip>
          <a:srcRect/>
          <a:stretch/>
        </p:blipFill>
        <p:spPr>
          <a:xfrm>
            <a:off x="0" y="4264238"/>
            <a:ext cx="1163080" cy="792599"/>
          </a:xfrm>
          <a:prstGeom prst="rect">
            <a:avLst/>
          </a:prstGeom>
          <a:noFill/>
          <a:ln>
            <a:noFill/>
          </a:ln>
        </p:spPr>
      </p:pic>
    </p:spTree>
    <p:extLst>
      <p:ext uri="{BB962C8B-B14F-4D97-AF65-F5344CB8AC3E}">
        <p14:creationId xmlns:p14="http://schemas.microsoft.com/office/powerpoint/2010/main" val="1105041082"/>
      </p:ext>
    </p:extLst>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ase 2 - 37">
  <p:cSld name="Clase 2 - 37">
    <p:spTree>
      <p:nvGrpSpPr>
        <p:cNvPr id="1" name="Shape 25"/>
        <p:cNvGrpSpPr/>
        <p:nvPr/>
      </p:nvGrpSpPr>
      <p:grpSpPr>
        <a:xfrm>
          <a:off x="0" y="0"/>
          <a:ext cx="0" cy="0"/>
          <a:chOff x="0" y="0"/>
          <a:chExt cx="0" cy="0"/>
        </a:xfrm>
      </p:grpSpPr>
      <p:sp>
        <p:nvSpPr>
          <p:cNvPr id="26" name="Google Shape;26;p2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28"/>
          <p:cNvSpPr/>
          <p:nvPr/>
        </p:nvSpPr>
        <p:spPr>
          <a:xfrm>
            <a:off x="1987913"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8"/>
          <p:cNvSpPr/>
          <p:nvPr/>
        </p:nvSpPr>
        <p:spPr>
          <a:xfrm>
            <a:off x="5467428"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8"/>
          <p:cNvSpPr txBox="1"/>
          <p:nvPr/>
        </p:nvSpPr>
        <p:spPr>
          <a:xfrm>
            <a:off x="4856778"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 name="Google Shape;30;p28"/>
          <p:cNvSpPr txBox="1">
            <a:spLocks noGrp="1"/>
          </p:cNvSpPr>
          <p:nvPr>
            <p:ph type="title"/>
          </p:nvPr>
        </p:nvSpPr>
        <p:spPr>
          <a:xfrm>
            <a:off x="2018588"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1" name="Google Shape;31;p28"/>
          <p:cNvSpPr txBox="1">
            <a:spLocks noGrp="1"/>
          </p:cNvSpPr>
          <p:nvPr>
            <p:ph type="title" idx="2"/>
          </p:nvPr>
        </p:nvSpPr>
        <p:spPr>
          <a:xfrm>
            <a:off x="5599878"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2" name="Google Shape;32;p28"/>
          <p:cNvSpPr txBox="1">
            <a:spLocks noGrp="1"/>
          </p:cNvSpPr>
          <p:nvPr>
            <p:ph type="title" idx="3"/>
          </p:nvPr>
        </p:nvSpPr>
        <p:spPr>
          <a:xfrm>
            <a:off x="4852903"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 name="Google Shape;34;p2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5" name="Google Shape;35;p2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36" name="Google Shape;36;p28"/>
          <p:cNvSpPr txBox="1"/>
          <p:nvPr/>
        </p:nvSpPr>
        <p:spPr>
          <a:xfrm>
            <a:off x="1411938"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7" name="Google Shape;37;p28"/>
          <p:cNvSpPr txBox="1">
            <a:spLocks noGrp="1"/>
          </p:cNvSpPr>
          <p:nvPr>
            <p:ph type="title" idx="4"/>
          </p:nvPr>
        </p:nvSpPr>
        <p:spPr>
          <a:xfrm>
            <a:off x="1411938"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38" name="Google Shape;38;p2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extLst>
      <p:ext uri="{BB962C8B-B14F-4D97-AF65-F5344CB8AC3E}">
        <p14:creationId xmlns:p14="http://schemas.microsoft.com/office/powerpoint/2010/main" val="3052718642"/>
      </p:ext>
    </p:extLst>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0" name="Google Shape;40;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2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45" name="Google Shape;45;p29"/>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46" name="Google Shape;46;p2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extLst>
      <p:ext uri="{BB962C8B-B14F-4D97-AF65-F5344CB8AC3E}">
        <p14:creationId xmlns:p14="http://schemas.microsoft.com/office/powerpoint/2010/main" val="12209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cepto destacado y explicación">
  <p:cSld name="Concepto destacado y explicación">
    <p:spTree>
      <p:nvGrpSpPr>
        <p:cNvPr id="1" name="Shape 47"/>
        <p:cNvGrpSpPr/>
        <p:nvPr/>
      </p:nvGrpSpPr>
      <p:grpSpPr>
        <a:xfrm>
          <a:off x="0" y="0"/>
          <a:ext cx="0" cy="0"/>
          <a:chOff x="0" y="0"/>
          <a:chExt cx="0" cy="0"/>
        </a:xfrm>
      </p:grpSpPr>
      <p:sp>
        <p:nvSpPr>
          <p:cNvPr id="48" name="Google Shape;48;p30"/>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0"/>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0" name="Google Shape;50;p30"/>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51" name="Google Shape;51;p30"/>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52" name="Google Shape;52;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3" name="Google Shape;53;p30"/>
          <p:cNvPicPr preferRelativeResize="0"/>
          <p:nvPr/>
        </p:nvPicPr>
        <p:blipFill rotWithShape="1">
          <a:blip r:embed="rId4">
            <a:alphaModFix/>
          </a:blip>
          <a:srcRect/>
          <a:stretch/>
        </p:blipFill>
        <p:spPr>
          <a:xfrm>
            <a:off x="0" y="4264238"/>
            <a:ext cx="1163080" cy="792599"/>
          </a:xfrm>
          <a:prstGeom prst="rect">
            <a:avLst/>
          </a:prstGeom>
          <a:noFill/>
          <a:ln>
            <a:noFill/>
          </a:ln>
        </p:spPr>
      </p:pic>
    </p:spTree>
    <p:extLst>
      <p:ext uri="{BB962C8B-B14F-4D97-AF65-F5344CB8AC3E}">
        <p14:creationId xmlns:p14="http://schemas.microsoft.com/office/powerpoint/2010/main" val="2892868086"/>
      </p:ext>
    </p:extLst>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4"/>
        <p:cNvGrpSpPr/>
        <p:nvPr/>
      </p:nvGrpSpPr>
      <p:grpSpPr>
        <a:xfrm>
          <a:off x="0" y="0"/>
          <a:ext cx="0" cy="0"/>
          <a:chOff x="0" y="0"/>
          <a:chExt cx="0" cy="0"/>
        </a:xfrm>
      </p:grpSpPr>
      <p:sp>
        <p:nvSpPr>
          <p:cNvPr id="55" name="Google Shape;55;p3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7" name="Google Shape;57;p31"/>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8" name="Google Shape;58;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 name="Google Shape;59;p3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60" name="Google Shape;60;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extLst>
      <p:ext uri="{BB962C8B-B14F-4D97-AF65-F5344CB8AC3E}">
        <p14:creationId xmlns:p14="http://schemas.microsoft.com/office/powerpoint/2010/main" val="3145388102"/>
      </p:ext>
    </p:extLst>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3447756766"/>
      </p:ext>
    </p:extLst>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learn.microsoft.com/en-us/virtualization/hyper-v-on-windows/quick-start/enable-hyper-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3320104" y="161132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AR" dirty="0"/>
              <a:t>DJANGO</a:t>
            </a:r>
            <a:br>
              <a:rPr lang="es-AR" dirty="0"/>
            </a:br>
            <a:r>
              <a:rPr lang="es-AR" dirty="0"/>
              <a:t>Reunión Extra</a:t>
            </a:r>
            <a:endParaRPr dirty="0"/>
          </a:p>
        </p:txBody>
      </p:sp>
      <p:sp>
        <p:nvSpPr>
          <p:cNvPr id="72" name="Google Shape;72;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AR" dirty="0"/>
              <a:t>Docker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267285"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Instalación de Docker (Windows 10)</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 name="Imagen 1">
            <a:extLst>
              <a:ext uri="{FF2B5EF4-FFF2-40B4-BE49-F238E27FC236}">
                <a16:creationId xmlns:a16="http://schemas.microsoft.com/office/drawing/2014/main" id="{C4556A1D-FD52-2E60-A5D4-9ED3CF460E04}"/>
              </a:ext>
            </a:extLst>
          </p:cNvPr>
          <p:cNvPicPr>
            <a:picLocks noChangeAspect="1"/>
          </p:cNvPicPr>
          <p:nvPr/>
        </p:nvPicPr>
        <p:blipFill>
          <a:blip r:embed="rId3"/>
          <a:stretch>
            <a:fillRect/>
          </a:stretch>
        </p:blipFill>
        <p:spPr>
          <a:xfrm>
            <a:off x="317527" y="1476077"/>
            <a:ext cx="4006306" cy="2774829"/>
          </a:xfrm>
          <a:prstGeom prst="rect">
            <a:avLst/>
          </a:prstGeom>
        </p:spPr>
      </p:pic>
      <p:sp>
        <p:nvSpPr>
          <p:cNvPr id="4" name="Google Shape;99;p5">
            <a:extLst>
              <a:ext uri="{FF2B5EF4-FFF2-40B4-BE49-F238E27FC236}">
                <a16:creationId xmlns:a16="http://schemas.microsoft.com/office/drawing/2014/main" id="{62CB42CE-8778-8424-A1BB-20EA7D24D3E6}"/>
              </a:ext>
            </a:extLst>
          </p:cNvPr>
          <p:cNvSpPr txBox="1">
            <a:spLocks/>
          </p:cNvSpPr>
          <p:nvPr/>
        </p:nvSpPr>
        <p:spPr>
          <a:xfrm>
            <a:off x="4447400" y="2331855"/>
            <a:ext cx="4807243" cy="757143"/>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err="1">
                <a:solidFill>
                  <a:srgbClr val="232F3E"/>
                </a:solidFill>
                <a:latin typeface="Montserrat Medium" panose="00000600000000000000" pitchFamily="2" charset="0"/>
              </a:rPr>
              <a:t>Destildar</a:t>
            </a:r>
            <a:r>
              <a:rPr lang="es-AR" sz="1600" dirty="0">
                <a:solidFill>
                  <a:srgbClr val="232F3E"/>
                </a:solidFill>
                <a:latin typeface="Montserrat Medium" panose="00000600000000000000" pitchFamily="2" charset="0"/>
              </a:rPr>
              <a:t> la opción “Use WSL 2” si que no se tiene habilitada WSL en la instalación de Windows.</a:t>
            </a:r>
          </a:p>
        </p:txBody>
      </p:sp>
    </p:spTree>
    <p:extLst>
      <p:ext uri="{BB962C8B-B14F-4D97-AF65-F5344CB8AC3E}">
        <p14:creationId xmlns:p14="http://schemas.microsoft.com/office/powerpoint/2010/main" val="273649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267285"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Comandos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99;p5">
            <a:extLst>
              <a:ext uri="{FF2B5EF4-FFF2-40B4-BE49-F238E27FC236}">
                <a16:creationId xmlns:a16="http://schemas.microsoft.com/office/drawing/2014/main" id="{BA6F4381-0A62-C773-2452-EAF5C20D8505}"/>
              </a:ext>
            </a:extLst>
          </p:cNvPr>
          <p:cNvSpPr txBox="1">
            <a:spLocks/>
          </p:cNvSpPr>
          <p:nvPr/>
        </p:nvSpPr>
        <p:spPr>
          <a:xfrm>
            <a:off x="478299" y="1234386"/>
            <a:ext cx="8293911" cy="347829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a:solidFill>
                  <a:srgbClr val="232F3E"/>
                </a:solidFill>
                <a:latin typeface="Montserrat Medium" panose="00000600000000000000" pitchFamily="2" charset="0"/>
              </a:rPr>
              <a:t>Crear contenedores desde línea de comandos</a:t>
            </a:r>
          </a:p>
          <a:p>
            <a:pPr marL="0" indent="0">
              <a:lnSpc>
                <a:spcPct val="100000"/>
              </a:lnSpc>
              <a:buSzPts val="1700"/>
              <a:buNone/>
            </a:pP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run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hello-world</a:t>
            </a:r>
            <a:endParaRPr lang="es-419"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ps</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(muestra los contenedores activos)</a:t>
            </a:r>
          </a:p>
          <a:p>
            <a:pPr marL="0" indent="0">
              <a:lnSpc>
                <a:spcPct val="100000"/>
              </a:lnSpc>
              <a:buSzPts val="1700"/>
              <a:buNone/>
            </a:pP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ps</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 </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(muestra todos los contenedores)</a:t>
            </a:r>
          </a:p>
          <a:p>
            <a:pPr marL="0" indent="0">
              <a:lnSpc>
                <a:spcPct val="100000"/>
              </a:lnSpc>
              <a:buSzPts val="1700"/>
              <a:buNone/>
            </a:pP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run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name</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hello-cac</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hello-world</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kern="100" dirty="0">
                <a:latin typeface="Calibri" panose="020F0502020204030204" pitchFamily="34" charset="0"/>
                <a:ea typeface="Calibri" panose="020F0502020204030204" pitchFamily="34" charset="0"/>
                <a:cs typeface="Times New Roman" panose="02020603050405020304" pitchFamily="18" charset="0"/>
              </a:rPr>
              <a:t>(crea un contenedor llamado </a:t>
            </a:r>
            <a:r>
              <a:rPr lang="es-419" kern="100" dirty="0" err="1">
                <a:latin typeface="Calibri" panose="020F0502020204030204" pitchFamily="34" charset="0"/>
                <a:ea typeface="Calibri" panose="020F0502020204030204" pitchFamily="34" charset="0"/>
                <a:cs typeface="Times New Roman" panose="02020603050405020304" pitchFamily="18" charset="0"/>
              </a:rPr>
              <a:t>hello-cac</a:t>
            </a:r>
            <a:r>
              <a:rPr lang="es-419" kern="100" dirty="0">
                <a:latin typeface="Calibri" panose="020F0502020204030204" pitchFamily="34" charset="0"/>
                <a:ea typeface="Calibri" panose="020F0502020204030204" pitchFamily="34" charset="0"/>
                <a:cs typeface="Times New Roman" panose="02020603050405020304" pitchFamily="18" charset="0"/>
              </a:rPr>
              <a:t> a partir de la imagen </a:t>
            </a:r>
            <a:r>
              <a:rPr lang="es-419" kern="100" dirty="0" err="1">
                <a:latin typeface="Calibri" panose="020F0502020204030204" pitchFamily="34" charset="0"/>
                <a:ea typeface="Calibri" panose="020F0502020204030204" pitchFamily="34" charset="0"/>
                <a:cs typeface="Times New Roman" panose="02020603050405020304" pitchFamily="18" charset="0"/>
              </a:rPr>
              <a:t>hello-world</a:t>
            </a:r>
            <a:r>
              <a:rPr lang="es-419" kern="100" dirty="0">
                <a:latin typeface="Calibri" panose="020F0502020204030204" pitchFamily="34" charset="0"/>
                <a:ea typeface="Calibri" panose="020F0502020204030204" pitchFamily="34" charset="0"/>
                <a:cs typeface="Times New Roman" panose="02020603050405020304" pitchFamily="18" charset="0"/>
              </a:rPr>
              <a:t>)</a:t>
            </a:r>
            <a:endParaRPr lang="es-419"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rm</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&lt;ID o nombre</a:t>
            </a:r>
            <a:r>
              <a:rPr lang="es-419" b="1" dirty="0">
                <a:latin typeface="Calibri" panose="020F0502020204030204" pitchFamily="34" charset="0"/>
                <a:ea typeface="Calibri" panose="020F0502020204030204" pitchFamily="34" charset="0"/>
                <a:cs typeface="Times New Roman" panose="02020603050405020304" pitchFamily="18" charset="0"/>
              </a:rPr>
              <a:t>&gt;</a:t>
            </a:r>
            <a:r>
              <a:rPr lang="es-419" dirty="0">
                <a:latin typeface="Calibri" panose="020F0502020204030204" pitchFamily="34" charset="0"/>
                <a:ea typeface="Calibri" panose="020F0502020204030204" pitchFamily="34" charset="0"/>
                <a:cs typeface="Times New Roman" panose="02020603050405020304" pitchFamily="18" charset="0"/>
              </a:rPr>
              <a:t> </a:t>
            </a:r>
            <a:r>
              <a:rPr lang="es-419" sz="1800" dirty="0">
                <a:effectLst/>
                <a:latin typeface="Calibri" panose="020F0502020204030204" pitchFamily="34" charset="0"/>
                <a:ea typeface="Calibri" panose="020F0502020204030204" pitchFamily="34" charset="0"/>
                <a:cs typeface="Times New Roman" panose="02020603050405020304" pitchFamily="18" charset="0"/>
              </a:rPr>
              <a:t>(borro un contenedor) </a:t>
            </a:r>
          </a:p>
          <a:p>
            <a:pPr marL="0" indent="0">
              <a:lnSpc>
                <a:spcPct val="100000"/>
              </a:lnSpc>
              <a:buSzPts val="1700"/>
              <a:buNone/>
            </a:pPr>
            <a:r>
              <a:rPr lang="es-419" b="1" kern="100" dirty="0" err="1">
                <a:latin typeface="Calibri" panose="020F0502020204030204" pitchFamily="34" charset="0"/>
                <a:ea typeface="Calibri" panose="020F0502020204030204" pitchFamily="34" charset="0"/>
                <a:cs typeface="Times New Roman" panose="02020603050405020304" pitchFamily="18" charset="0"/>
              </a:rPr>
              <a:t>d</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ocker</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rm</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-f </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&lt;ID o nombre</a:t>
            </a:r>
            <a:r>
              <a:rPr lang="es-419" b="1" dirty="0">
                <a:latin typeface="Calibri" panose="020F0502020204030204" pitchFamily="34" charset="0"/>
                <a:ea typeface="Calibri" panose="020F0502020204030204" pitchFamily="34" charset="0"/>
                <a:cs typeface="Times New Roman" panose="02020603050405020304" pitchFamily="18" charset="0"/>
              </a:rPr>
              <a:t>&gt;</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(borro si esta corriendo)</a:t>
            </a:r>
          </a:p>
          <a:p>
            <a:pPr marL="0" indent="0">
              <a:lnSpc>
                <a:spcPct val="100000"/>
              </a:lnSpc>
              <a:buSzPts val="1700"/>
              <a:buNone/>
            </a:pP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r>
              <a:rPr lang="es-AR" sz="1600" dirty="0">
                <a:solidFill>
                  <a:srgbClr val="232F3E"/>
                </a:solidFill>
                <a:latin typeface="Montserrat Medium" panose="00000600000000000000" pitchFamily="2" charset="0"/>
              </a:rPr>
              <a:t>Exponemos contendores</a:t>
            </a:r>
          </a:p>
          <a:p>
            <a:pPr marL="0" indent="0">
              <a:lnSpc>
                <a:spcPct val="100000"/>
              </a:lnSpc>
              <a:buSzPts val="1700"/>
              <a:buNone/>
            </a:pP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run -d -p 33060:3306 --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name</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mysql-db</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-e MYSQL_ROOT_PASSWORD=</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secret</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mysql</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(Se crea un contenedor de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mysql</a:t>
            </a:r>
            <a:r>
              <a:rPr lang="es-419" kern="100" dirty="0">
                <a:latin typeface="Calibri" panose="020F0502020204030204" pitchFamily="34" charset="0"/>
                <a:ea typeface="Calibri" panose="020F0502020204030204" pitchFamily="34" charset="0"/>
                <a:cs typeface="Times New Roman" panose="02020603050405020304" pitchFamily="18" charset="0"/>
              </a:rPr>
              <a:t>, -p indica el puerto del </a:t>
            </a:r>
            <a:r>
              <a:rPr lang="es-419" kern="100" dirty="0" err="1">
                <a:latin typeface="Calibri" panose="020F0502020204030204" pitchFamily="34" charset="0"/>
                <a:ea typeface="Calibri" panose="020F0502020204030204" pitchFamily="34" charset="0"/>
                <a:cs typeface="Times New Roman" panose="02020603050405020304" pitchFamily="18" charset="0"/>
              </a:rPr>
              <a:t>anfitrión:puerto</a:t>
            </a:r>
            <a:r>
              <a:rPr lang="es-419" kern="100" dirty="0">
                <a:latin typeface="Calibri" panose="020F0502020204030204" pitchFamily="34" charset="0"/>
                <a:ea typeface="Calibri" panose="020F0502020204030204" pitchFamily="34" charset="0"/>
                <a:cs typeface="Times New Roman" panose="02020603050405020304" pitchFamily="18" charset="0"/>
              </a:rPr>
              <a:t> del contenedor</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buSzPts val="1700"/>
              <a:buNone/>
            </a:pP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exec</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it</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mysql-db</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mysql</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–p </a:t>
            </a:r>
            <a:r>
              <a:rPr lang="es-419" sz="1800" dirty="0">
                <a:effectLst/>
                <a:latin typeface="Calibri" panose="020F0502020204030204" pitchFamily="34" charset="0"/>
                <a:ea typeface="Calibri" panose="020F0502020204030204" pitchFamily="34" charset="0"/>
                <a:cs typeface="Times New Roman" panose="02020603050405020304" pitchFamily="18" charset="0"/>
              </a:rPr>
              <a:t>(podemos ingresar al contenedor y ejecutar el comando </a:t>
            </a:r>
            <a:r>
              <a:rPr lang="es-419" sz="1800" dirty="0" err="1">
                <a:effectLst/>
                <a:latin typeface="Calibri" panose="020F0502020204030204" pitchFamily="34" charset="0"/>
                <a:ea typeface="Calibri" panose="020F0502020204030204" pitchFamily="34" charset="0"/>
                <a:cs typeface="Times New Roman" panose="02020603050405020304" pitchFamily="18" charset="0"/>
              </a:rPr>
              <a:t>mysql</a:t>
            </a:r>
            <a:r>
              <a:rPr lang="es-419" sz="1800" dirty="0">
                <a:effectLst/>
                <a:latin typeface="Calibri" panose="020F0502020204030204" pitchFamily="34" charset="0"/>
                <a:ea typeface="Calibri" panose="020F0502020204030204" pitchFamily="34" charset="0"/>
                <a:cs typeface="Times New Roman" panose="02020603050405020304" pitchFamily="18" charset="0"/>
              </a:rPr>
              <a:t> como usuario </a:t>
            </a:r>
            <a:r>
              <a:rPr lang="es-419" sz="1800" dirty="0" err="1">
                <a:effectLst/>
                <a:latin typeface="Calibri" panose="020F0502020204030204" pitchFamily="34" charset="0"/>
                <a:ea typeface="Calibri" panose="020F0502020204030204" pitchFamily="34" charset="0"/>
                <a:cs typeface="Times New Roman" panose="02020603050405020304" pitchFamily="18" charset="0"/>
              </a:rPr>
              <a:t>root</a:t>
            </a:r>
            <a:r>
              <a:rPr lang="es-419" sz="1800" dirty="0">
                <a:effectLst/>
                <a:latin typeface="Calibri" panose="020F0502020204030204" pitchFamily="34" charset="0"/>
                <a:ea typeface="Calibri" panose="020F0502020204030204" pitchFamily="34" charset="0"/>
                <a:cs typeface="Times New Roman" panose="02020603050405020304" pitchFamily="18" charset="0"/>
              </a:rPr>
              <a:t>)</a:t>
            </a: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endParaRPr lang="es-AR" sz="1600" dirty="0">
              <a:solidFill>
                <a:srgbClr val="232F3E"/>
              </a:solidFill>
              <a:latin typeface="Montserrat Medium" panose="00000600000000000000" pitchFamily="2" charset="0"/>
            </a:endParaRPr>
          </a:p>
        </p:txBody>
      </p:sp>
    </p:spTree>
    <p:extLst>
      <p:ext uri="{BB962C8B-B14F-4D97-AF65-F5344CB8AC3E}">
        <p14:creationId xmlns:p14="http://schemas.microsoft.com/office/powerpoint/2010/main" val="241108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267285"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Comandos - continuación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99;p5">
            <a:extLst>
              <a:ext uri="{FF2B5EF4-FFF2-40B4-BE49-F238E27FC236}">
                <a16:creationId xmlns:a16="http://schemas.microsoft.com/office/drawing/2014/main" id="{BA6F4381-0A62-C773-2452-EAF5C20D8505}"/>
              </a:ext>
            </a:extLst>
          </p:cNvPr>
          <p:cNvSpPr txBox="1">
            <a:spLocks/>
          </p:cNvSpPr>
          <p:nvPr/>
        </p:nvSpPr>
        <p:spPr>
          <a:xfrm>
            <a:off x="478300" y="1234386"/>
            <a:ext cx="8273814" cy="3478291"/>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a:solidFill>
                  <a:srgbClr val="232F3E"/>
                </a:solidFill>
                <a:latin typeface="Montserrat Medium" panose="00000600000000000000" pitchFamily="2" charset="0"/>
              </a:rPr>
              <a:t>Creamos volúmenes</a:t>
            </a:r>
          </a:p>
          <a:p>
            <a:pPr marL="0" indent="0">
              <a:lnSpc>
                <a:spcPct val="100000"/>
              </a:lnSpc>
              <a:buSzPts val="1700"/>
              <a:buNone/>
            </a:pP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volume</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ls</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(listo los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volumes</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buSzPts val="1700"/>
              <a:buNone/>
            </a:pP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volume</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create</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dbdata</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(creo un volumen, reserva un espacio del disco del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anfriotion</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0000"/>
              </a:lnSpc>
              <a:buSzPts val="1700"/>
              <a:buNone/>
            </a:pPr>
            <a:r>
              <a:rPr lang="es-419" sz="1800" dirty="0">
                <a:effectLst/>
                <a:latin typeface="Calibri" panose="020F0502020204030204" pitchFamily="34" charset="0"/>
                <a:ea typeface="Calibri" panose="020F0502020204030204" pitchFamily="34" charset="0"/>
                <a:cs typeface="Times New Roman" panose="02020603050405020304" pitchFamily="18" charset="0"/>
              </a:rPr>
              <a:t>#Se crea un contenedor con un volumen de datos montado</a:t>
            </a:r>
          </a:p>
          <a:p>
            <a:pPr marL="0" indent="0">
              <a:lnSpc>
                <a:spcPct val="100000"/>
              </a:lnSpc>
              <a:buSzPts val="1700"/>
              <a:buNone/>
            </a:pP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run -d -p 33060:3306 --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name</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mysql-db</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-e MYSQL_ROOT_PASSWORD=</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secret</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-v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dbdata</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var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lib</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mysql</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mysql</a:t>
            </a:r>
            <a:endParaRPr lang="es-419"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endParaRPr lang="es-AR" sz="1600" dirty="0">
              <a:solidFill>
                <a:srgbClr val="232F3E"/>
              </a:solidFill>
              <a:latin typeface="Montserrat Medium" panose="00000600000000000000" pitchFamily="2" charset="0"/>
            </a:endParaRPr>
          </a:p>
          <a:p>
            <a:pPr marL="0" indent="0">
              <a:lnSpc>
                <a:spcPct val="100000"/>
              </a:lnSpc>
              <a:buSzPts val="1700"/>
              <a:buNone/>
            </a:pPr>
            <a:r>
              <a:rPr lang="es-AR" sz="1600" dirty="0">
                <a:solidFill>
                  <a:srgbClr val="232F3E"/>
                </a:solidFill>
                <a:latin typeface="Montserrat Medium" panose="00000600000000000000" pitchFamily="2" charset="0"/>
              </a:rPr>
              <a:t>Redes</a:t>
            </a:r>
          </a:p>
          <a:p>
            <a:pPr marL="0" indent="0">
              <a:lnSpc>
                <a:spcPct val="100000"/>
              </a:lnSpc>
              <a:buSzPts val="1700"/>
              <a:buNone/>
            </a:pP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network</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ls</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dirty="0">
                <a:effectLst/>
                <a:latin typeface="Calibri" panose="020F0502020204030204" pitchFamily="34" charset="0"/>
                <a:ea typeface="Calibri" panose="020F0502020204030204" pitchFamily="34" charset="0"/>
                <a:cs typeface="Times New Roman" panose="02020603050405020304" pitchFamily="18" charset="0"/>
              </a:rPr>
              <a:t>(listo las redes)</a:t>
            </a:r>
          </a:p>
          <a:p>
            <a:pPr marL="0" indent="0">
              <a:lnSpc>
                <a:spcPct val="100000"/>
              </a:lnSpc>
              <a:buSzPts val="1700"/>
              <a:buNone/>
            </a:pP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network</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create</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atachable</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kern="100" dirty="0" err="1">
                <a:effectLst/>
                <a:latin typeface="Calibri" panose="020F0502020204030204" pitchFamily="34" charset="0"/>
                <a:ea typeface="Calibri" panose="020F0502020204030204" pitchFamily="34" charset="0"/>
                <a:cs typeface="Times New Roman" panose="02020603050405020304" pitchFamily="18" charset="0"/>
              </a:rPr>
              <a:t>cacnet</a:t>
            </a:r>
            <a:r>
              <a:rPr lang="es-419"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(creo la red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cacnet</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que pueda ser alcanzada por otros contenedores)</a:t>
            </a:r>
          </a:p>
          <a:p>
            <a:pPr marL="0" indent="0">
              <a:lnSpc>
                <a:spcPct val="100000"/>
              </a:lnSpc>
              <a:buSzPts val="1700"/>
              <a:buNone/>
            </a:pP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docker</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network</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connect</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cacnet</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b="1" dirty="0" err="1">
                <a:effectLst/>
                <a:latin typeface="Calibri" panose="020F0502020204030204" pitchFamily="34" charset="0"/>
                <a:ea typeface="Calibri" panose="020F0502020204030204" pitchFamily="34" charset="0"/>
                <a:cs typeface="Times New Roman" panose="02020603050405020304" pitchFamily="18" charset="0"/>
              </a:rPr>
              <a:t>db</a:t>
            </a:r>
            <a:r>
              <a:rPr lang="es-419" sz="18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800" dirty="0">
                <a:effectLst/>
                <a:latin typeface="Calibri" panose="020F0502020204030204" pitchFamily="34" charset="0"/>
                <a:ea typeface="Calibri" panose="020F0502020204030204" pitchFamily="34" charset="0"/>
                <a:cs typeface="Times New Roman" panose="02020603050405020304" pitchFamily="18" charset="0"/>
              </a:rPr>
              <a:t>(conecto el contenedor “</a:t>
            </a:r>
            <a:r>
              <a:rPr lang="es-419" sz="1800" dirty="0" err="1">
                <a:effectLst/>
                <a:latin typeface="Calibri" panose="020F0502020204030204" pitchFamily="34" charset="0"/>
                <a:ea typeface="Calibri" panose="020F0502020204030204" pitchFamily="34" charset="0"/>
                <a:cs typeface="Times New Roman" panose="02020603050405020304" pitchFamily="18" charset="0"/>
              </a:rPr>
              <a:t>mysql-db</a:t>
            </a:r>
            <a:r>
              <a:rPr lang="es-419" sz="1800" dirty="0">
                <a:effectLst/>
                <a:latin typeface="Calibri" panose="020F0502020204030204" pitchFamily="34" charset="0"/>
                <a:ea typeface="Calibri" panose="020F0502020204030204" pitchFamily="34" charset="0"/>
                <a:cs typeface="Times New Roman" panose="02020603050405020304" pitchFamily="18" charset="0"/>
              </a:rPr>
              <a:t>” a la red “</a:t>
            </a:r>
            <a:r>
              <a:rPr lang="es-419" sz="1800" dirty="0" err="1">
                <a:effectLst/>
                <a:latin typeface="Calibri" panose="020F0502020204030204" pitchFamily="34" charset="0"/>
                <a:ea typeface="Calibri" panose="020F0502020204030204" pitchFamily="34" charset="0"/>
                <a:cs typeface="Times New Roman" panose="02020603050405020304" pitchFamily="18" charset="0"/>
              </a:rPr>
              <a:t>cacnet</a:t>
            </a:r>
            <a:r>
              <a:rPr lang="es-419" sz="1800" dirty="0">
                <a:effectLst/>
                <a:latin typeface="Calibri" panose="020F0502020204030204" pitchFamily="34" charset="0"/>
                <a:ea typeface="Calibri" panose="020F0502020204030204" pitchFamily="34" charset="0"/>
                <a:cs typeface="Times New Roman" panose="02020603050405020304" pitchFamily="18" charset="0"/>
              </a:rPr>
              <a:t>”)</a:t>
            </a:r>
            <a:endParaRPr lang="es-419"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endParaRPr lang="es-AR" sz="1600" dirty="0">
              <a:solidFill>
                <a:srgbClr val="232F3E"/>
              </a:solidFill>
              <a:latin typeface="Montserrat Medium" panose="00000600000000000000" pitchFamily="2" charset="0"/>
            </a:endParaRPr>
          </a:p>
        </p:txBody>
      </p:sp>
    </p:spTree>
    <p:extLst>
      <p:ext uri="{BB962C8B-B14F-4D97-AF65-F5344CB8AC3E}">
        <p14:creationId xmlns:p14="http://schemas.microsoft.com/office/powerpoint/2010/main" val="300539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387864" y="670173"/>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err="1">
                <a:ln>
                  <a:noFill/>
                </a:ln>
                <a:solidFill>
                  <a:srgbClr val="333333"/>
                </a:solidFill>
                <a:effectLst/>
                <a:uLnTx/>
                <a:uFillTx/>
                <a:latin typeface="Montserrat"/>
                <a:ea typeface="Montserrat"/>
                <a:cs typeface="Montserrat"/>
                <a:sym typeface="Montserrat"/>
              </a:rPr>
              <a:t>Dockerfile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99;p5">
            <a:extLst>
              <a:ext uri="{FF2B5EF4-FFF2-40B4-BE49-F238E27FC236}">
                <a16:creationId xmlns:a16="http://schemas.microsoft.com/office/drawing/2014/main" id="{BA6F4381-0A62-C773-2452-EAF5C20D8505}"/>
              </a:ext>
            </a:extLst>
          </p:cNvPr>
          <p:cNvSpPr txBox="1">
            <a:spLocks/>
          </p:cNvSpPr>
          <p:nvPr/>
        </p:nvSpPr>
        <p:spPr>
          <a:xfrm>
            <a:off x="508445" y="1242873"/>
            <a:ext cx="7982412" cy="572701"/>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419" sz="1600" dirty="0" err="1">
                <a:solidFill>
                  <a:srgbClr val="232F3E"/>
                </a:solidFill>
                <a:latin typeface="Montserrat Medium" panose="00000600000000000000" pitchFamily="2" charset="0"/>
              </a:rPr>
              <a:t>Dockerfile</a:t>
            </a:r>
            <a:r>
              <a:rPr lang="es-419" sz="1600" dirty="0">
                <a:solidFill>
                  <a:srgbClr val="232F3E"/>
                </a:solidFill>
                <a:latin typeface="Montserrat Medium" panose="00000600000000000000" pitchFamily="2" charset="0"/>
              </a:rPr>
              <a:t>, nos permite crear imágenes  con código nuestro, que nos va a permitir luego crear contendores. Creamos este archivo en el directorio de nuestro proyecto.</a:t>
            </a:r>
            <a:endParaRPr lang="es-AR" sz="1600" dirty="0">
              <a:solidFill>
                <a:srgbClr val="232F3E"/>
              </a:solidFill>
              <a:latin typeface="Montserrat Medium" panose="00000600000000000000" pitchFamily="2" charset="0"/>
            </a:endParaRPr>
          </a:p>
        </p:txBody>
      </p:sp>
      <p:sp>
        <p:nvSpPr>
          <p:cNvPr id="2" name="Google Shape;99;p5">
            <a:extLst>
              <a:ext uri="{FF2B5EF4-FFF2-40B4-BE49-F238E27FC236}">
                <a16:creationId xmlns:a16="http://schemas.microsoft.com/office/drawing/2014/main" id="{0C07B6CD-899F-F8E0-3D1A-D8B843B2AEB7}"/>
              </a:ext>
            </a:extLst>
          </p:cNvPr>
          <p:cNvSpPr txBox="1">
            <a:spLocks/>
          </p:cNvSpPr>
          <p:nvPr/>
        </p:nvSpPr>
        <p:spPr>
          <a:xfrm>
            <a:off x="508445" y="1929700"/>
            <a:ext cx="7522503" cy="2692542"/>
          </a:xfrm>
          <a:prstGeom prst="rect">
            <a:avLst/>
          </a:prstGeom>
          <a:solidFill>
            <a:schemeClr val="tx1"/>
          </a:solid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s-419" sz="1600" b="0" dirty="0">
                <a:solidFill>
                  <a:srgbClr val="6A9955"/>
                </a:solidFill>
                <a:effectLst/>
                <a:latin typeface="Consolas" panose="020B0609020204030204" pitchFamily="49" charset="0"/>
              </a:rPr>
              <a:t>#version de la imagen queremos crear el contenedor</a:t>
            </a:r>
            <a:endParaRPr lang="es-419" sz="1600" b="0" dirty="0">
              <a:solidFill>
                <a:srgbClr val="CCCCCC"/>
              </a:solidFill>
              <a:effectLst/>
              <a:latin typeface="Consolas" panose="020B0609020204030204" pitchFamily="49" charset="0"/>
            </a:endParaRPr>
          </a:p>
          <a:p>
            <a:pPr marL="114300" indent="0">
              <a:buNone/>
            </a:pPr>
            <a:r>
              <a:rPr lang="es-419" sz="1600" b="0" dirty="0">
                <a:solidFill>
                  <a:srgbClr val="C586C0"/>
                </a:solidFill>
                <a:effectLst/>
                <a:latin typeface="Consolas" panose="020B0609020204030204" pitchFamily="49" charset="0"/>
              </a:rPr>
              <a:t>FROM</a:t>
            </a:r>
            <a:r>
              <a:rPr lang="es-419" sz="1600" b="0" dirty="0">
                <a:solidFill>
                  <a:srgbClr val="CCCCCC"/>
                </a:solidFill>
                <a:effectLst/>
                <a:latin typeface="Consolas" panose="020B0609020204030204" pitchFamily="49" charset="0"/>
              </a:rPr>
              <a:t> </a:t>
            </a:r>
            <a:r>
              <a:rPr lang="es-419" sz="1600" b="0" dirty="0">
                <a:solidFill>
                  <a:srgbClr val="4EC9B0"/>
                </a:solidFill>
                <a:effectLst/>
                <a:latin typeface="Consolas" panose="020B0609020204030204" pitchFamily="49" charset="0"/>
              </a:rPr>
              <a:t>python</a:t>
            </a:r>
            <a:r>
              <a:rPr lang="es-419" sz="1600" b="0" dirty="0">
                <a:solidFill>
                  <a:srgbClr val="CCCCCC"/>
                </a:solidFill>
                <a:effectLst/>
                <a:latin typeface="Consolas" panose="020B0609020204030204" pitchFamily="49" charset="0"/>
              </a:rPr>
              <a:t>:</a:t>
            </a:r>
            <a:r>
              <a:rPr lang="es-419" sz="1600" b="0" dirty="0">
                <a:solidFill>
                  <a:srgbClr val="9CDCFE"/>
                </a:solidFill>
                <a:effectLst/>
                <a:latin typeface="Consolas" panose="020B0609020204030204" pitchFamily="49" charset="0"/>
              </a:rPr>
              <a:t>3.9</a:t>
            </a:r>
            <a:endParaRPr lang="es-419" sz="1600" b="0" dirty="0">
              <a:solidFill>
                <a:srgbClr val="CCCCCC"/>
              </a:solidFill>
              <a:effectLst/>
              <a:latin typeface="Consolas" panose="020B0609020204030204" pitchFamily="49" charset="0"/>
            </a:endParaRPr>
          </a:p>
          <a:p>
            <a:pPr marL="114300" indent="0">
              <a:buNone/>
            </a:pPr>
            <a:br>
              <a:rPr lang="es-419" sz="1600" b="0" dirty="0">
                <a:solidFill>
                  <a:srgbClr val="CCCCCC"/>
                </a:solidFill>
                <a:effectLst/>
                <a:latin typeface="Consolas" panose="020B0609020204030204" pitchFamily="49" charset="0"/>
              </a:rPr>
            </a:br>
            <a:r>
              <a:rPr lang="es-419" sz="1600" b="0" dirty="0">
                <a:solidFill>
                  <a:srgbClr val="6A9955"/>
                </a:solidFill>
                <a:effectLst/>
                <a:latin typeface="Consolas" panose="020B0609020204030204" pitchFamily="49" charset="0"/>
              </a:rPr>
              <a:t>#Especificamos un directorio de trabajo, es como hacer un </a:t>
            </a:r>
            <a:r>
              <a:rPr lang="es-419" sz="1600" b="0" dirty="0" err="1">
                <a:solidFill>
                  <a:srgbClr val="6A9955"/>
                </a:solidFill>
                <a:effectLst/>
                <a:latin typeface="Consolas" panose="020B0609020204030204" pitchFamily="49" charset="0"/>
              </a:rPr>
              <a:t>mkdir</a:t>
            </a:r>
            <a:r>
              <a:rPr lang="es-419" sz="1600" b="0" dirty="0">
                <a:solidFill>
                  <a:srgbClr val="6A9955"/>
                </a:solidFill>
                <a:effectLst/>
                <a:latin typeface="Consolas" panose="020B0609020204030204" pitchFamily="49" charset="0"/>
              </a:rPr>
              <a:t> y cd</a:t>
            </a:r>
            <a:endParaRPr lang="es-419" sz="1600" b="0" dirty="0">
              <a:solidFill>
                <a:srgbClr val="CCCCCC"/>
              </a:solidFill>
              <a:effectLst/>
              <a:latin typeface="Consolas" panose="020B0609020204030204" pitchFamily="49" charset="0"/>
            </a:endParaRPr>
          </a:p>
          <a:p>
            <a:pPr marL="114300" indent="0">
              <a:buNone/>
            </a:pPr>
            <a:r>
              <a:rPr lang="es-419" sz="1600" b="0" dirty="0">
                <a:solidFill>
                  <a:srgbClr val="C586C0"/>
                </a:solidFill>
                <a:effectLst/>
                <a:latin typeface="Consolas" panose="020B0609020204030204" pitchFamily="49" charset="0"/>
              </a:rPr>
              <a:t>WORKDIR</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/proyecto_23319</a:t>
            </a:r>
            <a:endParaRPr lang="es-419" sz="1600" b="0" dirty="0">
              <a:solidFill>
                <a:srgbClr val="CCCCCC"/>
              </a:solidFill>
              <a:effectLst/>
              <a:latin typeface="Consolas" panose="020B0609020204030204" pitchFamily="49" charset="0"/>
            </a:endParaRPr>
          </a:p>
          <a:p>
            <a:pPr marL="114300" indent="0">
              <a:buNone/>
            </a:pPr>
            <a:br>
              <a:rPr lang="es-419" sz="1600" b="0" dirty="0">
                <a:solidFill>
                  <a:srgbClr val="CCCCCC"/>
                </a:solidFill>
                <a:effectLst/>
                <a:latin typeface="Consolas" panose="020B0609020204030204" pitchFamily="49" charset="0"/>
              </a:rPr>
            </a:br>
            <a:r>
              <a:rPr lang="es-419" sz="1600" b="0" dirty="0">
                <a:solidFill>
                  <a:srgbClr val="6A9955"/>
                </a:solidFill>
                <a:effectLst/>
                <a:latin typeface="Consolas" panose="020B0609020204030204" pitchFamily="49" charset="0"/>
              </a:rPr>
              <a:t>#Copiamos el archivo </a:t>
            </a:r>
            <a:r>
              <a:rPr lang="es-419" sz="1600" b="0" dirty="0" err="1">
                <a:solidFill>
                  <a:srgbClr val="6A9955"/>
                </a:solidFill>
                <a:effectLst/>
                <a:latin typeface="Consolas" panose="020B0609020204030204" pitchFamily="49" charset="0"/>
              </a:rPr>
              <a:t>requirements</a:t>
            </a:r>
            <a:r>
              <a:rPr lang="es-419" sz="1600" b="0" dirty="0">
                <a:solidFill>
                  <a:srgbClr val="6A9955"/>
                </a:solidFill>
                <a:effectLst/>
                <a:latin typeface="Consolas" panose="020B0609020204030204" pitchFamily="49" charset="0"/>
              </a:rPr>
              <a:t> dentro del contenedor</a:t>
            </a:r>
            <a:endParaRPr lang="es-419" sz="1600" b="0" dirty="0">
              <a:solidFill>
                <a:srgbClr val="CCCCCC"/>
              </a:solidFill>
              <a:effectLst/>
              <a:latin typeface="Consolas" panose="020B0609020204030204" pitchFamily="49" charset="0"/>
            </a:endParaRPr>
          </a:p>
          <a:p>
            <a:pPr marL="114300" indent="0">
              <a:buNone/>
            </a:pPr>
            <a:r>
              <a:rPr lang="es-419" sz="1600" b="0" dirty="0">
                <a:solidFill>
                  <a:srgbClr val="C586C0"/>
                </a:solidFill>
                <a:effectLst/>
                <a:latin typeface="Consolas" panose="020B0609020204030204" pitchFamily="49" charset="0"/>
              </a:rPr>
              <a:t>COPY</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requirements.txt</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/proyecto_23319/requirements.txt</a:t>
            </a:r>
            <a:endParaRPr lang="es-419" sz="1600" b="0" dirty="0">
              <a:solidFill>
                <a:srgbClr val="CCCCCC"/>
              </a:solidFill>
              <a:effectLst/>
              <a:latin typeface="Consolas" panose="020B0609020204030204" pitchFamily="49" charset="0"/>
            </a:endParaRPr>
          </a:p>
          <a:p>
            <a:pPr marL="114300" indent="0">
              <a:buNone/>
            </a:pPr>
            <a:br>
              <a:rPr lang="es-419" sz="1600" b="0" dirty="0">
                <a:solidFill>
                  <a:srgbClr val="CCCCCC"/>
                </a:solidFill>
                <a:effectLst/>
                <a:latin typeface="Consolas" panose="020B0609020204030204" pitchFamily="49" charset="0"/>
              </a:rPr>
            </a:br>
            <a:r>
              <a:rPr lang="es-419" sz="1600" b="0" dirty="0">
                <a:solidFill>
                  <a:srgbClr val="6A9955"/>
                </a:solidFill>
                <a:effectLst/>
                <a:latin typeface="Consolas" panose="020B0609020204030204" pitchFamily="49" charset="0"/>
              </a:rPr>
              <a:t>#Ejecutamos la instalación de las </a:t>
            </a:r>
            <a:r>
              <a:rPr lang="es-419" sz="1600" b="0" dirty="0" err="1">
                <a:solidFill>
                  <a:srgbClr val="6A9955"/>
                </a:solidFill>
                <a:effectLst/>
                <a:latin typeface="Consolas" panose="020B0609020204030204" pitchFamily="49" charset="0"/>
              </a:rPr>
              <a:t>dependecias</a:t>
            </a:r>
            <a:r>
              <a:rPr lang="es-419" sz="1600" b="0" dirty="0">
                <a:solidFill>
                  <a:srgbClr val="6A9955"/>
                </a:solidFill>
                <a:effectLst/>
                <a:latin typeface="Consolas" panose="020B0609020204030204" pitchFamily="49" charset="0"/>
              </a:rPr>
              <a:t> dentro del contenedor</a:t>
            </a:r>
            <a:endParaRPr lang="es-419" sz="1600" b="0" dirty="0">
              <a:solidFill>
                <a:srgbClr val="CCCCCC"/>
              </a:solidFill>
              <a:effectLst/>
              <a:latin typeface="Consolas" panose="020B0609020204030204" pitchFamily="49" charset="0"/>
            </a:endParaRPr>
          </a:p>
          <a:p>
            <a:pPr marL="114300" indent="0">
              <a:buNone/>
            </a:pPr>
            <a:r>
              <a:rPr lang="es-419" sz="1600" b="0" dirty="0">
                <a:solidFill>
                  <a:srgbClr val="C586C0"/>
                </a:solidFill>
                <a:effectLst/>
                <a:latin typeface="Consolas" panose="020B0609020204030204" pitchFamily="49" charset="0"/>
              </a:rPr>
              <a:t>RUN</a:t>
            </a:r>
            <a:r>
              <a:rPr lang="es-419" sz="1600" b="0" dirty="0">
                <a:solidFill>
                  <a:srgbClr val="CCCCCC"/>
                </a:solidFill>
                <a:effectLst/>
                <a:latin typeface="Consolas" panose="020B0609020204030204" pitchFamily="49" charset="0"/>
              </a:rPr>
              <a:t> </a:t>
            </a:r>
            <a:r>
              <a:rPr lang="es-419" sz="1600" b="0" dirty="0" err="1">
                <a:solidFill>
                  <a:srgbClr val="9CDCFE"/>
                </a:solidFill>
                <a:effectLst/>
                <a:latin typeface="Consolas" panose="020B0609020204030204" pitchFamily="49" charset="0"/>
              </a:rPr>
              <a:t>pip</a:t>
            </a:r>
            <a:r>
              <a:rPr lang="es-419" sz="1600" b="0" dirty="0">
                <a:solidFill>
                  <a:srgbClr val="CCCCCC"/>
                </a:solidFill>
                <a:effectLst/>
                <a:latin typeface="Consolas" panose="020B0609020204030204" pitchFamily="49" charset="0"/>
              </a:rPr>
              <a:t> </a:t>
            </a:r>
            <a:r>
              <a:rPr lang="es-419" sz="1600" b="0" dirty="0" err="1">
                <a:solidFill>
                  <a:srgbClr val="9CDCFE"/>
                </a:solidFill>
                <a:effectLst/>
                <a:latin typeface="Consolas" panose="020B0609020204030204" pitchFamily="49" charset="0"/>
              </a:rPr>
              <a:t>install</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--no-cache-</a:t>
            </a:r>
            <a:r>
              <a:rPr lang="es-419" sz="1600" b="0" dirty="0" err="1">
                <a:solidFill>
                  <a:srgbClr val="9CDCFE"/>
                </a:solidFill>
                <a:effectLst/>
                <a:latin typeface="Consolas" panose="020B0609020204030204" pitchFamily="49" charset="0"/>
              </a:rPr>
              <a:t>dir</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a:t>
            </a:r>
            <a:r>
              <a:rPr lang="es-419" sz="1600" b="0" dirty="0" err="1">
                <a:solidFill>
                  <a:srgbClr val="9CDCFE"/>
                </a:solidFill>
                <a:effectLst/>
                <a:latin typeface="Consolas" panose="020B0609020204030204" pitchFamily="49" charset="0"/>
              </a:rPr>
              <a:t>upgrade</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-r</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/proyecto_23319/requirements.txt</a:t>
            </a:r>
            <a:endParaRPr lang="es-419" sz="1600" b="0" dirty="0">
              <a:solidFill>
                <a:srgbClr val="CCCCCC"/>
              </a:solidFill>
              <a:effectLst/>
              <a:latin typeface="Consolas" panose="020B0609020204030204" pitchFamily="49" charset="0"/>
            </a:endParaRPr>
          </a:p>
          <a:p>
            <a:pPr marL="114300" indent="0">
              <a:buNone/>
            </a:pPr>
            <a:br>
              <a:rPr lang="es-419" sz="1600" b="0" dirty="0">
                <a:solidFill>
                  <a:srgbClr val="CCCCCC"/>
                </a:solidFill>
                <a:effectLst/>
                <a:latin typeface="Consolas" panose="020B0609020204030204" pitchFamily="49" charset="0"/>
              </a:rPr>
            </a:br>
            <a:r>
              <a:rPr lang="es-419" sz="1600" b="0" dirty="0">
                <a:solidFill>
                  <a:srgbClr val="6A9955"/>
                </a:solidFill>
                <a:effectLst/>
                <a:latin typeface="Consolas" panose="020B0609020204030204" pitchFamily="49" charset="0"/>
              </a:rPr>
              <a:t>#Copiamos el resto del contenido de este directorio al </a:t>
            </a:r>
            <a:r>
              <a:rPr lang="es-419" sz="1600" b="0" dirty="0" err="1">
                <a:solidFill>
                  <a:srgbClr val="6A9955"/>
                </a:solidFill>
                <a:effectLst/>
                <a:latin typeface="Consolas" panose="020B0609020204030204" pitchFamily="49" charset="0"/>
              </a:rPr>
              <a:t>workdir</a:t>
            </a:r>
            <a:r>
              <a:rPr lang="es-419" sz="1600" b="0" dirty="0">
                <a:solidFill>
                  <a:srgbClr val="6A9955"/>
                </a:solidFill>
                <a:effectLst/>
                <a:latin typeface="Consolas" panose="020B0609020204030204" pitchFamily="49" charset="0"/>
              </a:rPr>
              <a:t> del contenedor</a:t>
            </a:r>
            <a:endParaRPr lang="es-419" sz="1600" b="0" dirty="0">
              <a:solidFill>
                <a:srgbClr val="CCCCCC"/>
              </a:solidFill>
              <a:effectLst/>
              <a:latin typeface="Consolas" panose="020B0609020204030204" pitchFamily="49" charset="0"/>
            </a:endParaRPr>
          </a:p>
          <a:p>
            <a:pPr marL="114300" indent="0">
              <a:buNone/>
            </a:pPr>
            <a:r>
              <a:rPr lang="es-419" sz="1600" b="0" dirty="0">
                <a:solidFill>
                  <a:srgbClr val="C586C0"/>
                </a:solidFill>
                <a:effectLst/>
                <a:latin typeface="Consolas" panose="020B0609020204030204" pitchFamily="49" charset="0"/>
              </a:rPr>
              <a:t>COPY</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/proyecto_23319/</a:t>
            </a:r>
            <a:endParaRPr lang="es-419" sz="1600" b="0" dirty="0">
              <a:solidFill>
                <a:srgbClr val="CCCCCC"/>
              </a:solidFill>
              <a:effectLst/>
              <a:latin typeface="Consolas" panose="020B0609020204030204" pitchFamily="49" charset="0"/>
            </a:endParaRPr>
          </a:p>
          <a:p>
            <a:pPr marL="114300" indent="0">
              <a:buNone/>
            </a:pPr>
            <a:br>
              <a:rPr lang="es-419" sz="1600" b="0" dirty="0">
                <a:solidFill>
                  <a:srgbClr val="CCCCCC"/>
                </a:solidFill>
                <a:effectLst/>
                <a:latin typeface="Consolas" panose="020B0609020204030204" pitchFamily="49" charset="0"/>
              </a:rPr>
            </a:br>
            <a:r>
              <a:rPr lang="es-419" sz="1600" b="0" dirty="0">
                <a:solidFill>
                  <a:srgbClr val="6A9955"/>
                </a:solidFill>
                <a:effectLst/>
                <a:latin typeface="Consolas" panose="020B0609020204030204" pitchFamily="49" charset="0"/>
              </a:rPr>
              <a:t>#Exponemos el puerto 8000 para que sea vinculable con el </a:t>
            </a:r>
            <a:r>
              <a:rPr lang="es-419" sz="1600" b="0" dirty="0" err="1">
                <a:solidFill>
                  <a:srgbClr val="6A9955"/>
                </a:solidFill>
                <a:effectLst/>
                <a:latin typeface="Consolas" panose="020B0609020204030204" pitchFamily="49" charset="0"/>
              </a:rPr>
              <a:t>anfitrion</a:t>
            </a:r>
            <a:endParaRPr lang="es-419" sz="1600" b="0" dirty="0">
              <a:solidFill>
                <a:srgbClr val="CCCCCC"/>
              </a:solidFill>
              <a:effectLst/>
              <a:latin typeface="Consolas" panose="020B0609020204030204" pitchFamily="49" charset="0"/>
            </a:endParaRPr>
          </a:p>
          <a:p>
            <a:pPr marL="114300" indent="0">
              <a:buNone/>
            </a:pPr>
            <a:r>
              <a:rPr lang="es-419" sz="1600" b="0" dirty="0">
                <a:solidFill>
                  <a:srgbClr val="C586C0"/>
                </a:solidFill>
                <a:effectLst/>
                <a:latin typeface="Consolas" panose="020B0609020204030204" pitchFamily="49" charset="0"/>
              </a:rPr>
              <a:t>EXPOSE</a:t>
            </a:r>
            <a:r>
              <a:rPr lang="es-419" sz="1600" b="0" dirty="0">
                <a:solidFill>
                  <a:srgbClr val="CCCCCC"/>
                </a:solidFill>
                <a:effectLst/>
                <a:latin typeface="Consolas" panose="020B0609020204030204" pitchFamily="49" charset="0"/>
              </a:rPr>
              <a:t> </a:t>
            </a:r>
            <a:r>
              <a:rPr lang="es-419" sz="1600" b="0" dirty="0">
                <a:solidFill>
                  <a:srgbClr val="9CDCFE"/>
                </a:solidFill>
                <a:effectLst/>
                <a:latin typeface="Consolas" panose="020B0609020204030204" pitchFamily="49" charset="0"/>
              </a:rPr>
              <a:t>8000</a:t>
            </a:r>
            <a:endParaRPr lang="es-419"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0275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387864" y="-21353"/>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lang="es-AR" sz="2500" b="1" dirty="0">
                <a:solidFill>
                  <a:srgbClr val="333333"/>
                </a:solidFill>
                <a:latin typeface="Montserrat"/>
                <a:ea typeface="Montserrat"/>
                <a:cs typeface="Montserrat"/>
                <a:sym typeface="Montserrat"/>
              </a:rPr>
              <a:t>d</a:t>
            </a:r>
            <a:r>
              <a:rPr kumimoji="0" lang="es-AR" sz="2500" b="1" i="0" u="none" strike="noStrike" kern="0" cap="none" spc="0" normalizeH="0" baseline="0" noProof="0" dirty="0" err="1">
                <a:ln>
                  <a:noFill/>
                </a:ln>
                <a:solidFill>
                  <a:srgbClr val="333333"/>
                </a:solidFill>
                <a:effectLst/>
                <a:uLnTx/>
                <a:uFillTx/>
                <a:latin typeface="Montserrat"/>
                <a:ea typeface="Montserrat"/>
                <a:cs typeface="Montserrat"/>
                <a:sym typeface="Montserrat"/>
              </a:rPr>
              <a:t>ocker-compose.yml</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99;p5">
            <a:extLst>
              <a:ext uri="{FF2B5EF4-FFF2-40B4-BE49-F238E27FC236}">
                <a16:creationId xmlns:a16="http://schemas.microsoft.com/office/drawing/2014/main" id="{BA6F4381-0A62-C773-2452-EAF5C20D8505}"/>
              </a:ext>
            </a:extLst>
          </p:cNvPr>
          <p:cNvSpPr txBox="1">
            <a:spLocks/>
          </p:cNvSpPr>
          <p:nvPr/>
        </p:nvSpPr>
        <p:spPr>
          <a:xfrm>
            <a:off x="5913684" y="1214994"/>
            <a:ext cx="3109737" cy="223159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419" sz="1600" dirty="0">
                <a:solidFill>
                  <a:srgbClr val="232F3E"/>
                </a:solidFill>
                <a:latin typeface="Montserrat Medium" panose="00000600000000000000" pitchFamily="2" charset="0"/>
              </a:rPr>
              <a:t>Nos permite escribir en forma declarativa la arquitectura de servicios que nuestra aplicación necesita, como deben comunicarse entre sí, como hay que manejar los archivos, en un pequeño archivo donde nosotros declaramos lo que queremos que pase y Docker por detrás corre todos los comandos.</a:t>
            </a:r>
          </a:p>
        </p:txBody>
      </p:sp>
      <p:sp>
        <p:nvSpPr>
          <p:cNvPr id="2" name="Google Shape;99;p5">
            <a:extLst>
              <a:ext uri="{FF2B5EF4-FFF2-40B4-BE49-F238E27FC236}">
                <a16:creationId xmlns:a16="http://schemas.microsoft.com/office/drawing/2014/main" id="{0C07B6CD-899F-F8E0-3D1A-D8B843B2AEB7}"/>
              </a:ext>
            </a:extLst>
          </p:cNvPr>
          <p:cNvSpPr txBox="1">
            <a:spLocks/>
          </p:cNvSpPr>
          <p:nvPr/>
        </p:nvSpPr>
        <p:spPr>
          <a:xfrm>
            <a:off x="120579" y="579835"/>
            <a:ext cx="5739894" cy="3983829"/>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s-419" sz="600" b="0" dirty="0">
                <a:solidFill>
                  <a:srgbClr val="6A9955"/>
                </a:solidFill>
                <a:effectLst/>
                <a:latin typeface="Consolas" panose="020B0609020204030204" pitchFamily="49" charset="0"/>
              </a:rPr>
              <a:t>#version del </a:t>
            </a:r>
            <a:r>
              <a:rPr lang="es-419" sz="600" b="0" dirty="0" err="1">
                <a:solidFill>
                  <a:srgbClr val="6A9955"/>
                </a:solidFill>
                <a:effectLst/>
                <a:latin typeface="Consolas" panose="020B0609020204030204" pitchFamily="49" charset="0"/>
              </a:rPr>
              <a:t>docker</a:t>
            </a:r>
            <a:r>
              <a:rPr lang="es-419" sz="600" b="0" dirty="0">
                <a:solidFill>
                  <a:srgbClr val="6A9955"/>
                </a:solidFill>
                <a:effectLst/>
                <a:latin typeface="Consolas" panose="020B0609020204030204" pitchFamily="49" charset="0"/>
              </a:rPr>
              <a:t> </a:t>
            </a:r>
            <a:r>
              <a:rPr lang="es-419" sz="600" b="0" dirty="0" err="1">
                <a:solidFill>
                  <a:srgbClr val="6A9955"/>
                </a:solidFill>
                <a:effectLst/>
                <a:latin typeface="Consolas" panose="020B0609020204030204" pitchFamily="49" charset="0"/>
              </a:rPr>
              <a:t>composer</a:t>
            </a:r>
            <a:r>
              <a:rPr lang="es-419" sz="600" b="0" dirty="0">
                <a:solidFill>
                  <a:srgbClr val="6A9955"/>
                </a:solidFill>
                <a:effectLst/>
                <a:latin typeface="Consolas" panose="020B0609020204030204" pitchFamily="49" charset="0"/>
              </a:rPr>
              <a:t> que vamos a utilizar</a:t>
            </a:r>
            <a:endParaRPr lang="es-419" sz="600" b="0" dirty="0">
              <a:solidFill>
                <a:srgbClr val="CCCCCC"/>
              </a:solidFill>
              <a:effectLst/>
              <a:latin typeface="Consolas" panose="020B0609020204030204" pitchFamily="49" charset="0"/>
            </a:endParaRPr>
          </a:p>
          <a:p>
            <a:pPr marL="114300" indent="0">
              <a:buNone/>
            </a:pPr>
            <a:r>
              <a:rPr lang="es-419" sz="600" b="0" dirty="0" err="1">
                <a:solidFill>
                  <a:srgbClr val="569CD6"/>
                </a:solidFill>
                <a:effectLst/>
                <a:latin typeface="Consolas" panose="020B0609020204030204" pitchFamily="49" charset="0"/>
              </a:rPr>
              <a:t>version</a:t>
            </a:r>
            <a:r>
              <a:rPr lang="es-419" sz="600" b="0" dirty="0">
                <a:solidFill>
                  <a:srgbClr val="CCCCCC"/>
                </a:solidFill>
                <a:effectLst/>
                <a:latin typeface="Consolas" panose="020B0609020204030204" pitchFamily="49" charset="0"/>
              </a:rPr>
              <a:t>: </a:t>
            </a:r>
            <a:r>
              <a:rPr lang="es-419" sz="600" b="0" dirty="0">
                <a:solidFill>
                  <a:srgbClr val="CE9178"/>
                </a:solidFill>
                <a:effectLst/>
                <a:latin typeface="Consolas" panose="020B0609020204030204" pitchFamily="49" charset="0"/>
              </a:rPr>
              <a:t>'3.8'</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6A9955"/>
                </a:solidFill>
                <a:effectLst/>
                <a:latin typeface="Consolas" panose="020B0609020204030204" pitchFamily="49" charset="0"/>
              </a:rPr>
              <a:t>#especifiamos que servicios queremos que tengan, son los distintos componentes que tiene nuestra </a:t>
            </a:r>
            <a:r>
              <a:rPr lang="es-419" sz="600" b="0" dirty="0" err="1">
                <a:solidFill>
                  <a:srgbClr val="6A9955"/>
                </a:solidFill>
                <a:effectLst/>
                <a:latin typeface="Consolas" panose="020B0609020204030204" pitchFamily="49" charset="0"/>
              </a:rPr>
              <a:t>aplicacion</a:t>
            </a:r>
            <a:endParaRPr lang="es-419" sz="600" b="0" dirty="0">
              <a:solidFill>
                <a:srgbClr val="CCCCCC"/>
              </a:solidFill>
              <a:effectLst/>
              <a:latin typeface="Consolas" panose="020B0609020204030204" pitchFamily="49" charset="0"/>
            </a:endParaRPr>
          </a:p>
          <a:p>
            <a:pPr marL="114300" indent="0">
              <a:buNone/>
            </a:pPr>
            <a:r>
              <a:rPr lang="es-419" sz="600" b="0" dirty="0" err="1">
                <a:solidFill>
                  <a:srgbClr val="569CD6"/>
                </a:solidFill>
                <a:effectLst/>
                <a:latin typeface="Consolas" panose="020B0609020204030204" pitchFamily="49" charset="0"/>
              </a:rPr>
              <a:t>services</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 cada servicio </a:t>
            </a:r>
            <a:r>
              <a:rPr lang="es-419" sz="600" b="0" dirty="0" err="1">
                <a:solidFill>
                  <a:srgbClr val="6A9955"/>
                </a:solidFill>
                <a:effectLst/>
                <a:latin typeface="Consolas" panose="020B0609020204030204" pitchFamily="49" charset="0"/>
              </a:rPr>
              <a:t>podria</a:t>
            </a:r>
            <a:r>
              <a:rPr lang="es-419" sz="600" b="0" dirty="0">
                <a:solidFill>
                  <a:srgbClr val="6A9955"/>
                </a:solidFill>
                <a:effectLst/>
                <a:latin typeface="Consolas" panose="020B0609020204030204" pitchFamily="49" charset="0"/>
              </a:rPr>
              <a:t> parecerse un contenedor, pero un servicio puede contener uno o más contenedores de la misma imagen</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a:solidFill>
                  <a:srgbClr val="569CD6"/>
                </a:solidFill>
                <a:effectLst/>
                <a:latin typeface="Consolas" panose="020B0609020204030204" pitchFamily="49" charset="0"/>
              </a:rPr>
              <a:t>proyecto_23319</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build</a:t>
            </a:r>
            <a:r>
              <a:rPr lang="es-419" sz="600" b="0" dirty="0">
                <a:solidFill>
                  <a:srgbClr val="CCCCCC"/>
                </a:solidFill>
                <a:effectLst/>
                <a:latin typeface="Consolas" panose="020B0609020204030204" pitchFamily="49" charset="0"/>
              </a:rPr>
              <a:t>: </a:t>
            </a: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context</a:t>
            </a:r>
            <a:r>
              <a:rPr lang="es-419" sz="600" b="0" dirty="0">
                <a:solidFill>
                  <a:srgbClr val="CCCCCC"/>
                </a:solidFill>
                <a:effectLst/>
                <a:latin typeface="Consolas" panose="020B0609020204030204" pitchFamily="49" charset="0"/>
              </a:rPr>
              <a:t>: </a:t>
            </a:r>
            <a:r>
              <a:rPr lang="es-419" sz="600" b="0" dirty="0">
                <a:solidFill>
                  <a:srgbClr val="B5CEA8"/>
                </a:solidFill>
                <a:effectLst/>
                <a:latin typeface="Consolas" panose="020B0609020204030204" pitchFamily="49" charset="0"/>
              </a:rPr>
              <a:t>.</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dockerfile</a:t>
            </a:r>
            <a:r>
              <a:rPr lang="es-419" sz="600" b="0" dirty="0">
                <a:solidFill>
                  <a:srgbClr val="CCCCCC"/>
                </a:solidFill>
                <a:effectLst/>
                <a:latin typeface="Consolas" panose="020B0609020204030204" pitchFamily="49" charset="0"/>
              </a:rPr>
              <a:t>: </a:t>
            </a:r>
            <a:r>
              <a:rPr lang="es-419" sz="600" b="0" dirty="0" err="1">
                <a:solidFill>
                  <a:srgbClr val="CE9178"/>
                </a:solidFill>
                <a:effectLst/>
                <a:latin typeface="Consolas" panose="020B0609020204030204" pitchFamily="49" charset="0"/>
              </a:rPr>
              <a:t>Dockerfile</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 indicamos las dependencias entre los servicios</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depends_on</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 </a:t>
            </a:r>
            <a:r>
              <a:rPr lang="es-419" sz="600" b="0" dirty="0" err="1">
                <a:solidFill>
                  <a:srgbClr val="CE9178"/>
                </a:solidFill>
                <a:effectLst/>
                <a:latin typeface="Consolas" panose="020B0609020204030204" pitchFamily="49" charset="0"/>
              </a:rPr>
              <a:t>mysql-db</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#podemos indicar el comando principal del contenedor</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command</a:t>
            </a:r>
            <a:r>
              <a:rPr lang="es-419" sz="600" b="0" dirty="0">
                <a:solidFill>
                  <a:srgbClr val="CCCCCC"/>
                </a:solidFill>
                <a:effectLst/>
                <a:latin typeface="Consolas" panose="020B0609020204030204" pitchFamily="49" charset="0"/>
              </a:rPr>
              <a:t>: </a:t>
            </a:r>
            <a:r>
              <a:rPr lang="es-419" sz="600" b="0" dirty="0" err="1">
                <a:solidFill>
                  <a:srgbClr val="CE9178"/>
                </a:solidFill>
                <a:effectLst/>
                <a:latin typeface="Consolas" panose="020B0609020204030204" pitchFamily="49" charset="0"/>
              </a:rPr>
              <a:t>bash</a:t>
            </a:r>
            <a:r>
              <a:rPr lang="es-419" sz="600" b="0" dirty="0">
                <a:solidFill>
                  <a:srgbClr val="CE9178"/>
                </a:solidFill>
                <a:effectLst/>
                <a:latin typeface="Consolas" panose="020B0609020204030204" pitchFamily="49" charset="0"/>
              </a:rPr>
              <a:t> -c "</a:t>
            </a:r>
            <a:r>
              <a:rPr lang="es-419" sz="600" b="0" dirty="0" err="1">
                <a:solidFill>
                  <a:srgbClr val="CE9178"/>
                </a:solidFill>
                <a:effectLst/>
                <a:latin typeface="Consolas" panose="020B0609020204030204" pitchFamily="49" charset="0"/>
              </a:rPr>
              <a:t>python</a:t>
            </a:r>
            <a:r>
              <a:rPr lang="es-419" sz="600" b="0" dirty="0">
                <a:solidFill>
                  <a:srgbClr val="CE9178"/>
                </a:solidFill>
                <a:effectLst/>
                <a:latin typeface="Consolas" panose="020B0609020204030204" pitchFamily="49" charset="0"/>
              </a:rPr>
              <a:t> manage.py </a:t>
            </a:r>
            <a:r>
              <a:rPr lang="es-419" sz="600" b="0" dirty="0" err="1">
                <a:solidFill>
                  <a:srgbClr val="CE9178"/>
                </a:solidFill>
                <a:effectLst/>
                <a:latin typeface="Consolas" panose="020B0609020204030204" pitchFamily="49" charset="0"/>
              </a:rPr>
              <a:t>makemigrations</a:t>
            </a:r>
            <a:r>
              <a:rPr lang="es-419" sz="600" b="0" dirty="0">
                <a:solidFill>
                  <a:srgbClr val="CE9178"/>
                </a:solidFill>
                <a:effectLst/>
                <a:latin typeface="Consolas" panose="020B0609020204030204" pitchFamily="49" charset="0"/>
              </a:rPr>
              <a:t> &amp;&amp; </a:t>
            </a:r>
            <a:r>
              <a:rPr lang="es-419" sz="600" b="0" dirty="0" err="1">
                <a:solidFill>
                  <a:srgbClr val="CE9178"/>
                </a:solidFill>
                <a:effectLst/>
                <a:latin typeface="Consolas" panose="020B0609020204030204" pitchFamily="49" charset="0"/>
              </a:rPr>
              <a:t>python</a:t>
            </a:r>
            <a:r>
              <a:rPr lang="es-419" sz="600" b="0" dirty="0">
                <a:solidFill>
                  <a:srgbClr val="CE9178"/>
                </a:solidFill>
                <a:effectLst/>
                <a:latin typeface="Consolas" panose="020B0609020204030204" pitchFamily="49" charset="0"/>
              </a:rPr>
              <a:t> manage.py </a:t>
            </a:r>
            <a:r>
              <a:rPr lang="es-419" sz="600" b="0" dirty="0" err="1">
                <a:solidFill>
                  <a:srgbClr val="CE9178"/>
                </a:solidFill>
                <a:effectLst/>
                <a:latin typeface="Consolas" panose="020B0609020204030204" pitchFamily="49" charset="0"/>
              </a:rPr>
              <a:t>migrate</a:t>
            </a:r>
            <a:r>
              <a:rPr lang="es-419" sz="600" b="0" dirty="0">
                <a:solidFill>
                  <a:srgbClr val="CE9178"/>
                </a:solidFill>
                <a:effectLst/>
                <a:latin typeface="Consolas" panose="020B0609020204030204" pitchFamily="49" charset="0"/>
              </a:rPr>
              <a:t> &amp;&amp; </a:t>
            </a:r>
            <a:r>
              <a:rPr lang="es-419" sz="600" b="0" dirty="0" err="1">
                <a:solidFill>
                  <a:srgbClr val="CE9178"/>
                </a:solidFill>
                <a:effectLst/>
                <a:latin typeface="Consolas" panose="020B0609020204030204" pitchFamily="49" charset="0"/>
              </a:rPr>
              <a:t>python</a:t>
            </a:r>
            <a:r>
              <a:rPr lang="es-419" sz="600" b="0" dirty="0">
                <a:solidFill>
                  <a:srgbClr val="CE9178"/>
                </a:solidFill>
                <a:effectLst/>
                <a:latin typeface="Consolas" panose="020B0609020204030204" pitchFamily="49" charset="0"/>
              </a:rPr>
              <a:t> manage.py </a:t>
            </a:r>
            <a:r>
              <a:rPr lang="es-419" sz="600" b="0" dirty="0" err="1">
                <a:solidFill>
                  <a:srgbClr val="CE9178"/>
                </a:solidFill>
                <a:effectLst/>
                <a:latin typeface="Consolas" panose="020B0609020204030204" pitchFamily="49" charset="0"/>
              </a:rPr>
              <a:t>runserver</a:t>
            </a:r>
            <a:r>
              <a:rPr lang="es-419" sz="600" b="0" dirty="0">
                <a:solidFill>
                  <a:srgbClr val="CE9178"/>
                </a:solidFill>
                <a:effectLst/>
                <a:latin typeface="Consolas" panose="020B0609020204030204" pitchFamily="49" charset="0"/>
              </a:rPr>
              <a:t> 0.0.0.0:8000"</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ports</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 </a:t>
            </a:r>
            <a:r>
              <a:rPr lang="es-419" sz="600" b="0" dirty="0">
                <a:solidFill>
                  <a:srgbClr val="CE9178"/>
                </a:solidFill>
                <a:effectLst/>
                <a:latin typeface="Consolas" panose="020B0609020204030204" pitchFamily="49" charset="0"/>
              </a:rPr>
              <a:t>"8090:8000"</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#especificamos los </a:t>
            </a:r>
            <a:r>
              <a:rPr lang="es-419" sz="600" b="0" dirty="0" err="1">
                <a:solidFill>
                  <a:srgbClr val="6A9955"/>
                </a:solidFill>
                <a:effectLst/>
                <a:latin typeface="Consolas" panose="020B0609020204030204" pitchFamily="49" charset="0"/>
              </a:rPr>
              <a:t>volumens</a:t>
            </a:r>
            <a:r>
              <a:rPr lang="es-419" sz="600" b="0" dirty="0">
                <a:solidFill>
                  <a:srgbClr val="6A9955"/>
                </a:solidFill>
                <a:effectLst/>
                <a:latin typeface="Consolas" panose="020B0609020204030204" pitchFamily="49" charset="0"/>
              </a:rPr>
              <a:t> del servicio</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volumes</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#quiero que se monte en la ruta actual del proyecto, en el directorio del contenedor, permite que cuando se hagan</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#cambios en el proyecto, el contendor tome los cambios </a:t>
            </a:r>
            <a:r>
              <a:rPr lang="es-419" sz="600" b="0" dirty="0" err="1">
                <a:solidFill>
                  <a:srgbClr val="6A9955"/>
                </a:solidFill>
                <a:effectLst/>
                <a:latin typeface="Consolas" panose="020B0609020204030204" pitchFamily="49" charset="0"/>
              </a:rPr>
              <a:t>tambien</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 </a:t>
            </a:r>
            <a:r>
              <a:rPr lang="es-419" sz="600" b="0" dirty="0">
                <a:solidFill>
                  <a:srgbClr val="CE9178"/>
                </a:solidFill>
                <a:effectLst/>
                <a:latin typeface="Consolas" panose="020B0609020204030204" pitchFamily="49" charset="0"/>
              </a:rPr>
              <a:t>.:/proyecto_23319</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mysql-db</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image</a:t>
            </a:r>
            <a:r>
              <a:rPr lang="es-419" sz="600" b="0" dirty="0">
                <a:solidFill>
                  <a:srgbClr val="CCCCCC"/>
                </a:solidFill>
                <a:effectLst/>
                <a:latin typeface="Consolas" panose="020B0609020204030204" pitchFamily="49" charset="0"/>
              </a:rPr>
              <a:t>: </a:t>
            </a:r>
            <a:r>
              <a:rPr lang="es-419" sz="600" b="0" dirty="0" err="1">
                <a:solidFill>
                  <a:srgbClr val="CE9178"/>
                </a:solidFill>
                <a:effectLst/>
                <a:latin typeface="Consolas" panose="020B0609020204030204" pitchFamily="49" charset="0"/>
              </a:rPr>
              <a:t>mysql</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#podemos definir variables de entorno</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environment</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 </a:t>
            </a:r>
            <a:r>
              <a:rPr lang="es-419" sz="600" b="0" dirty="0">
                <a:solidFill>
                  <a:srgbClr val="CE9178"/>
                </a:solidFill>
                <a:effectLst/>
                <a:latin typeface="Consolas" panose="020B0609020204030204" pitchFamily="49" charset="0"/>
              </a:rPr>
              <a:t>MYSQL_ROOT_PASSWORD=cac2023</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a:solidFill>
                  <a:srgbClr val="6A9955"/>
                </a:solidFill>
                <a:effectLst/>
                <a:latin typeface="Consolas" panose="020B0609020204030204" pitchFamily="49" charset="0"/>
              </a:rPr>
              <a:t>#exponer los puertos</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ports</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 </a:t>
            </a:r>
            <a:r>
              <a:rPr lang="es-419" sz="600" b="0" dirty="0">
                <a:solidFill>
                  <a:srgbClr val="CE9178"/>
                </a:solidFill>
                <a:effectLst/>
                <a:latin typeface="Consolas" panose="020B0609020204030204" pitchFamily="49" charset="0"/>
              </a:rPr>
              <a:t>"33060:3306"</a:t>
            </a:r>
            <a:endParaRPr lang="es-419" sz="600" b="0" dirty="0">
              <a:solidFill>
                <a:srgbClr val="CCCCCC"/>
              </a:solidFill>
              <a:effectLst/>
              <a:latin typeface="Consolas" panose="020B0609020204030204" pitchFamily="49" charset="0"/>
            </a:endParaRP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volumes</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 </a:t>
            </a:r>
            <a:r>
              <a:rPr lang="es-419" sz="600" b="0" dirty="0" err="1">
                <a:solidFill>
                  <a:srgbClr val="CE9178"/>
                </a:solidFill>
                <a:effectLst/>
                <a:latin typeface="Consolas" panose="020B0609020204030204" pitchFamily="49" charset="0"/>
              </a:rPr>
              <a:t>dbdata</a:t>
            </a:r>
            <a:r>
              <a:rPr lang="es-419" sz="600" b="0" dirty="0">
                <a:solidFill>
                  <a:srgbClr val="CE9178"/>
                </a:solidFill>
                <a:effectLst/>
                <a:latin typeface="Consolas" panose="020B0609020204030204" pitchFamily="49" charset="0"/>
              </a:rPr>
              <a:t>:/</a:t>
            </a:r>
            <a:r>
              <a:rPr lang="es-419" sz="600" b="0" dirty="0" err="1">
                <a:solidFill>
                  <a:srgbClr val="CE9178"/>
                </a:solidFill>
                <a:effectLst/>
                <a:latin typeface="Consolas" panose="020B0609020204030204" pitchFamily="49" charset="0"/>
              </a:rPr>
              <a:t>var</a:t>
            </a:r>
            <a:r>
              <a:rPr lang="es-419" sz="600" b="0" dirty="0">
                <a:solidFill>
                  <a:srgbClr val="CE9178"/>
                </a:solidFill>
                <a:effectLst/>
                <a:latin typeface="Consolas" panose="020B0609020204030204" pitchFamily="49" charset="0"/>
              </a:rPr>
              <a:t>/</a:t>
            </a:r>
            <a:r>
              <a:rPr lang="es-419" sz="600" b="0" dirty="0" err="1">
                <a:solidFill>
                  <a:srgbClr val="CE9178"/>
                </a:solidFill>
                <a:effectLst/>
                <a:latin typeface="Consolas" panose="020B0609020204030204" pitchFamily="49" charset="0"/>
              </a:rPr>
              <a:t>lib</a:t>
            </a:r>
            <a:r>
              <a:rPr lang="es-419" sz="600" b="0" dirty="0">
                <a:solidFill>
                  <a:srgbClr val="CE9178"/>
                </a:solidFill>
                <a:effectLst/>
                <a:latin typeface="Consolas" panose="020B0609020204030204" pitchFamily="49" charset="0"/>
              </a:rPr>
              <a:t>/</a:t>
            </a:r>
            <a:r>
              <a:rPr lang="es-419" sz="600" b="0" dirty="0" err="1">
                <a:solidFill>
                  <a:srgbClr val="CE9178"/>
                </a:solidFill>
                <a:effectLst/>
                <a:latin typeface="Consolas" panose="020B0609020204030204" pitchFamily="49" charset="0"/>
              </a:rPr>
              <a:t>mysql</a:t>
            </a:r>
            <a:endParaRPr lang="es-419" sz="600" b="0" dirty="0">
              <a:solidFill>
                <a:srgbClr val="CCCCCC"/>
              </a:solidFill>
              <a:effectLst/>
              <a:latin typeface="Consolas" panose="020B0609020204030204" pitchFamily="49" charset="0"/>
            </a:endParaRPr>
          </a:p>
          <a:p>
            <a:pPr marL="114300" indent="0">
              <a:buNone/>
            </a:pPr>
            <a:br>
              <a:rPr lang="es-419" sz="600" b="0" dirty="0">
                <a:solidFill>
                  <a:srgbClr val="CCCCCC"/>
                </a:solidFill>
                <a:effectLst/>
                <a:latin typeface="Consolas" panose="020B0609020204030204" pitchFamily="49" charset="0"/>
              </a:rPr>
            </a:br>
            <a:r>
              <a:rPr lang="es-419" sz="600" b="0" dirty="0" err="1">
                <a:solidFill>
                  <a:srgbClr val="569CD6"/>
                </a:solidFill>
                <a:effectLst/>
                <a:latin typeface="Consolas" panose="020B0609020204030204" pitchFamily="49" charset="0"/>
              </a:rPr>
              <a:t>volumes</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a:t>
            </a:r>
            <a:r>
              <a:rPr lang="es-419" sz="600" b="0" dirty="0" err="1">
                <a:solidFill>
                  <a:srgbClr val="569CD6"/>
                </a:solidFill>
                <a:effectLst/>
                <a:latin typeface="Consolas" panose="020B0609020204030204" pitchFamily="49" charset="0"/>
              </a:rPr>
              <a:t>dbdata</a:t>
            </a:r>
            <a:r>
              <a:rPr lang="es-419" sz="600" b="0" dirty="0">
                <a:solidFill>
                  <a:srgbClr val="CCCCCC"/>
                </a:solidFill>
                <a:effectLst/>
                <a:latin typeface="Consolas" panose="020B0609020204030204" pitchFamily="49" charset="0"/>
              </a:rPr>
              <a:t>:</a:t>
            </a:r>
          </a:p>
          <a:p>
            <a:pPr marL="114300" indent="0">
              <a:buNone/>
            </a:pPr>
            <a:r>
              <a:rPr lang="es-419" sz="600" b="0" dirty="0">
                <a:solidFill>
                  <a:srgbClr val="CCCCCC"/>
                </a:solidFill>
                <a:effectLst/>
                <a:latin typeface="Consolas" panose="020B0609020204030204" pitchFamily="49" charset="0"/>
              </a:rPr>
              <a:t>    </a:t>
            </a:r>
            <a:r>
              <a:rPr lang="es-419" sz="600" b="0" dirty="0">
                <a:solidFill>
                  <a:srgbClr val="569CD6"/>
                </a:solidFill>
                <a:effectLst/>
                <a:latin typeface="Consolas" panose="020B0609020204030204" pitchFamily="49" charset="0"/>
              </a:rPr>
              <a:t>driver</a:t>
            </a:r>
            <a:r>
              <a:rPr lang="es-419" sz="600" b="0" dirty="0">
                <a:solidFill>
                  <a:srgbClr val="CCCCCC"/>
                </a:solidFill>
                <a:effectLst/>
                <a:latin typeface="Consolas" panose="020B0609020204030204" pitchFamily="49" charset="0"/>
              </a:rPr>
              <a:t>: </a:t>
            </a:r>
            <a:r>
              <a:rPr lang="es-419" sz="600" b="0" dirty="0">
                <a:solidFill>
                  <a:srgbClr val="CE9178"/>
                </a:solidFill>
                <a:effectLst/>
                <a:latin typeface="Consolas" panose="020B0609020204030204" pitchFamily="49" charset="0"/>
              </a:rPr>
              <a:t>local</a:t>
            </a:r>
            <a:endParaRPr lang="es-419" sz="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29546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267285"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Comandos – </a:t>
            </a:r>
            <a:r>
              <a:rPr kumimoji="0" lang="es-AR" sz="2500" b="1" i="0" u="none" strike="noStrike" kern="0" cap="none" spc="0" normalizeH="0" baseline="0" noProof="0" dirty="0" err="1">
                <a:ln>
                  <a:noFill/>
                </a:ln>
                <a:solidFill>
                  <a:srgbClr val="333333"/>
                </a:solidFill>
                <a:effectLst/>
                <a:uLnTx/>
                <a:uFillTx/>
                <a:latin typeface="Montserrat"/>
                <a:ea typeface="Montserrat"/>
                <a:cs typeface="Montserrat"/>
                <a:sym typeface="Montserrat"/>
              </a:rPr>
              <a:t>docker-compose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99;p5">
            <a:extLst>
              <a:ext uri="{FF2B5EF4-FFF2-40B4-BE49-F238E27FC236}">
                <a16:creationId xmlns:a16="http://schemas.microsoft.com/office/drawing/2014/main" id="{BA6F4381-0A62-C773-2452-EAF5C20D8505}"/>
              </a:ext>
            </a:extLst>
          </p:cNvPr>
          <p:cNvSpPr txBox="1">
            <a:spLocks/>
          </p:cNvSpPr>
          <p:nvPr/>
        </p:nvSpPr>
        <p:spPr>
          <a:xfrm>
            <a:off x="478300" y="1234386"/>
            <a:ext cx="7982412" cy="347829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a:solidFill>
                  <a:srgbClr val="232F3E"/>
                </a:solidFill>
                <a:latin typeface="Montserrat Medium" panose="00000600000000000000" pitchFamily="2" charset="0"/>
              </a:rPr>
              <a:t>Estos comandos deben ejecutarse en el directorio donde se encuentra el archivo </a:t>
            </a:r>
            <a:r>
              <a:rPr lang="es-AR" sz="1600" dirty="0" err="1">
                <a:solidFill>
                  <a:srgbClr val="232F3E"/>
                </a:solidFill>
                <a:latin typeface="Montserrat Medium" panose="00000600000000000000" pitchFamily="2" charset="0"/>
              </a:rPr>
              <a:t>docker-compose.yml</a:t>
            </a:r>
            <a:endParaRPr lang="es-AR" sz="1600" dirty="0">
              <a:solidFill>
                <a:srgbClr val="232F3E"/>
              </a:solidFill>
              <a:latin typeface="Montserrat Medium" panose="00000600000000000000" pitchFamily="2" charset="0"/>
            </a:endParaRPr>
          </a:p>
          <a:p>
            <a:pPr marL="0" indent="0">
              <a:lnSpc>
                <a:spcPct val="100000"/>
              </a:lnSpc>
              <a:buSzPts val="1700"/>
              <a:buNone/>
            </a:pPr>
            <a:endParaRPr lang="es-AR" sz="1600" dirty="0">
              <a:solidFill>
                <a:srgbClr val="232F3E"/>
              </a:solidFill>
              <a:latin typeface="Montserrat Medium" panose="00000600000000000000" pitchFamily="2" charset="0"/>
            </a:endParaRPr>
          </a:p>
          <a:p>
            <a:pPr marL="0" indent="0">
              <a:lnSpc>
                <a:spcPct val="100000"/>
              </a:lnSpc>
              <a:buSzPts val="1700"/>
              <a:buNone/>
            </a:pP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docker-compose</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up –d</a:t>
            </a:r>
            <a:r>
              <a:rPr lang="es-419" sz="1600" dirty="0">
                <a:effectLst/>
                <a:latin typeface="Calibri" panose="020F0502020204030204" pitchFamily="34" charset="0"/>
                <a:ea typeface="Calibri" panose="020F0502020204030204" pitchFamily="34" charset="0"/>
                <a:cs typeface="Times New Roman" panose="02020603050405020304" pitchFamily="18" charset="0"/>
              </a:rPr>
              <a:t> (para poner en ejecución los contenedores, </a:t>
            </a:r>
            <a:r>
              <a:rPr lang="es-419" sz="1600" dirty="0" err="1">
                <a:effectLst/>
                <a:latin typeface="Calibri" panose="020F0502020204030204" pitchFamily="34" charset="0"/>
                <a:ea typeface="Calibri" panose="020F0502020204030204" pitchFamily="34" charset="0"/>
                <a:cs typeface="Times New Roman" panose="02020603050405020304" pitchFamily="18" charset="0"/>
              </a:rPr>
              <a:t>intermente</a:t>
            </a:r>
            <a:r>
              <a:rPr lang="es-419" sz="1600" dirty="0">
                <a:effectLst/>
                <a:latin typeface="Calibri" panose="020F0502020204030204" pitchFamily="34" charset="0"/>
                <a:ea typeface="Calibri" panose="020F0502020204030204" pitchFamily="34" charset="0"/>
                <a:cs typeface="Times New Roman" panose="02020603050405020304" pitchFamily="18" charset="0"/>
              </a:rPr>
              <a:t> crea las imágenes y luego los contenedores de acuerdo a lo especificado en el archivo </a:t>
            </a:r>
            <a:r>
              <a:rPr lang="es-419" sz="1600" dirty="0" err="1">
                <a:effectLst/>
                <a:latin typeface="Calibri" panose="020F0502020204030204" pitchFamily="34" charset="0"/>
                <a:ea typeface="Calibri" panose="020F0502020204030204" pitchFamily="34" charset="0"/>
                <a:cs typeface="Times New Roman" panose="02020603050405020304" pitchFamily="18" charset="0"/>
              </a:rPr>
              <a:t>docker-compose.yml</a:t>
            </a:r>
            <a:r>
              <a:rPr lang="es-419" sz="1600" dirty="0">
                <a:effectLst/>
                <a:latin typeface="Calibri" panose="020F0502020204030204" pitchFamily="34" charset="0"/>
                <a:ea typeface="Calibri" panose="020F0502020204030204" pitchFamily="34" charset="0"/>
                <a:cs typeface="Times New Roman" panose="02020603050405020304" pitchFamily="18" charset="0"/>
              </a:rPr>
              <a:t>)</a:t>
            </a:r>
            <a:endParaRPr lang="es-AR" sz="1600" dirty="0">
              <a:solidFill>
                <a:srgbClr val="232F3E"/>
              </a:solidFill>
              <a:latin typeface="Montserrat Medium" panose="00000600000000000000" pitchFamily="2" charset="0"/>
            </a:endParaRPr>
          </a:p>
          <a:p>
            <a:pPr marL="0" indent="0">
              <a:lnSpc>
                <a:spcPct val="100000"/>
              </a:lnSpc>
              <a:buSzPts val="1700"/>
              <a:buNone/>
            </a:pP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docker-compose</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stop </a:t>
            </a:r>
            <a:r>
              <a:rPr lang="es-419" sz="1600" dirty="0">
                <a:effectLst/>
                <a:latin typeface="Calibri" panose="020F0502020204030204" pitchFamily="34" charset="0"/>
                <a:ea typeface="Calibri" panose="020F0502020204030204" pitchFamily="34" charset="0"/>
                <a:cs typeface="Times New Roman" panose="02020603050405020304" pitchFamily="18" charset="0"/>
              </a:rPr>
              <a:t>(para detener en ejecución de los contenedores)</a:t>
            </a:r>
            <a:endParaRPr lang="es-AR" sz="1600" dirty="0">
              <a:solidFill>
                <a:srgbClr val="232F3E"/>
              </a:solidFill>
              <a:latin typeface="Montserrat Medium" panose="00000600000000000000" pitchFamily="2" charset="0"/>
            </a:endParaRPr>
          </a:p>
          <a:p>
            <a:pPr marL="0" indent="0">
              <a:lnSpc>
                <a:spcPct val="100000"/>
              </a:lnSpc>
              <a:buSzPts val="1700"/>
              <a:buNone/>
            </a:pP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docker-compose</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star</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600" dirty="0">
                <a:effectLst/>
                <a:latin typeface="Calibri" panose="020F0502020204030204" pitchFamily="34" charset="0"/>
                <a:ea typeface="Calibri" panose="020F0502020204030204" pitchFamily="34" charset="0"/>
                <a:cs typeface="Times New Roman" panose="02020603050405020304" pitchFamily="18" charset="0"/>
              </a:rPr>
              <a:t>(para poner en ejecución a los contenedores)</a:t>
            </a:r>
            <a:endParaRPr lang="es-AR" sz="1600" dirty="0">
              <a:solidFill>
                <a:srgbClr val="232F3E"/>
              </a:solidFill>
              <a:latin typeface="Montserrat Medium" panose="00000600000000000000" pitchFamily="2" charset="0"/>
            </a:endParaRPr>
          </a:p>
          <a:p>
            <a:pPr marL="0" indent="0">
              <a:lnSpc>
                <a:spcPct val="100000"/>
              </a:lnSpc>
              <a:buSzPts val="1700"/>
              <a:buNone/>
            </a:pP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docker-compose</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down</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600" dirty="0">
                <a:effectLst/>
                <a:latin typeface="Calibri" panose="020F0502020204030204" pitchFamily="34" charset="0"/>
                <a:ea typeface="Calibri" panose="020F0502020204030204" pitchFamily="34" charset="0"/>
                <a:cs typeface="Times New Roman" panose="02020603050405020304" pitchFamily="18" charset="0"/>
              </a:rPr>
              <a:t>(para detener en ejecución y eliminar los contenedores)</a:t>
            </a:r>
            <a:endParaRPr lang="es-419"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docker-compose</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600" b="1" dirty="0" err="1">
                <a:effectLst/>
                <a:latin typeface="Calibri" panose="020F0502020204030204" pitchFamily="34" charset="0"/>
                <a:ea typeface="Calibri" panose="020F0502020204030204" pitchFamily="34" charset="0"/>
                <a:cs typeface="Times New Roman" panose="02020603050405020304" pitchFamily="18" charset="0"/>
              </a:rPr>
              <a:t>ps</a:t>
            </a:r>
            <a:r>
              <a:rPr lang="es-419" sz="1600" b="1" dirty="0">
                <a:effectLst/>
                <a:latin typeface="Calibri" panose="020F0502020204030204" pitchFamily="34" charset="0"/>
                <a:ea typeface="Calibri" panose="020F0502020204030204" pitchFamily="34" charset="0"/>
                <a:cs typeface="Times New Roman" panose="02020603050405020304" pitchFamily="18" charset="0"/>
              </a:rPr>
              <a:t> </a:t>
            </a:r>
            <a:r>
              <a:rPr lang="es-419" sz="1600" dirty="0">
                <a:effectLst/>
                <a:latin typeface="Calibri" panose="020F0502020204030204" pitchFamily="34" charset="0"/>
                <a:ea typeface="Calibri" panose="020F0502020204030204" pitchFamily="34" charset="0"/>
                <a:cs typeface="Times New Roman" panose="02020603050405020304" pitchFamily="18" charset="0"/>
              </a:rPr>
              <a:t>(lista los contenedores en ejecución)</a:t>
            </a:r>
            <a:endParaRPr lang="es-419"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SzPts val="1700"/>
              <a:buNone/>
            </a:pPr>
            <a:endParaRPr lang="es-AR" sz="1600" dirty="0">
              <a:solidFill>
                <a:srgbClr val="232F3E"/>
              </a:solidFill>
              <a:latin typeface="Montserrat Medium" panose="00000600000000000000" pitchFamily="2" charset="0"/>
            </a:endParaRPr>
          </a:p>
          <a:p>
            <a:pPr marL="0" indent="0">
              <a:lnSpc>
                <a:spcPct val="100000"/>
              </a:lnSpc>
              <a:buSzPts val="1700"/>
              <a:buNone/>
            </a:pPr>
            <a:endParaRPr lang="es-AR" sz="1600" dirty="0">
              <a:solidFill>
                <a:srgbClr val="232F3E"/>
              </a:solidFill>
              <a:latin typeface="Montserrat Medium" panose="00000600000000000000" pitchFamily="2" charset="0"/>
            </a:endParaRPr>
          </a:p>
        </p:txBody>
      </p:sp>
    </p:spTree>
    <p:extLst>
      <p:ext uri="{BB962C8B-B14F-4D97-AF65-F5344CB8AC3E}">
        <p14:creationId xmlns:p14="http://schemas.microsoft.com/office/powerpoint/2010/main" val="340943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462330" y="759900"/>
            <a:ext cx="8097300" cy="3623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AR"/>
              <a:t>No te olvides de completar la asistencia y consultar dudas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AR"/>
              <a:t>Recordá: </a:t>
            </a:r>
            <a:endParaRPr/>
          </a:p>
          <a:p>
            <a:pPr marL="457200" lvl="0" indent="-431800" algn="l" rtl="0">
              <a:lnSpc>
                <a:spcPct val="100000"/>
              </a:lnSpc>
              <a:spcBef>
                <a:spcPts val="0"/>
              </a:spcBef>
              <a:spcAft>
                <a:spcPts val="0"/>
              </a:spcAft>
              <a:buSzPts val="3200"/>
              <a:buFont typeface="Montserrat SemiBold"/>
              <a:buChar char="●"/>
            </a:pPr>
            <a:r>
              <a:rPr lang="es-AR"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AR"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AR" sz="3200"/>
              <a:t>TODO EN EL AULA VIRTUAL</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AR"/>
              <a:t>Les damos la bienvenida</a:t>
            </a:r>
            <a:endParaRPr/>
          </a:p>
        </p:txBody>
      </p:sp>
      <p:sp>
        <p:nvSpPr>
          <p:cNvPr id="78" name="Google Shape;78;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AR"/>
              <a:t>Vamos a comenzar a grabar la clase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359610"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Problemas en el desarrollo de software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Google Shape;99;p5">
            <a:extLst>
              <a:ext uri="{FF2B5EF4-FFF2-40B4-BE49-F238E27FC236}">
                <a16:creationId xmlns:a16="http://schemas.microsoft.com/office/drawing/2014/main" id="{A1ECBA9A-09AF-640F-C718-CE7E72C8550F}"/>
              </a:ext>
            </a:extLst>
          </p:cNvPr>
          <p:cNvSpPr txBox="1">
            <a:spLocks/>
          </p:cNvSpPr>
          <p:nvPr/>
        </p:nvSpPr>
        <p:spPr>
          <a:xfrm>
            <a:off x="550374" y="1157725"/>
            <a:ext cx="84065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a:solidFill>
                  <a:srgbClr val="232F3E"/>
                </a:solidFill>
                <a:latin typeface="Montserrat Medium" panose="00000600000000000000" pitchFamily="2" charset="0"/>
              </a:rPr>
              <a:t>Existen 3 grandes problemas</a:t>
            </a:r>
          </a:p>
          <a:p>
            <a:pPr marL="285750" indent="-285750">
              <a:lnSpc>
                <a:spcPct val="100000"/>
              </a:lnSpc>
              <a:buSzPts val="1700"/>
            </a:pPr>
            <a:endParaRPr lang="es-AR" sz="1600" dirty="0">
              <a:solidFill>
                <a:srgbClr val="232F3E"/>
              </a:solidFill>
              <a:latin typeface="Montserrat Medium" panose="00000600000000000000" pitchFamily="2" charset="0"/>
            </a:endParaRPr>
          </a:p>
        </p:txBody>
      </p:sp>
      <p:pic>
        <p:nvPicPr>
          <p:cNvPr id="5" name="Imagen 4">
            <a:extLst>
              <a:ext uri="{FF2B5EF4-FFF2-40B4-BE49-F238E27FC236}">
                <a16:creationId xmlns:a16="http://schemas.microsoft.com/office/drawing/2014/main" id="{B5FCDAA0-DF4B-2439-ED22-7DA291445335}"/>
              </a:ext>
            </a:extLst>
          </p:cNvPr>
          <p:cNvPicPr>
            <a:picLocks noChangeAspect="1"/>
          </p:cNvPicPr>
          <p:nvPr/>
        </p:nvPicPr>
        <p:blipFill>
          <a:blip r:embed="rId3"/>
          <a:stretch>
            <a:fillRect/>
          </a:stretch>
        </p:blipFill>
        <p:spPr>
          <a:xfrm>
            <a:off x="2141464" y="1952125"/>
            <a:ext cx="4702369" cy="2033650"/>
          </a:xfrm>
          <a:prstGeom prst="rect">
            <a:avLst/>
          </a:prstGeom>
        </p:spPr>
      </p:pic>
    </p:spTree>
    <p:extLst>
      <p:ext uri="{BB962C8B-B14F-4D97-AF65-F5344CB8AC3E}">
        <p14:creationId xmlns:p14="http://schemas.microsoft.com/office/powerpoint/2010/main" val="46739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359610"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Virtualización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Google Shape;99;p5">
            <a:extLst>
              <a:ext uri="{FF2B5EF4-FFF2-40B4-BE49-F238E27FC236}">
                <a16:creationId xmlns:a16="http://schemas.microsoft.com/office/drawing/2014/main" id="{A1ECBA9A-09AF-640F-C718-CE7E72C8550F}"/>
              </a:ext>
            </a:extLst>
          </p:cNvPr>
          <p:cNvSpPr txBox="1">
            <a:spLocks/>
          </p:cNvSpPr>
          <p:nvPr/>
        </p:nvSpPr>
        <p:spPr>
          <a:xfrm>
            <a:off x="3733966" y="1809342"/>
            <a:ext cx="4807243" cy="7571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a:solidFill>
                  <a:srgbClr val="232F3E"/>
                </a:solidFill>
                <a:latin typeface="Montserrat Medium" panose="00000600000000000000" pitchFamily="2" charset="0"/>
              </a:rPr>
              <a:t>Una posible solución, aunque presenta los</a:t>
            </a:r>
          </a:p>
          <a:p>
            <a:pPr marL="0" indent="0">
              <a:lnSpc>
                <a:spcPct val="100000"/>
              </a:lnSpc>
              <a:buSzPts val="1700"/>
              <a:buNone/>
            </a:pPr>
            <a:r>
              <a:rPr lang="es-AR" sz="1600" dirty="0">
                <a:solidFill>
                  <a:srgbClr val="232F3E"/>
                </a:solidFill>
                <a:latin typeface="Montserrat Medium" panose="00000600000000000000" pitchFamily="2" charset="0"/>
              </a:rPr>
              <a:t>siguientes  problemas</a:t>
            </a:r>
          </a:p>
        </p:txBody>
      </p:sp>
      <p:pic>
        <p:nvPicPr>
          <p:cNvPr id="3" name="Imagen 2">
            <a:extLst>
              <a:ext uri="{FF2B5EF4-FFF2-40B4-BE49-F238E27FC236}">
                <a16:creationId xmlns:a16="http://schemas.microsoft.com/office/drawing/2014/main" id="{37FA6836-D68C-9608-7FC5-26CF7172223F}"/>
              </a:ext>
            </a:extLst>
          </p:cNvPr>
          <p:cNvPicPr>
            <a:picLocks noChangeAspect="1"/>
          </p:cNvPicPr>
          <p:nvPr/>
        </p:nvPicPr>
        <p:blipFill>
          <a:blip r:embed="rId3"/>
          <a:stretch>
            <a:fillRect/>
          </a:stretch>
        </p:blipFill>
        <p:spPr>
          <a:xfrm>
            <a:off x="522293" y="1569023"/>
            <a:ext cx="2954655" cy="2714625"/>
          </a:xfrm>
          <a:prstGeom prst="rect">
            <a:avLst/>
          </a:prstGeom>
        </p:spPr>
      </p:pic>
      <p:sp>
        <p:nvSpPr>
          <p:cNvPr id="4" name="Google Shape;99;p5">
            <a:extLst>
              <a:ext uri="{FF2B5EF4-FFF2-40B4-BE49-F238E27FC236}">
                <a16:creationId xmlns:a16="http://schemas.microsoft.com/office/drawing/2014/main" id="{9A6C55C6-2058-F637-9C24-49DFA8425F33}"/>
              </a:ext>
            </a:extLst>
          </p:cNvPr>
          <p:cNvSpPr txBox="1">
            <a:spLocks/>
          </p:cNvSpPr>
          <p:nvPr/>
        </p:nvSpPr>
        <p:spPr>
          <a:xfrm>
            <a:off x="3864485" y="2577015"/>
            <a:ext cx="4546207" cy="105044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lnSpc>
                <a:spcPct val="100000"/>
              </a:lnSpc>
              <a:buSzPts val="1700"/>
            </a:pPr>
            <a:r>
              <a:rPr lang="es-AR" sz="1600" dirty="0">
                <a:solidFill>
                  <a:srgbClr val="232F3E"/>
                </a:solidFill>
                <a:latin typeface="Montserrat Medium" panose="00000600000000000000" pitchFamily="2" charset="0"/>
              </a:rPr>
              <a:t>Peso</a:t>
            </a:r>
          </a:p>
          <a:p>
            <a:pPr marL="285750" indent="-285750">
              <a:lnSpc>
                <a:spcPct val="100000"/>
              </a:lnSpc>
              <a:buSzPts val="1700"/>
            </a:pPr>
            <a:r>
              <a:rPr lang="es-AR" sz="1600" dirty="0">
                <a:solidFill>
                  <a:srgbClr val="232F3E"/>
                </a:solidFill>
                <a:latin typeface="Montserrat Medium" panose="00000600000000000000" pitchFamily="2" charset="0"/>
              </a:rPr>
              <a:t>Costo de administración</a:t>
            </a:r>
          </a:p>
          <a:p>
            <a:pPr marL="285750" indent="-285750">
              <a:lnSpc>
                <a:spcPct val="100000"/>
              </a:lnSpc>
              <a:buSzPts val="1700"/>
            </a:pPr>
            <a:r>
              <a:rPr lang="es-AR" sz="1600" dirty="0">
                <a:solidFill>
                  <a:srgbClr val="232F3E"/>
                </a:solidFill>
                <a:latin typeface="Montserrat Medium" panose="00000600000000000000" pitchFamily="2" charset="0"/>
              </a:rPr>
              <a:t>Múltiple formatos</a:t>
            </a:r>
          </a:p>
        </p:txBody>
      </p:sp>
    </p:spTree>
    <p:extLst>
      <p:ext uri="{BB962C8B-B14F-4D97-AF65-F5344CB8AC3E}">
        <p14:creationId xmlns:p14="http://schemas.microsoft.com/office/powerpoint/2010/main" val="134942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359610"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err="1">
                <a:ln>
                  <a:noFill/>
                </a:ln>
                <a:solidFill>
                  <a:srgbClr val="333333"/>
                </a:solidFill>
                <a:effectLst/>
                <a:uLnTx/>
                <a:uFillTx/>
                <a:latin typeface="Montserrat"/>
                <a:ea typeface="Montserrat"/>
                <a:cs typeface="Montserrat"/>
                <a:sym typeface="Montserrat"/>
              </a:rPr>
              <a:t>Containerización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 name="Google Shape;99;p5">
            <a:extLst>
              <a:ext uri="{FF2B5EF4-FFF2-40B4-BE49-F238E27FC236}">
                <a16:creationId xmlns:a16="http://schemas.microsoft.com/office/drawing/2014/main" id="{A1ECBA9A-09AF-640F-C718-CE7E72C8550F}"/>
              </a:ext>
            </a:extLst>
          </p:cNvPr>
          <p:cNvSpPr txBox="1">
            <a:spLocks/>
          </p:cNvSpPr>
          <p:nvPr/>
        </p:nvSpPr>
        <p:spPr>
          <a:xfrm>
            <a:off x="3713870" y="1387311"/>
            <a:ext cx="4807243" cy="7571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a:solidFill>
                  <a:srgbClr val="232F3E"/>
                </a:solidFill>
                <a:latin typeface="Montserrat Medium" panose="00000600000000000000" pitchFamily="2" charset="0"/>
              </a:rPr>
              <a:t>El empleo de contenedores para construir y desplegar software</a:t>
            </a:r>
          </a:p>
        </p:txBody>
      </p:sp>
      <p:pic>
        <p:nvPicPr>
          <p:cNvPr id="6" name="Imagen 5">
            <a:extLst>
              <a:ext uri="{FF2B5EF4-FFF2-40B4-BE49-F238E27FC236}">
                <a16:creationId xmlns:a16="http://schemas.microsoft.com/office/drawing/2014/main" id="{B507ECED-156A-5ABE-D09B-9205003FC9B5}"/>
              </a:ext>
            </a:extLst>
          </p:cNvPr>
          <p:cNvPicPr>
            <a:picLocks noChangeAspect="1"/>
          </p:cNvPicPr>
          <p:nvPr/>
        </p:nvPicPr>
        <p:blipFill>
          <a:blip r:embed="rId3"/>
          <a:stretch>
            <a:fillRect/>
          </a:stretch>
        </p:blipFill>
        <p:spPr>
          <a:xfrm>
            <a:off x="734000" y="1765882"/>
            <a:ext cx="2028825" cy="2324100"/>
          </a:xfrm>
          <a:prstGeom prst="rect">
            <a:avLst/>
          </a:prstGeom>
        </p:spPr>
      </p:pic>
      <p:sp>
        <p:nvSpPr>
          <p:cNvPr id="7" name="Google Shape;99;p5">
            <a:extLst>
              <a:ext uri="{FF2B5EF4-FFF2-40B4-BE49-F238E27FC236}">
                <a16:creationId xmlns:a16="http://schemas.microsoft.com/office/drawing/2014/main" id="{BA6488A7-E4C3-0DC7-99C3-25469991341F}"/>
              </a:ext>
            </a:extLst>
          </p:cNvPr>
          <p:cNvSpPr txBox="1">
            <a:spLocks/>
          </p:cNvSpPr>
          <p:nvPr/>
        </p:nvSpPr>
        <p:spPr>
          <a:xfrm>
            <a:off x="3713869" y="2144454"/>
            <a:ext cx="4807243" cy="2324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285750" indent="-285750">
              <a:lnSpc>
                <a:spcPct val="100000"/>
              </a:lnSpc>
              <a:buSzPts val="1700"/>
            </a:pPr>
            <a:r>
              <a:rPr lang="es-AR" sz="1600" dirty="0">
                <a:solidFill>
                  <a:srgbClr val="232F3E"/>
                </a:solidFill>
                <a:latin typeface="Montserrat Medium" panose="00000600000000000000" pitchFamily="2" charset="0"/>
              </a:rPr>
              <a:t>Flexibles</a:t>
            </a:r>
          </a:p>
          <a:p>
            <a:pPr marL="285750" indent="-285750">
              <a:lnSpc>
                <a:spcPct val="100000"/>
              </a:lnSpc>
              <a:buSzPts val="1700"/>
            </a:pPr>
            <a:r>
              <a:rPr lang="es-AR" sz="1600" dirty="0">
                <a:solidFill>
                  <a:srgbClr val="232F3E"/>
                </a:solidFill>
                <a:latin typeface="Montserrat Medium" panose="00000600000000000000" pitchFamily="2" charset="0"/>
              </a:rPr>
              <a:t>Livianos</a:t>
            </a:r>
          </a:p>
          <a:p>
            <a:pPr marL="285750" indent="-285750">
              <a:lnSpc>
                <a:spcPct val="100000"/>
              </a:lnSpc>
              <a:buSzPts val="1700"/>
            </a:pPr>
            <a:r>
              <a:rPr lang="es-AR" sz="1600" dirty="0">
                <a:solidFill>
                  <a:srgbClr val="232F3E"/>
                </a:solidFill>
                <a:latin typeface="Montserrat Medium" panose="00000600000000000000" pitchFamily="2" charset="0"/>
              </a:rPr>
              <a:t>Portables</a:t>
            </a:r>
          </a:p>
          <a:p>
            <a:pPr marL="285750" indent="-285750">
              <a:lnSpc>
                <a:spcPct val="100000"/>
              </a:lnSpc>
              <a:buSzPts val="1700"/>
            </a:pPr>
            <a:r>
              <a:rPr lang="es-AR" sz="1600" dirty="0">
                <a:solidFill>
                  <a:srgbClr val="232F3E"/>
                </a:solidFill>
                <a:latin typeface="Montserrat Medium" panose="00000600000000000000" pitchFamily="2" charset="0"/>
              </a:rPr>
              <a:t>Bajo acoplamiento</a:t>
            </a:r>
          </a:p>
          <a:p>
            <a:pPr marL="285750" indent="-285750">
              <a:lnSpc>
                <a:spcPct val="100000"/>
              </a:lnSpc>
              <a:buSzPts val="1700"/>
            </a:pPr>
            <a:r>
              <a:rPr lang="es-AR" sz="1600" dirty="0">
                <a:solidFill>
                  <a:srgbClr val="232F3E"/>
                </a:solidFill>
                <a:latin typeface="Montserrat Medium" panose="00000600000000000000" pitchFamily="2" charset="0"/>
              </a:rPr>
              <a:t>Escalables</a:t>
            </a:r>
          </a:p>
          <a:p>
            <a:pPr marL="285750" indent="-285750">
              <a:lnSpc>
                <a:spcPct val="100000"/>
              </a:lnSpc>
              <a:buSzPts val="1700"/>
            </a:pPr>
            <a:r>
              <a:rPr lang="es-AR" sz="1600" dirty="0">
                <a:solidFill>
                  <a:srgbClr val="232F3E"/>
                </a:solidFill>
                <a:latin typeface="Montserrat Medium" panose="00000600000000000000" pitchFamily="2" charset="0"/>
              </a:rPr>
              <a:t>Seguros</a:t>
            </a:r>
          </a:p>
        </p:txBody>
      </p:sp>
    </p:spTree>
    <p:extLst>
      <p:ext uri="{BB962C8B-B14F-4D97-AF65-F5344CB8AC3E}">
        <p14:creationId xmlns:p14="http://schemas.microsoft.com/office/powerpoint/2010/main" val="139735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359610"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Contenedores vs </a:t>
            </a:r>
            <a:r>
              <a:rPr kumimoji="0" lang="es-AR" sz="2500" b="1" i="0" u="none" strike="noStrike" kern="0" cap="none" spc="0" normalizeH="0" baseline="0" noProof="0" dirty="0" err="1">
                <a:ln>
                  <a:noFill/>
                </a:ln>
                <a:solidFill>
                  <a:srgbClr val="333333"/>
                </a:solidFill>
                <a:effectLst/>
                <a:uLnTx/>
                <a:uFillTx/>
                <a:latin typeface="Montserrat"/>
                <a:ea typeface="Montserrat"/>
                <a:cs typeface="Montserrat"/>
                <a:sym typeface="Montserrat"/>
              </a:rPr>
              <a:t>VMs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Imagen 2">
            <a:extLst>
              <a:ext uri="{FF2B5EF4-FFF2-40B4-BE49-F238E27FC236}">
                <a16:creationId xmlns:a16="http://schemas.microsoft.com/office/drawing/2014/main" id="{97D65B1B-0F82-D268-8EE4-E6A2D43F0621}"/>
              </a:ext>
            </a:extLst>
          </p:cNvPr>
          <p:cNvPicPr>
            <a:picLocks noChangeAspect="1"/>
          </p:cNvPicPr>
          <p:nvPr/>
        </p:nvPicPr>
        <p:blipFill>
          <a:blip r:embed="rId3"/>
          <a:stretch>
            <a:fillRect/>
          </a:stretch>
        </p:blipFill>
        <p:spPr>
          <a:xfrm>
            <a:off x="1871980" y="1527541"/>
            <a:ext cx="5400040" cy="2651125"/>
          </a:xfrm>
          <a:prstGeom prst="rect">
            <a:avLst/>
          </a:prstGeom>
        </p:spPr>
      </p:pic>
    </p:spTree>
    <p:extLst>
      <p:ext uri="{BB962C8B-B14F-4D97-AF65-F5344CB8AC3E}">
        <p14:creationId xmlns:p14="http://schemas.microsoft.com/office/powerpoint/2010/main" val="424647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ctrTitle"/>
          </p:nvPr>
        </p:nvSpPr>
        <p:spPr>
          <a:xfrm>
            <a:off x="550375" y="7600"/>
            <a:ext cx="8043300" cy="1219621"/>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AR" sz="3600" dirty="0"/>
              <a:t>¿Qué es Docker?</a:t>
            </a:r>
            <a:endParaRPr sz="3600" dirty="0"/>
          </a:p>
        </p:txBody>
      </p:sp>
      <p:sp>
        <p:nvSpPr>
          <p:cNvPr id="99" name="Google Shape;99;p5"/>
          <p:cNvSpPr txBox="1">
            <a:spLocks noGrp="1"/>
          </p:cNvSpPr>
          <p:nvPr>
            <p:ph type="subTitle" idx="1"/>
          </p:nvPr>
        </p:nvSpPr>
        <p:spPr>
          <a:xfrm>
            <a:off x="550374" y="1157725"/>
            <a:ext cx="8406589" cy="1545282"/>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AR" b="0" i="0" dirty="0">
                <a:solidFill>
                  <a:srgbClr val="232F3E"/>
                </a:solidFill>
                <a:effectLst/>
                <a:latin typeface="Montserrat Medium" panose="00000600000000000000" pitchFamily="2" charset="0"/>
              </a:rPr>
              <a:t>Docker es una plataforma de software que le permite crear, probar e implementar aplicaciones rápidamente. Docker empaqueta software en unidades estandarizadas llamadas </a:t>
            </a:r>
            <a:r>
              <a:rPr lang="es-AR" b="1" i="0" u="none" strike="noStrike" dirty="0">
                <a:solidFill>
                  <a:schemeClr val="tx1"/>
                </a:solidFill>
                <a:effectLst/>
                <a:latin typeface="Montserrat Medium" panose="00000600000000000000" pitchFamily="2" charset="0"/>
              </a:rPr>
              <a:t>contenedores</a:t>
            </a:r>
            <a:r>
              <a:rPr lang="es-AR" b="0" i="0" dirty="0">
                <a:solidFill>
                  <a:srgbClr val="232F3E"/>
                </a:solidFill>
                <a:effectLst/>
                <a:latin typeface="Montserrat Medium" panose="00000600000000000000" pitchFamily="2" charset="0"/>
              </a:rPr>
              <a:t> que incluyen todo lo necesario para que el software se ejecute, incluidas bibliotecas, herramientas de sistema, código y tiempo de ejecución. </a:t>
            </a:r>
            <a:endParaRPr lang="es-AR" sz="1600" dirty="0">
              <a:solidFill>
                <a:srgbClr val="232F3E"/>
              </a:solidFill>
              <a:latin typeface="Montserrat Medium" panose="00000600000000000000" pitchFamily="2" charset="0"/>
            </a:endParaRPr>
          </a:p>
        </p:txBody>
      </p:sp>
      <p:pic>
        <p:nvPicPr>
          <p:cNvPr id="3" name="Imagen 2">
            <a:extLst>
              <a:ext uri="{FF2B5EF4-FFF2-40B4-BE49-F238E27FC236}">
                <a16:creationId xmlns:a16="http://schemas.microsoft.com/office/drawing/2014/main" id="{D22A999D-90A1-6B57-A880-4ACDA1683B35}"/>
              </a:ext>
            </a:extLst>
          </p:cNvPr>
          <p:cNvPicPr>
            <a:picLocks noChangeAspect="1"/>
          </p:cNvPicPr>
          <p:nvPr/>
        </p:nvPicPr>
        <p:blipFill>
          <a:blip r:embed="rId3"/>
          <a:stretch>
            <a:fillRect/>
          </a:stretch>
        </p:blipFill>
        <p:spPr>
          <a:xfrm>
            <a:off x="3587575" y="2944384"/>
            <a:ext cx="1817495" cy="18174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359610"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¿Cómo funciona Docker?</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 name="Imagen 1">
            <a:extLst>
              <a:ext uri="{FF2B5EF4-FFF2-40B4-BE49-F238E27FC236}">
                <a16:creationId xmlns:a16="http://schemas.microsoft.com/office/drawing/2014/main" id="{624B8A0C-B916-D80F-67F6-BEB2AFD4FD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9962" y="1358713"/>
            <a:ext cx="3991080" cy="3123101"/>
          </a:xfrm>
          <a:prstGeom prst="rect">
            <a:avLst/>
          </a:prstGeom>
          <a:noFill/>
          <a:ln>
            <a:noFill/>
          </a:ln>
        </p:spPr>
      </p:pic>
    </p:spTree>
    <p:extLst>
      <p:ext uri="{BB962C8B-B14F-4D97-AF65-F5344CB8AC3E}">
        <p14:creationId xmlns:p14="http://schemas.microsoft.com/office/powerpoint/2010/main" val="93598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p:nvPr/>
        </p:nvSpPr>
        <p:spPr>
          <a:xfrm>
            <a:off x="267285" y="661686"/>
            <a:ext cx="776366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4285F4"/>
              </a:buClr>
              <a:buSzPts val="2500"/>
              <a:buFont typeface="Montserrat ExtraBold"/>
              <a:buNone/>
              <a:tabLst/>
              <a:defRPr/>
            </a:pPr>
            <a:r>
              <a:rPr kumimoji="0" lang="es-AR" sz="2500" b="1" i="0" u="none" strike="noStrike" kern="0" cap="none" spc="0" normalizeH="0" baseline="0" noProof="0" dirty="0">
                <a:ln>
                  <a:noFill/>
                </a:ln>
                <a:solidFill>
                  <a:srgbClr val="333333"/>
                </a:solidFill>
                <a:effectLst/>
                <a:uLnTx/>
                <a:uFillTx/>
                <a:latin typeface="Montserrat"/>
                <a:ea typeface="Montserrat"/>
                <a:cs typeface="Montserrat"/>
                <a:sym typeface="Montserrat"/>
              </a:rPr>
              <a:t>Instalación de Docker</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99;p5">
            <a:extLst>
              <a:ext uri="{FF2B5EF4-FFF2-40B4-BE49-F238E27FC236}">
                <a16:creationId xmlns:a16="http://schemas.microsoft.com/office/drawing/2014/main" id="{BA6F4381-0A62-C773-2452-EAF5C20D8505}"/>
              </a:ext>
            </a:extLst>
          </p:cNvPr>
          <p:cNvSpPr txBox="1">
            <a:spLocks/>
          </p:cNvSpPr>
          <p:nvPr/>
        </p:nvSpPr>
        <p:spPr>
          <a:xfrm>
            <a:off x="508445" y="1234385"/>
            <a:ext cx="7982412" cy="28452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00000"/>
              </a:lnSpc>
              <a:buSzPts val="1700"/>
              <a:buNone/>
            </a:pPr>
            <a:r>
              <a:rPr lang="es-AR" sz="1600" dirty="0">
                <a:solidFill>
                  <a:srgbClr val="232F3E"/>
                </a:solidFill>
                <a:latin typeface="Montserrat Medium" panose="00000600000000000000" pitchFamily="2" charset="0"/>
              </a:rPr>
              <a:t>Descarga desde </a:t>
            </a:r>
            <a:r>
              <a:rPr lang="es-AR" sz="1600" dirty="0">
                <a:solidFill>
                  <a:srgbClr val="232F3E"/>
                </a:solidFill>
                <a:latin typeface="Montserrat Medium" panose="00000600000000000000" pitchFamily="2" charset="0"/>
                <a:hlinkClick r:id="rId3"/>
              </a:rPr>
              <a:t>https://www.docker.com/</a:t>
            </a:r>
            <a:r>
              <a:rPr lang="es-AR" sz="1600" dirty="0">
                <a:solidFill>
                  <a:srgbClr val="232F3E"/>
                </a:solidFill>
                <a:latin typeface="Montserrat Medium" panose="00000600000000000000" pitchFamily="2" charset="0"/>
              </a:rPr>
              <a:t> el instalador dependiendo de tu sistema operativo.</a:t>
            </a:r>
          </a:p>
          <a:p>
            <a:pPr marL="0" indent="0">
              <a:lnSpc>
                <a:spcPct val="100000"/>
              </a:lnSpc>
              <a:buSzPts val="1700"/>
              <a:buNone/>
            </a:pPr>
            <a:endParaRPr lang="es-419" sz="1600" dirty="0">
              <a:solidFill>
                <a:srgbClr val="232F3E"/>
              </a:solidFill>
              <a:latin typeface="Montserrat Medium" panose="00000600000000000000" pitchFamily="2" charset="0"/>
            </a:endParaRPr>
          </a:p>
          <a:p>
            <a:pPr marL="0" indent="0">
              <a:lnSpc>
                <a:spcPct val="100000"/>
              </a:lnSpc>
              <a:buSzPts val="1700"/>
              <a:buNone/>
            </a:pPr>
            <a:r>
              <a:rPr lang="es-419" sz="1600" dirty="0">
                <a:solidFill>
                  <a:srgbClr val="232F3E"/>
                </a:solidFill>
                <a:latin typeface="Montserrat Medium" panose="00000600000000000000" pitchFamily="2" charset="0"/>
              </a:rPr>
              <a:t>En Windows 10 necesitamos habilitar </a:t>
            </a:r>
            <a:r>
              <a:rPr lang="es-419" sz="1600" dirty="0" err="1">
                <a:solidFill>
                  <a:srgbClr val="232F3E"/>
                </a:solidFill>
                <a:latin typeface="Montserrat Medium" panose="00000600000000000000" pitchFamily="2" charset="0"/>
              </a:rPr>
              <a:t>Hyper</a:t>
            </a:r>
            <a:r>
              <a:rPr lang="es-419" sz="1600" dirty="0">
                <a:solidFill>
                  <a:srgbClr val="232F3E"/>
                </a:solidFill>
                <a:latin typeface="Montserrat Medium" panose="00000600000000000000" pitchFamily="2" charset="0"/>
              </a:rPr>
              <a:t>-V </a:t>
            </a:r>
            <a:r>
              <a:rPr lang="es-419" sz="1600" dirty="0">
                <a:solidFill>
                  <a:srgbClr val="232F3E"/>
                </a:solidFill>
                <a:latin typeface="Montserrat Medium" panose="00000600000000000000" pitchFamily="2" charset="0"/>
                <a:hlinkClick r:id="rId4"/>
              </a:rPr>
              <a:t>https://learn.microsoft.com/en-us/virtualization/hyper-v-on-windows/quick-start/enable-hyper-v</a:t>
            </a:r>
            <a:endParaRPr lang="es-419" sz="1600" dirty="0">
              <a:solidFill>
                <a:srgbClr val="232F3E"/>
              </a:solidFill>
              <a:latin typeface="Montserrat Medium" panose="00000600000000000000" pitchFamily="2" charset="0"/>
            </a:endParaRPr>
          </a:p>
          <a:p>
            <a:pPr marL="0" indent="0">
              <a:lnSpc>
                <a:spcPct val="100000"/>
              </a:lnSpc>
              <a:buSzPts val="1700"/>
              <a:buNone/>
            </a:pPr>
            <a:endParaRPr lang="es-419" sz="1600" dirty="0">
              <a:solidFill>
                <a:srgbClr val="232F3E"/>
              </a:solidFill>
              <a:latin typeface="Montserrat Medium" panose="00000600000000000000" pitchFamily="2" charset="0"/>
            </a:endParaRPr>
          </a:p>
          <a:p>
            <a:pPr marL="0" indent="0">
              <a:lnSpc>
                <a:spcPct val="100000"/>
              </a:lnSpc>
              <a:buSzPts val="1700"/>
              <a:buNone/>
            </a:pPr>
            <a:r>
              <a:rPr lang="es-419" sz="1600" dirty="0">
                <a:solidFill>
                  <a:srgbClr val="232F3E"/>
                </a:solidFill>
                <a:latin typeface="Montserrat Medium" panose="00000600000000000000" pitchFamily="2" charset="0"/>
              </a:rPr>
              <a:t>Por último, es recomendable crear un cuenta en Docker Hub https://hub.docker.com/</a:t>
            </a:r>
          </a:p>
          <a:p>
            <a:pPr marL="0" indent="0">
              <a:lnSpc>
                <a:spcPct val="100000"/>
              </a:lnSpc>
              <a:buSzPts val="1700"/>
              <a:buNone/>
            </a:pPr>
            <a:endParaRPr lang="es-AR" sz="1600" dirty="0">
              <a:solidFill>
                <a:srgbClr val="232F3E"/>
              </a:solidFill>
              <a:latin typeface="Montserrat Medium" panose="00000600000000000000" pitchFamily="2" charset="0"/>
            </a:endParaRPr>
          </a:p>
        </p:txBody>
      </p:sp>
    </p:spTree>
    <p:extLst>
      <p:ext uri="{BB962C8B-B14F-4D97-AF65-F5344CB8AC3E}">
        <p14:creationId xmlns:p14="http://schemas.microsoft.com/office/powerpoint/2010/main" val="30978900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2173</Words>
  <Application>Microsoft Office PowerPoint</Application>
  <PresentationFormat>On-screen Show (16:9)</PresentationFormat>
  <Paragraphs>160</Paragraphs>
  <Slides>17</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Montserrat ExtraBold</vt:lpstr>
      <vt:lpstr>Consolas</vt:lpstr>
      <vt:lpstr>Montserrat Medium</vt:lpstr>
      <vt:lpstr>Symbol</vt:lpstr>
      <vt:lpstr>Montserrat SemiBold</vt:lpstr>
      <vt:lpstr>Calibri</vt:lpstr>
      <vt:lpstr>Arial</vt:lpstr>
      <vt:lpstr>Roboto</vt:lpstr>
      <vt:lpstr>Montserrat</vt:lpstr>
      <vt:lpstr>Simple Light</vt:lpstr>
      <vt:lpstr>1_Simple Light</vt:lpstr>
      <vt:lpstr>DJANGO Reunión Extra</vt:lpstr>
      <vt:lpstr>Les damos la bienvenida</vt:lpstr>
      <vt:lpstr>PowerPoint Presentation</vt:lpstr>
      <vt:lpstr>PowerPoint Presentation</vt:lpstr>
      <vt:lpstr>PowerPoint Presentation</vt:lpstr>
      <vt:lpstr>PowerPoint Presentation</vt:lpstr>
      <vt:lpstr>¿Qué es 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Clase 31</dc:title>
  <dc:creator>Jose Federico Liquin</dc:creator>
  <cp:lastModifiedBy>Alejandro Hunt</cp:lastModifiedBy>
  <cp:revision>28</cp:revision>
  <dcterms:modified xsi:type="dcterms:W3CDTF">2023-07-06T20:38:32Z</dcterms:modified>
</cp:coreProperties>
</file>