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8"/>
  </p:notesMasterIdLst>
  <p:sldIdLst>
    <p:sldId id="256" r:id="rId2"/>
    <p:sldId id="257" r:id="rId3"/>
    <p:sldId id="259" r:id="rId4"/>
    <p:sldId id="261" r:id="rId5"/>
    <p:sldId id="265" r:id="rId6"/>
    <p:sldId id="281" r:id="rId7"/>
    <p:sldId id="278" r:id="rId8"/>
    <p:sldId id="283" r:id="rId9"/>
    <p:sldId id="284" r:id="rId10"/>
    <p:sldId id="285" r:id="rId11"/>
    <p:sldId id="288" r:id="rId12"/>
    <p:sldId id="286" r:id="rId13"/>
    <p:sldId id="287" r:id="rId14"/>
    <p:sldId id="289" r:id="rId15"/>
    <p:sldId id="271" r:id="rId16"/>
    <p:sldId id="272"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
      <p:font typeface="Montserrat Medium" panose="00000600000000000000" pitchFamily="2" charset="0"/>
      <p:regular r:id="rId23"/>
      <p:bold r:id="rId24"/>
      <p:italic r:id="rId25"/>
      <p:boldItalic r:id="rId26"/>
    </p:embeddedFont>
    <p:embeddedFont>
      <p:font typeface="Montserrat SemiBold" panose="000007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50" autoAdjust="0"/>
  </p:normalViewPr>
  <p:slideViewPr>
    <p:cSldViewPr snapToGrid="0">
      <p:cViewPr varScale="1">
        <p:scale>
          <a:sx n="111" d="100"/>
          <a:sy n="111" d="100"/>
        </p:scale>
        <p:origin x="1614" y="10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rofile.es/que-hacemos/desarrollo-we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389309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1800" b="0" i="0" dirty="0">
                <a:solidFill>
                  <a:srgbClr val="3D3D3D"/>
                </a:solidFill>
                <a:effectLst/>
                <a:latin typeface="GillSansMT"/>
              </a:rPr>
              <a:t>Una asociación es una relación estructural que específica que los objetos de una clase</a:t>
            </a:r>
            <a:br>
              <a:rPr lang="es-AR" sz="1800" b="0" i="0" dirty="0">
                <a:solidFill>
                  <a:srgbClr val="3D3D3D"/>
                </a:solidFill>
                <a:effectLst/>
                <a:latin typeface="GillSansMT"/>
              </a:rPr>
            </a:br>
            <a:r>
              <a:rPr lang="es-AR" sz="1800" b="0" i="0" dirty="0">
                <a:solidFill>
                  <a:srgbClr val="3D3D3D"/>
                </a:solidFill>
                <a:effectLst/>
                <a:latin typeface="GillSansMT"/>
              </a:rPr>
              <a:t>están conectados con objetos de otra (que puede ser la misma)</a:t>
            </a:r>
            <a:br>
              <a:rPr lang="es-AR" sz="1800" b="0" i="0" dirty="0">
                <a:solidFill>
                  <a:srgbClr val="3D3D3D"/>
                </a:solidFill>
                <a:effectLst/>
                <a:latin typeface="GillSansMT"/>
              </a:rPr>
            </a:br>
            <a:r>
              <a:rPr lang="es-AR" sz="1800" b="0" i="0" dirty="0">
                <a:solidFill>
                  <a:srgbClr val="903163"/>
                </a:solidFill>
                <a:effectLst/>
                <a:latin typeface="Wingdings2"/>
              </a:rPr>
              <a:t> </a:t>
            </a:r>
            <a:r>
              <a:rPr lang="es-AR" sz="1800" b="0" i="0" dirty="0">
                <a:solidFill>
                  <a:srgbClr val="3D3D3D"/>
                </a:solidFill>
                <a:effectLst/>
                <a:latin typeface="GillSansMT"/>
              </a:rPr>
              <a:t>Son relaciones entre clases que indica alguna conexión significativa que deseamos</a:t>
            </a:r>
            <a:br>
              <a:rPr lang="es-AR" sz="1800" b="0" i="0" dirty="0">
                <a:solidFill>
                  <a:srgbClr val="3D3D3D"/>
                </a:solidFill>
                <a:effectLst/>
                <a:latin typeface="GillSansMT"/>
              </a:rPr>
            </a:br>
            <a:r>
              <a:rPr lang="es-AR" sz="1800" b="0" i="0" dirty="0">
                <a:solidFill>
                  <a:srgbClr val="3D3D3D"/>
                </a:solidFill>
                <a:effectLst/>
                <a:latin typeface="GillSansMT"/>
              </a:rPr>
              <a:t>preservar durante algún tiempo.</a:t>
            </a:r>
            <a:r>
              <a:rPr lang="es-AR" sz="4800" dirty="0"/>
              <a:t> </a:t>
            </a:r>
          </a:p>
          <a:p>
            <a:pPr algn="l">
              <a:buFont typeface="Arial" panose="020B0604020202020204" pitchFamily="34" charset="0"/>
              <a:buChar char="•"/>
            </a:pPr>
            <a:r>
              <a:rPr lang="es-AR" sz="4800" dirty="0"/>
              <a:t>Agregación: </a:t>
            </a:r>
          </a:p>
          <a:p>
            <a:pPr algn="l">
              <a:buFont typeface="Arial" panose="020B0604020202020204" pitchFamily="34" charset="0"/>
              <a:buChar char="•"/>
            </a:pPr>
            <a:r>
              <a:rPr lang="es-ES" sz="1100" b="0" i="0" u="none" strike="noStrike" cap="none" dirty="0">
                <a:solidFill>
                  <a:srgbClr val="000000"/>
                </a:solidFill>
                <a:effectLst/>
                <a:latin typeface="Arial"/>
                <a:ea typeface="Arial"/>
                <a:cs typeface="Arial"/>
                <a:sym typeface="Arial"/>
              </a:rPr>
              <a:t>La agregación es un tipo de asociación que indica que una clase es parte de otra clase (composición débil). Los componentes pueden ser compartidos por varios compuestos (de la misma asociación de agregación o de varias asociaciones de agregación distintas). La destrucción del compuesto no conlleva la destrucción de los componentes.</a:t>
            </a:r>
          </a:p>
          <a:p>
            <a:pPr algn="l">
              <a:buFont typeface="Arial" panose="020B0604020202020204" pitchFamily="34" charset="0"/>
              <a:buChar char="•"/>
            </a:pPr>
            <a:endParaRPr lang="es-AR" sz="7200" dirty="0"/>
          </a:p>
          <a:p>
            <a:pPr algn="l">
              <a:buFont typeface="Arial" panose="020B0604020202020204" pitchFamily="34" charset="0"/>
              <a:buChar char="•"/>
            </a:pPr>
            <a:r>
              <a:rPr lang="es-AR" sz="7200" dirty="0"/>
              <a:t>Composición: </a:t>
            </a:r>
            <a:r>
              <a:rPr lang="es-AR" sz="1800" b="0" i="0" dirty="0">
                <a:solidFill>
                  <a:srgbClr val="FFFFFF"/>
                </a:solidFill>
                <a:effectLst/>
                <a:latin typeface="GillSansMT"/>
              </a:rPr>
              <a:t>ASOCIACIONES – COMPOSICIÓN</a:t>
            </a:r>
          </a:p>
          <a:p>
            <a:pPr algn="l">
              <a:buFont typeface="Arial" panose="020B0604020202020204" pitchFamily="34" charset="0"/>
              <a:buChar char="•"/>
            </a:pPr>
            <a:r>
              <a:rPr lang="es-ES" sz="1100" b="0" i="0" u="none" strike="noStrike" cap="none" dirty="0">
                <a:solidFill>
                  <a:srgbClr val="000000"/>
                </a:solidFill>
                <a:effectLst/>
                <a:latin typeface="Arial"/>
                <a:ea typeface="Arial"/>
                <a:cs typeface="Arial"/>
                <a:sym typeface="Arial"/>
              </a:rPr>
              <a:t>Composición es una forma fuerte de composición donde la vida de la clase contenida debe coincidir con la vida de la clase contenedor. Los componentes constituyen una parte del objeto compuesto. La supresión del objeto compuesto conlleva la supresión de los componentes.</a:t>
            </a:r>
          </a:p>
          <a:p>
            <a:pPr algn="l">
              <a:buFont typeface="Arial" panose="020B0604020202020204" pitchFamily="34" charset="0"/>
              <a:buChar char="•"/>
            </a:pP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Dependencia existencial. El elemento dependiente desaparece al destruirse el que lo contiene.</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Hay una pertenencia fuerte. Se puede decir que el objeto contenido es parte constitutiva y vital del que lo</a:t>
            </a:r>
            <a:br>
              <a:rPr lang="es-AR" sz="1800" b="0" i="1" dirty="0">
                <a:solidFill>
                  <a:srgbClr val="3D3D3D"/>
                </a:solidFill>
                <a:effectLst/>
                <a:latin typeface="GillSansMT-Italic"/>
              </a:rPr>
            </a:br>
            <a:r>
              <a:rPr lang="es-AR" sz="1800" b="0" i="1" dirty="0">
                <a:solidFill>
                  <a:srgbClr val="3D3D3D"/>
                </a:solidFill>
                <a:effectLst/>
                <a:latin typeface="GillSansMT-Italic"/>
              </a:rPr>
              <a:t>contiene.</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Los objetos contenidos no son compartidos</a:t>
            </a:r>
            <a:r>
              <a:rPr lang="es-AR" sz="9600" dirty="0"/>
              <a:t> </a:t>
            </a:r>
          </a:p>
          <a:p>
            <a:pPr algn="l">
              <a:buFont typeface="Arial" panose="020B0604020202020204" pitchFamily="34" charset="0"/>
              <a:buChar char="•"/>
            </a:pPr>
            <a:r>
              <a:rPr lang="es-AR" sz="9600" dirty="0"/>
              <a:t>Generalización: </a:t>
            </a:r>
            <a:r>
              <a:rPr lang="es-AR" sz="1800" b="0" i="0" dirty="0">
                <a:solidFill>
                  <a:srgbClr val="000000"/>
                </a:solidFill>
                <a:effectLst/>
                <a:latin typeface="GillSansMT"/>
              </a:rPr>
              <a:t>La generalización es una relación entre un elemento general (llamado superclase o padre ) y un tipo más</a:t>
            </a:r>
            <a:br>
              <a:rPr lang="es-AR" sz="1800" b="0" i="0" dirty="0">
                <a:solidFill>
                  <a:srgbClr val="000000"/>
                </a:solidFill>
                <a:effectLst/>
                <a:latin typeface="GillSansMT"/>
              </a:rPr>
            </a:br>
            <a:r>
              <a:rPr lang="es-AR" sz="1800" b="0" i="0" dirty="0">
                <a:solidFill>
                  <a:srgbClr val="000000"/>
                </a:solidFill>
                <a:effectLst/>
                <a:latin typeface="GillSansMT"/>
              </a:rPr>
              <a:t>específico de ese elemento (llamado subclase o hijo)</a:t>
            </a:r>
            <a:br>
              <a:rPr lang="es-AR" sz="1800" b="0" i="0" dirty="0">
                <a:solidFill>
                  <a:srgbClr val="000000"/>
                </a:solidFill>
                <a:effectLst/>
                <a:latin typeface="GillSansMT"/>
              </a:rPr>
            </a:br>
            <a:r>
              <a:rPr lang="es-AR" sz="1800" b="0" i="0" dirty="0">
                <a:solidFill>
                  <a:srgbClr val="000000"/>
                </a:solidFill>
                <a:effectLst/>
                <a:latin typeface="Wingdings-Regular"/>
              </a:rPr>
              <a:t>▪ </a:t>
            </a:r>
            <a:r>
              <a:rPr lang="es-AR" sz="1800" b="0" i="0" dirty="0">
                <a:solidFill>
                  <a:srgbClr val="000000"/>
                </a:solidFill>
                <a:effectLst/>
                <a:latin typeface="GillSansMT"/>
              </a:rPr>
              <a:t>El hijo puede añadir nueva estructura y comportamiento o modificar el comportamiento del padre</a:t>
            </a:r>
            <a:br>
              <a:rPr lang="es-AR" sz="1800" b="0" i="0" dirty="0">
                <a:solidFill>
                  <a:srgbClr val="000000"/>
                </a:solidFill>
                <a:effectLst/>
                <a:latin typeface="GillSansMT"/>
              </a:rPr>
            </a:br>
            <a:r>
              <a:rPr lang="es-AR" sz="1800" b="0" i="0" dirty="0">
                <a:solidFill>
                  <a:srgbClr val="000000"/>
                </a:solidFill>
                <a:effectLst/>
                <a:latin typeface="Wingdings-Regular"/>
              </a:rPr>
              <a:t>▪ </a:t>
            </a:r>
            <a:r>
              <a:rPr lang="es-AR" sz="1800" b="0" i="0" dirty="0">
                <a:solidFill>
                  <a:srgbClr val="000000"/>
                </a:solidFill>
                <a:effectLst/>
                <a:latin typeface="GillSansMT"/>
              </a:rPr>
              <a:t>La generalización consiste en factorizar los elementos comunes de un conjunto de clases en una clase</a:t>
            </a:r>
            <a:br>
              <a:rPr lang="es-AR" sz="1800" b="0" i="0" dirty="0">
                <a:solidFill>
                  <a:srgbClr val="000000"/>
                </a:solidFill>
                <a:effectLst/>
                <a:latin typeface="GillSansMT"/>
              </a:rPr>
            </a:br>
            <a:r>
              <a:rPr lang="es-AR" sz="1800" b="0" i="0" dirty="0">
                <a:solidFill>
                  <a:srgbClr val="000000"/>
                </a:solidFill>
                <a:effectLst/>
                <a:latin typeface="GillSansMT"/>
              </a:rPr>
              <a:t>más general llamada superclase</a:t>
            </a:r>
            <a:r>
              <a:rPr lang="es-AR" sz="9600" dirty="0"/>
              <a:t> </a:t>
            </a:r>
            <a:br>
              <a:rPr lang="es-AR" sz="9600" dirty="0"/>
            </a:br>
            <a:br>
              <a:rPr lang="es-AR" sz="9600" dirty="0"/>
            </a:br>
            <a:br>
              <a:rPr lang="es-AR" sz="9600" dirty="0"/>
            </a:br>
            <a:br>
              <a:rPr lang="es-AR" sz="7200" dirty="0"/>
            </a:br>
            <a:br>
              <a:rPr lang="es-AR" sz="4800" dirty="0"/>
            </a:b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193064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9600" dirty="0"/>
              <a:t>Generalización: </a:t>
            </a:r>
            <a:r>
              <a:rPr lang="es-AR" sz="1800" b="0" i="0" dirty="0">
                <a:solidFill>
                  <a:srgbClr val="000000"/>
                </a:solidFill>
                <a:effectLst/>
                <a:latin typeface="GillSansMT"/>
              </a:rPr>
              <a:t>La generalización es una relación entre un elemento general (llamado superclase o padre ) y un tipo más</a:t>
            </a:r>
            <a:br>
              <a:rPr lang="es-AR" sz="1800" b="0" i="0" dirty="0">
                <a:solidFill>
                  <a:srgbClr val="000000"/>
                </a:solidFill>
                <a:effectLst/>
                <a:latin typeface="GillSansMT"/>
              </a:rPr>
            </a:br>
            <a:r>
              <a:rPr lang="es-AR" sz="1800" b="0" i="0" dirty="0">
                <a:solidFill>
                  <a:srgbClr val="000000"/>
                </a:solidFill>
                <a:effectLst/>
                <a:latin typeface="GillSansMT"/>
              </a:rPr>
              <a:t>específico de ese elemento (llamado subclase o hijo)</a:t>
            </a:r>
            <a:br>
              <a:rPr lang="es-AR" sz="1800" b="0" i="0" dirty="0">
                <a:solidFill>
                  <a:srgbClr val="000000"/>
                </a:solidFill>
                <a:effectLst/>
                <a:latin typeface="GillSansMT"/>
              </a:rPr>
            </a:br>
            <a:r>
              <a:rPr lang="es-AR" sz="1800" b="0" i="0" dirty="0">
                <a:solidFill>
                  <a:srgbClr val="000000"/>
                </a:solidFill>
                <a:effectLst/>
                <a:latin typeface="Wingdings-Regular"/>
              </a:rPr>
              <a:t>▪ </a:t>
            </a:r>
            <a:r>
              <a:rPr lang="es-AR" sz="1800" b="0" i="0" dirty="0">
                <a:solidFill>
                  <a:srgbClr val="000000"/>
                </a:solidFill>
                <a:effectLst/>
                <a:latin typeface="GillSansMT"/>
              </a:rPr>
              <a:t>El hijo puede añadir nueva estructura y comportamiento o modificar el comportamiento del padre</a:t>
            </a:r>
            <a:br>
              <a:rPr lang="es-AR" sz="1800" b="0" i="0" dirty="0">
                <a:solidFill>
                  <a:srgbClr val="000000"/>
                </a:solidFill>
                <a:effectLst/>
                <a:latin typeface="GillSansMT"/>
              </a:rPr>
            </a:br>
            <a:r>
              <a:rPr lang="es-AR" sz="1800" b="0" i="0" dirty="0">
                <a:solidFill>
                  <a:srgbClr val="000000"/>
                </a:solidFill>
                <a:effectLst/>
                <a:latin typeface="Wingdings-Regular"/>
              </a:rPr>
              <a:t>▪ </a:t>
            </a:r>
            <a:r>
              <a:rPr lang="es-AR" sz="1800" b="0" i="0" dirty="0">
                <a:solidFill>
                  <a:srgbClr val="000000"/>
                </a:solidFill>
                <a:effectLst/>
                <a:latin typeface="GillSansMT"/>
              </a:rPr>
              <a:t>La generalización consiste en factorizar los elementos comunes de un conjunto de clases en una clase</a:t>
            </a:r>
            <a:br>
              <a:rPr lang="es-AR" sz="1800" b="0" i="0" dirty="0">
                <a:solidFill>
                  <a:srgbClr val="000000"/>
                </a:solidFill>
                <a:effectLst/>
                <a:latin typeface="GillSansMT"/>
              </a:rPr>
            </a:br>
            <a:r>
              <a:rPr lang="es-AR" sz="1800" b="0" i="0" dirty="0">
                <a:solidFill>
                  <a:srgbClr val="000000"/>
                </a:solidFill>
                <a:effectLst/>
                <a:latin typeface="GillSansMT"/>
              </a:rPr>
              <a:t>más general llamada superclase</a:t>
            </a:r>
            <a:r>
              <a:rPr lang="es-AR" sz="9600" dirty="0"/>
              <a:t> </a:t>
            </a:r>
            <a:br>
              <a:rPr lang="es-AR" sz="9600" dirty="0"/>
            </a:br>
            <a:br>
              <a:rPr lang="es-AR" sz="9600" dirty="0"/>
            </a:br>
            <a:br>
              <a:rPr lang="es-AR" sz="9600" dirty="0"/>
            </a:br>
            <a:br>
              <a:rPr lang="es-AR" sz="7200" dirty="0"/>
            </a:br>
            <a:br>
              <a:rPr lang="es-AR" sz="4800" dirty="0"/>
            </a:b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528025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1800" b="0" i="0" dirty="0">
                <a:solidFill>
                  <a:srgbClr val="3D3D3D"/>
                </a:solidFill>
                <a:effectLst/>
                <a:latin typeface="GillSansMT"/>
              </a:rPr>
              <a:t>El polimorfismo permite referirse a objetos de clases diferentes mediante el mismo</a:t>
            </a:r>
            <a:br>
              <a:rPr lang="es-AR" sz="1800" b="0" i="0" dirty="0">
                <a:solidFill>
                  <a:srgbClr val="3D3D3D"/>
                </a:solidFill>
                <a:effectLst/>
                <a:latin typeface="GillSansMT"/>
              </a:rPr>
            </a:br>
            <a:r>
              <a:rPr lang="es-AR" sz="1800" b="0" i="0" dirty="0">
                <a:solidFill>
                  <a:srgbClr val="3D3D3D"/>
                </a:solidFill>
                <a:effectLst/>
                <a:latin typeface="GillSansMT"/>
              </a:rPr>
              <a:t>elemento de programa y realizar la misma operación de diferentes formas, según sea</a:t>
            </a:r>
            <a:br>
              <a:rPr lang="es-AR" sz="1800" b="0" i="0" dirty="0">
                <a:solidFill>
                  <a:srgbClr val="3D3D3D"/>
                </a:solidFill>
                <a:effectLst/>
                <a:latin typeface="GillSansMT"/>
              </a:rPr>
            </a:br>
            <a:r>
              <a:rPr lang="es-AR" sz="1800" b="0" i="0" dirty="0">
                <a:solidFill>
                  <a:srgbClr val="3D3D3D"/>
                </a:solidFill>
                <a:effectLst/>
                <a:latin typeface="GillSansMT"/>
              </a:rPr>
              <a:t>el objeto que se referencia en ese momento.</a:t>
            </a:r>
            <a:r>
              <a:rPr lang="es-AR" sz="3200" dirty="0"/>
              <a:t> </a:t>
            </a:r>
            <a:br>
              <a:rPr lang="es-AR" sz="3200" dirty="0"/>
            </a:br>
            <a:endParaRPr lang="es-AR" sz="1800" b="0" i="0" dirty="0">
              <a:solidFill>
                <a:srgbClr val="3D3D3D"/>
              </a:solidFill>
              <a:effectLst/>
              <a:latin typeface="GillSansMT"/>
            </a:endParaRPr>
          </a:p>
          <a:p>
            <a:pPr algn="l">
              <a:buFont typeface="Arial" panose="020B0604020202020204" pitchFamily="34" charset="0"/>
              <a:buChar char="•"/>
            </a:pPr>
            <a:r>
              <a:rPr lang="es-AR" sz="1800" b="0" i="0" dirty="0">
                <a:solidFill>
                  <a:srgbClr val="3D3D3D"/>
                </a:solidFill>
                <a:effectLst/>
                <a:latin typeface="GillSansMT"/>
              </a:rPr>
              <a:t>La interacciones entre objetos se escriben según los términos de las especificaciones</a:t>
            </a:r>
            <a:br>
              <a:rPr lang="es-AR" sz="1800" b="0" i="0" dirty="0">
                <a:solidFill>
                  <a:srgbClr val="3D3D3D"/>
                </a:solidFill>
                <a:effectLst/>
                <a:latin typeface="GillSansMT"/>
              </a:rPr>
            </a:br>
            <a:r>
              <a:rPr lang="es-AR" sz="1800" b="0" i="0" dirty="0">
                <a:solidFill>
                  <a:srgbClr val="3D3D3D"/>
                </a:solidFill>
                <a:effectLst/>
                <a:latin typeface="GillSansMT"/>
              </a:rPr>
              <a:t>definidas en las superclases</a:t>
            </a:r>
            <a:r>
              <a:rPr lang="es-AR" sz="3200" dirty="0"/>
              <a:t> </a:t>
            </a:r>
            <a:br>
              <a:rPr lang="es-AR" sz="3200" dirty="0"/>
            </a:b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2424627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725872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Explicar</a:t>
            </a:r>
            <a:r>
              <a:rPr lang="es-ES" sz="1100" b="0" i="0" u="none" strike="noStrike" cap="none" baseline="0" dirty="0">
                <a:solidFill>
                  <a:srgbClr val="000000"/>
                </a:solidFill>
                <a:effectLst/>
                <a:latin typeface="Arial"/>
                <a:ea typeface="Arial"/>
                <a:cs typeface="Arial"/>
                <a:sym typeface="Arial"/>
              </a:rPr>
              <a:t> objetos  ejemplo de Tortas y moldes, personas llevar la representación de la vida real a un lenguaje de </a:t>
            </a:r>
            <a:r>
              <a:rPr lang="es-ES" sz="1100" b="0" i="0" u="none" strike="noStrike" cap="none" baseline="0" dirty="0" err="1">
                <a:solidFill>
                  <a:srgbClr val="000000"/>
                </a:solidFill>
                <a:effectLst/>
                <a:latin typeface="Arial"/>
                <a:ea typeface="Arial"/>
                <a:cs typeface="Arial"/>
                <a:sym typeface="Arial"/>
              </a:rPr>
              <a:t>programacion</a:t>
            </a:r>
            <a:endParaRPr lang="es-E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Los patrones de diseño o </a:t>
            </a:r>
            <a:r>
              <a:rPr lang="es-ES" sz="1100" b="0" i="1" u="none" strike="noStrike" cap="none" dirty="0" err="1">
                <a:solidFill>
                  <a:srgbClr val="000000"/>
                </a:solidFill>
                <a:effectLst/>
                <a:latin typeface="Arial"/>
                <a:ea typeface="Arial"/>
                <a:cs typeface="Arial"/>
                <a:sym typeface="Arial"/>
              </a:rPr>
              <a:t>design</a:t>
            </a:r>
            <a:r>
              <a:rPr lang="es-ES" sz="1100" b="0" i="1" u="none" strike="noStrike" cap="none" dirty="0">
                <a:solidFill>
                  <a:srgbClr val="000000"/>
                </a:solidFill>
                <a:effectLst/>
                <a:latin typeface="Arial"/>
                <a:ea typeface="Arial"/>
                <a:cs typeface="Arial"/>
                <a:sym typeface="Arial"/>
              </a:rPr>
              <a:t> </a:t>
            </a:r>
            <a:r>
              <a:rPr lang="es-ES" sz="1100" b="0" i="1" u="none" strike="noStrike" cap="none" dirty="0" err="1">
                <a:solidFill>
                  <a:srgbClr val="000000"/>
                </a:solidFill>
                <a:effectLst/>
                <a:latin typeface="Arial"/>
                <a:ea typeface="Arial"/>
                <a:cs typeface="Arial"/>
                <a:sym typeface="Arial"/>
              </a:rPr>
              <a:t>patterns</a:t>
            </a:r>
            <a:r>
              <a:rPr lang="es-ES" sz="1100" b="0" i="0" u="none" strike="noStrike" cap="none" dirty="0">
                <a:solidFill>
                  <a:srgbClr val="000000"/>
                </a:solidFill>
                <a:effectLst/>
                <a:latin typeface="Arial"/>
                <a:ea typeface="Arial"/>
                <a:cs typeface="Arial"/>
                <a:sym typeface="Arial"/>
              </a:rPr>
              <a:t>, son una solución general, reutilizable y aplicable a diferentes problemas de </a:t>
            </a:r>
            <a:r>
              <a:rPr lang="es-ES" sz="1100" b="0" i="0" u="none" strike="noStrike" cap="none" dirty="0">
                <a:solidFill>
                  <a:srgbClr val="000000"/>
                </a:solidFill>
                <a:effectLst/>
                <a:latin typeface="Arial"/>
                <a:ea typeface="Arial"/>
                <a:cs typeface="Arial"/>
                <a:sym typeface="Arial"/>
                <a:hlinkClick r:id="rId3"/>
              </a:rPr>
              <a:t>diseño de software</a:t>
            </a:r>
            <a:r>
              <a:rPr lang="es-ES" sz="1100" b="0" i="0" u="none" strike="noStrike" cap="none" dirty="0">
                <a:solidFill>
                  <a:srgbClr val="000000"/>
                </a:solidFill>
                <a:effectLst/>
                <a:latin typeface="Arial"/>
                <a:ea typeface="Arial"/>
                <a:cs typeface="Arial"/>
                <a:sym typeface="Arial"/>
              </a:rPr>
              <a:t>. Se trata de </a:t>
            </a:r>
            <a:r>
              <a:rPr lang="es-ES" sz="1100" b="1" i="0" u="none" strike="noStrike" cap="none" dirty="0">
                <a:solidFill>
                  <a:srgbClr val="000000"/>
                </a:solidFill>
                <a:effectLst/>
                <a:latin typeface="Arial"/>
                <a:ea typeface="Arial"/>
                <a:cs typeface="Arial"/>
                <a:sym typeface="Arial"/>
              </a:rPr>
              <a:t>plantillas que identifican problemas en el sistema y proporcionan soluciones apropiadas a problemas generales </a:t>
            </a:r>
            <a:r>
              <a:rPr lang="es-ES" sz="1100" b="0" i="0" u="none" strike="noStrike" cap="none" dirty="0">
                <a:solidFill>
                  <a:srgbClr val="000000"/>
                </a:solidFill>
                <a:effectLst/>
                <a:latin typeface="Arial"/>
                <a:ea typeface="Arial"/>
                <a:cs typeface="Arial"/>
                <a:sym typeface="Arial"/>
              </a:rPr>
              <a:t>a los que se han enfrentado los desarrolladores durante un largo periodo de tiempo, a través de prueba y error.</a:t>
            </a:r>
          </a:p>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El</a:t>
            </a:r>
            <a:r>
              <a:rPr lang="es-ES" sz="1100" b="0" i="0" u="none" strike="noStrike" cap="none" baseline="0" dirty="0">
                <a:solidFill>
                  <a:srgbClr val="000000"/>
                </a:solidFill>
                <a:effectLst/>
                <a:latin typeface="Arial"/>
                <a:ea typeface="Arial"/>
                <a:cs typeface="Arial"/>
                <a:sym typeface="Arial"/>
              </a:rPr>
              <a:t> POO me reduce la complejidad del sistema de acuerdo a la ayuda de estos patrones</a:t>
            </a:r>
          </a:p>
          <a:p>
            <a:pPr marL="0" lvl="0" indent="0" algn="l" rtl="0">
              <a:spcBef>
                <a:spcPts val="0"/>
              </a:spcBef>
              <a:spcAft>
                <a:spcPts val="0"/>
              </a:spcAft>
              <a:buNone/>
            </a:pPr>
            <a:endParaRPr lang="es-ES" sz="1100" b="0" i="0" u="none" strike="noStrike" cap="none" baseline="0" dirty="0">
              <a:solidFill>
                <a:srgbClr val="000000"/>
              </a:solidFill>
              <a:effectLst/>
              <a:latin typeface="Arial"/>
              <a:ea typeface="Arial"/>
              <a:cs typeface="Arial"/>
              <a:sym typeface="Arial"/>
            </a:endParaRPr>
          </a:p>
          <a:p>
            <a:pPr marL="0" lvl="0" indent="0" algn="l" rtl="0">
              <a:spcBef>
                <a:spcPts val="0"/>
              </a:spcBef>
              <a:spcAft>
                <a:spcPts val="0"/>
              </a:spcAft>
              <a:buNone/>
            </a:pPr>
            <a:endParaRPr lang="es-E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err="1"/>
              <a:t>Analisis</a:t>
            </a:r>
            <a:r>
              <a:rPr lang="es-AR" baseline="0" dirty="0"/>
              <a:t> Orientados objetos: </a:t>
            </a:r>
            <a:r>
              <a:rPr lang="es-ES" sz="1100" b="0" i="0" u="none" strike="noStrike" cap="none" dirty="0">
                <a:solidFill>
                  <a:srgbClr val="000000"/>
                </a:solidFill>
                <a:effectLst/>
                <a:latin typeface="Arial"/>
                <a:ea typeface="Arial"/>
                <a:cs typeface="Arial"/>
                <a:sym typeface="Arial"/>
              </a:rPr>
              <a:t>Un análisis de requisitos consiste en la recopilación de las necesidades de una empresa para ponerle solución. Para ello, se ha de hacer un estudio interno de la situación actual de la empresa y las problemáticas a las que se enfrenta. Etapa</a:t>
            </a:r>
            <a:r>
              <a:rPr lang="es-ES" sz="1100" b="0" i="0" u="none" strike="noStrike" cap="none" baseline="0" dirty="0">
                <a:solidFill>
                  <a:srgbClr val="000000"/>
                </a:solidFill>
                <a:effectLst/>
                <a:latin typeface="Arial"/>
                <a:ea typeface="Arial"/>
                <a:cs typeface="Arial"/>
                <a:sym typeface="Arial"/>
              </a:rPr>
              <a:t> importante, se realiza documentación como Casos de usos, </a:t>
            </a:r>
            <a:r>
              <a:rPr lang="es-ES" sz="1100" b="0" i="0" u="none" strike="noStrike" cap="none" baseline="0" dirty="0" err="1">
                <a:solidFill>
                  <a:srgbClr val="000000"/>
                </a:solidFill>
                <a:effectLst/>
                <a:latin typeface="Arial"/>
                <a:ea typeface="Arial"/>
                <a:cs typeface="Arial"/>
                <a:sym typeface="Arial"/>
              </a:rPr>
              <a:t>digramas</a:t>
            </a:r>
            <a:r>
              <a:rPr lang="es-ES" sz="1100" b="0" i="0" u="none" strike="noStrike" cap="none" baseline="0" dirty="0">
                <a:solidFill>
                  <a:srgbClr val="000000"/>
                </a:solidFill>
                <a:effectLst/>
                <a:latin typeface="Arial"/>
                <a:ea typeface="Arial"/>
                <a:cs typeface="Arial"/>
                <a:sym typeface="Arial"/>
              </a:rPr>
              <a:t> de casos de usos</a:t>
            </a:r>
          </a:p>
          <a:p>
            <a:pPr marL="0" lvl="0" indent="0" algn="l" rtl="0">
              <a:spcBef>
                <a:spcPts val="0"/>
              </a:spcBef>
              <a:spcAft>
                <a:spcPts val="0"/>
              </a:spcAft>
              <a:buNone/>
            </a:pPr>
            <a:endParaRPr lang="es-ES" sz="1100" b="0" i="0" u="none" strike="noStrike" cap="none" baseline="0" dirty="0">
              <a:solidFill>
                <a:srgbClr val="000000"/>
              </a:solidFill>
              <a:effectLst/>
              <a:latin typeface="Arial"/>
              <a:ea typeface="Arial"/>
              <a:cs typeface="Arial"/>
              <a:sym typeface="Arial"/>
            </a:endParaRPr>
          </a:p>
          <a:p>
            <a:pPr marL="0" lvl="0" indent="0" algn="l" rtl="0">
              <a:spcBef>
                <a:spcPts val="0"/>
              </a:spcBef>
              <a:spcAft>
                <a:spcPts val="0"/>
              </a:spcAft>
              <a:buNone/>
            </a:pPr>
            <a:r>
              <a:rPr lang="es-ES" sz="1100" b="0" i="0" u="none" strike="noStrike" cap="none" baseline="0" dirty="0">
                <a:solidFill>
                  <a:srgbClr val="000000"/>
                </a:solidFill>
                <a:effectLst/>
                <a:latin typeface="Arial"/>
                <a:ea typeface="Arial"/>
                <a:cs typeface="Arial"/>
                <a:sym typeface="Arial"/>
              </a:rPr>
              <a:t>Diseño OO: diagramas de clases, diagramas de secuencias</a:t>
            </a:r>
          </a:p>
          <a:p>
            <a:pPr marL="0" lvl="0" indent="0" algn="l" rtl="0">
              <a:spcBef>
                <a:spcPts val="0"/>
              </a:spcBef>
              <a:spcAft>
                <a:spcPts val="0"/>
              </a:spcAft>
              <a:buNone/>
            </a:pPr>
            <a:endParaRPr lang="es-ES" sz="1100" b="0" i="0" u="none" strike="noStrike" cap="none" baseline="0" dirty="0">
              <a:solidFill>
                <a:srgbClr val="000000"/>
              </a:solidFill>
              <a:effectLst/>
              <a:latin typeface="Arial"/>
              <a:ea typeface="Arial"/>
              <a:cs typeface="Arial"/>
              <a:sym typeface="Arial"/>
            </a:endParaRPr>
          </a:p>
          <a:p>
            <a:pPr marL="0" lvl="0" indent="0" algn="l" rtl="0">
              <a:spcBef>
                <a:spcPts val="0"/>
              </a:spcBef>
              <a:spcAft>
                <a:spcPts val="0"/>
              </a:spcAft>
              <a:buNone/>
            </a:pPr>
            <a:r>
              <a:rPr lang="es-ES" sz="1100" b="0" i="0" u="none" strike="noStrike" cap="none" baseline="0" dirty="0" err="1">
                <a:solidFill>
                  <a:srgbClr val="000000"/>
                </a:solidFill>
                <a:effectLst/>
                <a:latin typeface="Arial"/>
                <a:ea typeface="Arial"/>
                <a:cs typeface="Arial"/>
                <a:sym typeface="Arial"/>
              </a:rPr>
              <a:t>Implementacion</a:t>
            </a:r>
            <a:r>
              <a:rPr lang="es-ES" sz="1100" b="0" i="0" u="none" strike="noStrike" cap="none" baseline="0" dirty="0">
                <a:solidFill>
                  <a:srgbClr val="000000"/>
                </a:solidFill>
                <a:effectLst/>
                <a:latin typeface="Arial"/>
                <a:ea typeface="Arial"/>
                <a:cs typeface="Arial"/>
                <a:sym typeface="Arial"/>
              </a:rPr>
              <a:t>: se lleva adelante todo el diseño al software.</a:t>
            </a:r>
          </a:p>
          <a:p>
            <a:pPr marL="0" lvl="0" indent="0" algn="l" rtl="0">
              <a:spcBef>
                <a:spcPts val="0"/>
              </a:spcBef>
              <a:spcAft>
                <a:spcPts val="0"/>
              </a:spcAft>
              <a:buNone/>
            </a:pPr>
            <a:endParaRPr lang="es-ES" sz="1100" b="0" i="0" u="none" strike="noStrike" cap="none" baseline="0" dirty="0">
              <a:solidFill>
                <a:srgbClr val="000000"/>
              </a:solidFill>
              <a:effectLst/>
              <a:latin typeface="Arial"/>
              <a:ea typeface="Arial"/>
              <a:cs typeface="Arial"/>
              <a:sym typeface="Arial"/>
            </a:endParaRPr>
          </a:p>
          <a:p>
            <a:pPr marL="0" lvl="0" indent="0" algn="l" rtl="0">
              <a:spcBef>
                <a:spcPts val="0"/>
              </a:spcBef>
              <a:spcAft>
                <a:spcPts val="0"/>
              </a:spcAft>
              <a:buNone/>
            </a:pPr>
            <a:r>
              <a:rPr lang="es-ES" sz="1100" b="1" i="0" u="none" strike="noStrike" cap="none" dirty="0">
                <a:solidFill>
                  <a:srgbClr val="000000"/>
                </a:solidFill>
                <a:effectLst/>
                <a:latin typeface="Arial"/>
                <a:ea typeface="Arial"/>
                <a:cs typeface="Arial"/>
                <a:sym typeface="Arial"/>
              </a:rPr>
              <a:t>Las metodologías de desarrollo de software son un conjunto de técnicas y métodos organizativos</a:t>
            </a:r>
            <a:r>
              <a:rPr lang="es-ES" sz="1100" b="0" i="0" u="none" strike="noStrike" cap="none" dirty="0">
                <a:solidFill>
                  <a:srgbClr val="000000"/>
                </a:solidFill>
                <a:effectLst/>
                <a:latin typeface="Arial"/>
                <a:ea typeface="Arial"/>
                <a:cs typeface="Arial"/>
                <a:sym typeface="Arial"/>
              </a:rPr>
              <a:t> que se aplican para diseñar soluciones de software informático. El objetivo de las distintas metodologías es el de intentar organizar los equipos de trabajo para que estos desarrollen las funciones de un programa de la mejor manera posible.</a:t>
            </a:r>
          </a:p>
          <a:p>
            <a:pPr marL="0" lvl="0" indent="0" algn="l" rtl="0">
              <a:spcBef>
                <a:spcPts val="0"/>
              </a:spcBef>
              <a:spcAft>
                <a:spcPts val="0"/>
              </a:spcAft>
              <a:buNone/>
            </a:pPr>
            <a:endParaRPr lang="es-E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1800" b="0" i="0" dirty="0">
                <a:solidFill>
                  <a:srgbClr val="3D3D3D"/>
                </a:solidFill>
                <a:effectLst/>
                <a:latin typeface="GillSansMT"/>
              </a:rPr>
              <a:t>La finalidad del análisis OO es crear una descripción del dominio desde una</a:t>
            </a:r>
            <a:br>
              <a:rPr lang="es-AR" sz="1800" b="0" i="0" dirty="0">
                <a:solidFill>
                  <a:srgbClr val="3D3D3D"/>
                </a:solidFill>
                <a:effectLst/>
                <a:latin typeface="GillSansMT"/>
              </a:rPr>
            </a:br>
            <a:r>
              <a:rPr lang="es-AR" sz="1800" b="0" i="0" dirty="0">
                <a:solidFill>
                  <a:srgbClr val="3D3D3D"/>
                </a:solidFill>
                <a:effectLst/>
                <a:latin typeface="GillSansMT"/>
              </a:rPr>
              <a:t>perspectiva de clasificación de objetos: identificación de conceptos, atributos</a:t>
            </a:r>
            <a:br>
              <a:rPr lang="es-AR" sz="1800" b="0" i="0" dirty="0">
                <a:solidFill>
                  <a:srgbClr val="3D3D3D"/>
                </a:solidFill>
                <a:effectLst/>
                <a:latin typeface="GillSansMT"/>
              </a:rPr>
            </a:br>
            <a:r>
              <a:rPr lang="es-AR" sz="1800" b="0" i="0" dirty="0">
                <a:solidFill>
                  <a:srgbClr val="3D3D3D"/>
                </a:solidFill>
                <a:effectLst/>
                <a:latin typeface="GillSansMT"/>
              </a:rPr>
              <a:t>e interrelaciones significativas</a:t>
            </a:r>
            <a:br>
              <a:rPr lang="es-AR" sz="1800" b="0" i="0" dirty="0">
                <a:solidFill>
                  <a:srgbClr val="3D3D3D"/>
                </a:solidFill>
                <a:effectLst/>
                <a:latin typeface="GillSansMT"/>
              </a:rPr>
            </a:br>
            <a:r>
              <a:rPr lang="es-AR" sz="1800" b="0" i="0" dirty="0">
                <a:solidFill>
                  <a:srgbClr val="903163"/>
                </a:solidFill>
                <a:effectLst/>
                <a:latin typeface="Wingdings2"/>
              </a:rPr>
              <a:t> </a:t>
            </a:r>
            <a:r>
              <a:rPr lang="es-AR" sz="1800" b="0" i="0" dirty="0">
                <a:solidFill>
                  <a:srgbClr val="3D3D3D"/>
                </a:solidFill>
                <a:effectLst/>
                <a:latin typeface="GillSansMT"/>
              </a:rPr>
              <a:t>El modelo del dominio </a:t>
            </a:r>
            <a:r>
              <a:rPr lang="es-AR" sz="1800" b="1" i="0" dirty="0">
                <a:solidFill>
                  <a:srgbClr val="3D3D3D"/>
                </a:solidFill>
                <a:effectLst/>
                <a:latin typeface="GillSansMT-Bold"/>
              </a:rPr>
              <a:t>NO </a:t>
            </a:r>
            <a:r>
              <a:rPr lang="es-AR" sz="1800" b="0" i="0" dirty="0">
                <a:solidFill>
                  <a:srgbClr val="3D3D3D"/>
                </a:solidFill>
                <a:effectLst/>
                <a:latin typeface="GillSansMT"/>
              </a:rPr>
              <a:t>es una descripción de los objetos software, es</a:t>
            </a:r>
            <a:br>
              <a:rPr lang="es-AR" sz="1800" b="0" i="0" dirty="0">
                <a:solidFill>
                  <a:srgbClr val="3D3D3D"/>
                </a:solidFill>
                <a:effectLst/>
                <a:latin typeface="GillSansMT"/>
              </a:rPr>
            </a:br>
            <a:r>
              <a:rPr lang="es-AR" sz="1800" b="0" i="0" dirty="0">
                <a:solidFill>
                  <a:srgbClr val="3D3D3D"/>
                </a:solidFill>
                <a:effectLst/>
                <a:latin typeface="GillSansMT"/>
              </a:rPr>
              <a:t>una visualización de los conceptos del mundo real y sus vinculaciones (se</a:t>
            </a:r>
            <a:br>
              <a:rPr lang="es-AR" sz="1800" b="0" i="0" dirty="0">
                <a:solidFill>
                  <a:srgbClr val="3D3D3D"/>
                </a:solidFill>
                <a:effectLst/>
                <a:latin typeface="GillSansMT"/>
              </a:rPr>
            </a:br>
            <a:r>
              <a:rPr lang="es-AR" sz="1800" b="0" i="0" dirty="0">
                <a:solidFill>
                  <a:srgbClr val="3D3D3D"/>
                </a:solidFill>
                <a:effectLst/>
                <a:latin typeface="GillSansMT"/>
              </a:rPr>
              <a:t>representan mediante diagrama de clases, sin operaciones)</a:t>
            </a:r>
            <a:r>
              <a:rPr lang="es-AR" sz="4800" dirty="0"/>
              <a:t> </a:t>
            </a:r>
            <a:br>
              <a:rPr lang="es-AR" sz="4800" dirty="0"/>
            </a:br>
            <a:endParaRPr lang="es-AR" sz="4800" dirty="0"/>
          </a:p>
          <a:p>
            <a:pPr algn="l">
              <a:buFont typeface="Arial" panose="020B0604020202020204" pitchFamily="34" charset="0"/>
              <a:buChar char="•"/>
            </a:pPr>
            <a:r>
              <a:rPr lang="es-AR" sz="1800" b="0" i="0" dirty="0">
                <a:solidFill>
                  <a:srgbClr val="3D3D3D"/>
                </a:solidFill>
                <a:effectLst/>
                <a:latin typeface="GillSansMT"/>
              </a:rPr>
              <a:t>La finalidad del diseño OO es definir los objetos software y sus</a:t>
            </a:r>
            <a:br>
              <a:rPr lang="es-AR" sz="1800" b="0" i="0" dirty="0">
                <a:solidFill>
                  <a:srgbClr val="3D3D3D"/>
                </a:solidFill>
                <a:effectLst/>
                <a:latin typeface="GillSansMT"/>
              </a:rPr>
            </a:br>
            <a:r>
              <a:rPr lang="es-AR" sz="1800" b="0" i="0" dirty="0">
                <a:solidFill>
                  <a:srgbClr val="3D3D3D"/>
                </a:solidFill>
                <a:effectLst/>
                <a:latin typeface="GillSansMT"/>
              </a:rPr>
              <a:t>colaboraciones (se utilizan en esta etapa diagramas de interacción:</a:t>
            </a:r>
            <a:br>
              <a:rPr lang="es-AR" sz="1800" b="0" i="0" dirty="0">
                <a:solidFill>
                  <a:srgbClr val="3D3D3D"/>
                </a:solidFill>
                <a:effectLst/>
                <a:latin typeface="GillSansMT"/>
              </a:rPr>
            </a:br>
            <a:r>
              <a:rPr lang="es-AR" sz="1800" b="0" i="0" dirty="0">
                <a:solidFill>
                  <a:srgbClr val="3D3D3D"/>
                </a:solidFill>
                <a:effectLst/>
                <a:latin typeface="GillSansMT"/>
              </a:rPr>
              <a:t>comunicación y secuencia)</a:t>
            </a:r>
            <a:br>
              <a:rPr lang="es-AR" sz="1800" b="0" i="0" dirty="0">
                <a:solidFill>
                  <a:srgbClr val="3D3D3D"/>
                </a:solidFill>
                <a:effectLst/>
                <a:latin typeface="GillSansMT"/>
              </a:rPr>
            </a:br>
            <a:r>
              <a:rPr lang="es-AR" sz="1800" b="0" i="0" dirty="0">
                <a:solidFill>
                  <a:srgbClr val="903163"/>
                </a:solidFill>
                <a:effectLst/>
                <a:latin typeface="Wingdings2"/>
              </a:rPr>
              <a:t> </a:t>
            </a:r>
            <a:r>
              <a:rPr lang="es-AR" sz="1800" b="0" i="0" dirty="0">
                <a:solidFill>
                  <a:srgbClr val="3D3D3D"/>
                </a:solidFill>
                <a:effectLst/>
                <a:latin typeface="GillSansMT"/>
              </a:rPr>
              <a:t>A diferencia del modelo del dominio, este modelo no muestra conceptos</a:t>
            </a:r>
            <a:br>
              <a:rPr lang="es-AR" sz="1800" b="0" i="0" dirty="0">
                <a:solidFill>
                  <a:srgbClr val="3D3D3D"/>
                </a:solidFill>
                <a:effectLst/>
                <a:latin typeface="GillSansMT"/>
              </a:rPr>
            </a:br>
            <a:r>
              <a:rPr lang="es-AR" sz="1800" b="0" i="0" dirty="0">
                <a:solidFill>
                  <a:srgbClr val="3D3D3D"/>
                </a:solidFill>
                <a:effectLst/>
                <a:latin typeface="GillSansMT"/>
              </a:rPr>
              <a:t>del mundo real, sino clases software, con atributos operaciones y</a:t>
            </a:r>
            <a:br>
              <a:rPr lang="es-AR" sz="1800" b="0" i="0" dirty="0">
                <a:solidFill>
                  <a:srgbClr val="3D3D3D"/>
                </a:solidFill>
                <a:effectLst/>
                <a:latin typeface="GillSansMT"/>
              </a:rPr>
            </a:br>
            <a:r>
              <a:rPr lang="es-AR" sz="1800" b="0" i="0" dirty="0">
                <a:solidFill>
                  <a:srgbClr val="3D3D3D"/>
                </a:solidFill>
                <a:effectLst/>
                <a:latin typeface="GillSansMT"/>
              </a:rPr>
              <a:t>asociaciones</a:t>
            </a:r>
            <a:r>
              <a:rPr lang="es-AR" sz="4800" dirty="0"/>
              <a:t> </a:t>
            </a:r>
            <a:br>
              <a:rPr lang="es-AR" sz="4800" dirty="0"/>
            </a:b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287974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3200" b="0" i="0" dirty="0">
                <a:solidFill>
                  <a:srgbClr val="58595B"/>
                </a:solidFill>
                <a:effectLst/>
                <a:latin typeface="Sequel Sans Headline"/>
              </a:rPr>
              <a:t>Cada objeto tiene 3 características</a:t>
            </a:r>
          </a:p>
          <a:p>
            <a:pPr algn="l">
              <a:buFont typeface="Arial" panose="020B0604020202020204" pitchFamily="34" charset="0"/>
              <a:buChar char="•"/>
            </a:pPr>
            <a:r>
              <a:rPr lang="es-AR" sz="3200" b="0" i="0" dirty="0">
                <a:solidFill>
                  <a:srgbClr val="58595B"/>
                </a:solidFill>
                <a:effectLst/>
                <a:latin typeface="Sequel Sans Headline"/>
              </a:rPr>
              <a:t>El estado engloba las</a:t>
            </a:r>
            <a:r>
              <a:rPr lang="es-AR" sz="3200" b="0" i="0" baseline="0" dirty="0">
                <a:solidFill>
                  <a:srgbClr val="58595B"/>
                </a:solidFill>
                <a:effectLst/>
                <a:latin typeface="Sequel Sans Headline"/>
              </a:rPr>
              <a:t> propiedades que son estáticas(</a:t>
            </a:r>
            <a:r>
              <a:rPr lang="es-AR" sz="3200" b="0" i="0" baseline="0" dirty="0" err="1">
                <a:solidFill>
                  <a:srgbClr val="58595B"/>
                </a:solidFill>
                <a:effectLst/>
                <a:latin typeface="Sequel Sans Headline"/>
              </a:rPr>
              <a:t>nombre,apellido,dni</a:t>
            </a:r>
            <a:r>
              <a:rPr lang="es-AR" sz="3200" b="0" i="0" baseline="0" dirty="0">
                <a:solidFill>
                  <a:srgbClr val="58595B"/>
                </a:solidFill>
                <a:effectLst/>
                <a:latin typeface="Sequel Sans Headline"/>
              </a:rPr>
              <a:t>) y sus valores que son dinámicos. </a:t>
            </a:r>
            <a:r>
              <a:rPr lang="es-AR" sz="3200" b="0" i="0" baseline="0" dirty="0" err="1">
                <a:solidFill>
                  <a:srgbClr val="58595B"/>
                </a:solidFill>
                <a:effectLst/>
                <a:latin typeface="Sequel Sans Headline"/>
              </a:rPr>
              <a:t>Estatico</a:t>
            </a:r>
            <a:r>
              <a:rPr lang="es-AR" sz="3200" b="0" i="0" baseline="0" dirty="0">
                <a:solidFill>
                  <a:srgbClr val="58595B"/>
                </a:solidFill>
                <a:effectLst/>
                <a:latin typeface="Sequel Sans Headline"/>
              </a:rPr>
              <a:t> no esta relacionado a </a:t>
            </a:r>
            <a:r>
              <a:rPr lang="es-AR" sz="3200" b="0" i="0" baseline="0" dirty="0" err="1">
                <a:solidFill>
                  <a:srgbClr val="58595B"/>
                </a:solidFill>
                <a:effectLst/>
                <a:latin typeface="Sequel Sans Headline"/>
              </a:rPr>
              <a:t>static</a:t>
            </a:r>
            <a:r>
              <a:rPr lang="es-AR" sz="3200" b="0" i="0" baseline="0" dirty="0">
                <a:solidFill>
                  <a:srgbClr val="58595B"/>
                </a:solidFill>
                <a:effectLst/>
                <a:latin typeface="Sequel Sans Headline"/>
              </a:rPr>
              <a:t> de algunos lenguajes de programación</a:t>
            </a:r>
          </a:p>
          <a:p>
            <a:pPr algn="l">
              <a:buFont typeface="Arial" panose="020B0604020202020204" pitchFamily="34" charset="0"/>
              <a:buChar char="•"/>
            </a:pPr>
            <a:r>
              <a:rPr lang="es-AR" sz="3200" b="0" i="0" baseline="0" dirty="0">
                <a:solidFill>
                  <a:srgbClr val="58595B"/>
                </a:solidFill>
                <a:effectLst/>
                <a:latin typeface="Sequel Sans Headline"/>
              </a:rPr>
              <a:t>Comportamiento es que puede hacer un objeto y como se comunica con otros</a:t>
            </a:r>
          </a:p>
          <a:p>
            <a:pPr algn="l">
              <a:buFont typeface="Arial" panose="020B0604020202020204" pitchFamily="34" charset="0"/>
              <a:buChar char="•"/>
            </a:pPr>
            <a:r>
              <a:rPr lang="es-AR" sz="3200" b="0" i="0" baseline="0" dirty="0">
                <a:solidFill>
                  <a:srgbClr val="58595B"/>
                </a:solidFill>
                <a:effectLst/>
                <a:latin typeface="Sequel Sans Headline"/>
              </a:rPr>
              <a:t>Identidad: es aquella propiedad que los distingue uno de otro.</a:t>
            </a: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131039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ES" sz="1100" b="0" i="0" u="none" strike="noStrike" cap="none" dirty="0">
                <a:solidFill>
                  <a:srgbClr val="000000"/>
                </a:solidFill>
                <a:effectLst/>
                <a:latin typeface="Arial"/>
                <a:ea typeface="Arial"/>
                <a:cs typeface="Arial"/>
                <a:sym typeface="Arial"/>
              </a:rPr>
              <a:t>Las relaciones existentes entre las distintas clases indican como se están comunicando las clases entre sí. </a:t>
            </a:r>
          </a:p>
          <a:p>
            <a:pPr algn="l">
              <a:buFont typeface="Arial" panose="020B0604020202020204" pitchFamily="34" charset="0"/>
              <a:buChar char="•"/>
            </a:pPr>
            <a:r>
              <a:rPr lang="es-AR" sz="3200" b="0" i="0" dirty="0" err="1">
                <a:solidFill>
                  <a:srgbClr val="58595B"/>
                </a:solidFill>
                <a:effectLst/>
                <a:latin typeface="Sequel Sans Headline"/>
              </a:rPr>
              <a:t>Depenendia</a:t>
            </a:r>
            <a:r>
              <a:rPr lang="es-AR" sz="3200" b="0" i="0" dirty="0">
                <a:solidFill>
                  <a:srgbClr val="58595B"/>
                </a:solidFill>
                <a:effectLst/>
                <a:latin typeface="Sequel Sans Headline"/>
              </a:rPr>
              <a:t> </a:t>
            </a:r>
            <a:r>
              <a:rPr lang="es-ES" sz="1100" b="0" i="0" u="none" strike="noStrike" cap="none" dirty="0">
                <a:solidFill>
                  <a:srgbClr val="000000"/>
                </a:solidFill>
                <a:effectLst/>
                <a:latin typeface="Arial"/>
                <a:ea typeface="Arial"/>
                <a:cs typeface="Arial"/>
                <a:sym typeface="Arial"/>
              </a:rPr>
              <a:t>Relación más débil que una asociación que muestra la relación entre un cliente y el proveedor de un servicio usado por el cliente.</a:t>
            </a:r>
          </a:p>
          <a:p>
            <a:pPr fontAlgn="base"/>
            <a:r>
              <a:rPr lang="es-ES" sz="1100" b="0" i="0" u="none" strike="noStrike" cap="none" dirty="0">
                <a:solidFill>
                  <a:srgbClr val="000000"/>
                </a:solidFill>
                <a:effectLst/>
                <a:latin typeface="Arial"/>
                <a:cs typeface="Arial"/>
                <a:sym typeface="Arial"/>
              </a:rPr>
              <a:t>Asociaciones:</a:t>
            </a:r>
            <a:r>
              <a:rPr lang="es-ES" sz="1100" b="0" i="0" u="none" strike="noStrike" cap="none" baseline="0" dirty="0">
                <a:solidFill>
                  <a:srgbClr val="000000"/>
                </a:solidFill>
                <a:effectLst/>
                <a:latin typeface="Arial"/>
                <a:cs typeface="Arial"/>
                <a:sym typeface="Arial"/>
              </a:rPr>
              <a:t> </a:t>
            </a:r>
            <a:r>
              <a:rPr lang="es-ES" sz="1100" b="0" i="0" u="none" strike="noStrike" cap="none" dirty="0">
                <a:solidFill>
                  <a:srgbClr val="000000"/>
                </a:solidFill>
                <a:effectLst/>
                <a:latin typeface="Arial"/>
                <a:ea typeface="Arial"/>
                <a:cs typeface="Arial"/>
                <a:sym typeface="Arial"/>
              </a:rPr>
              <a:t>Es una relación estructural que describe una conexión entre objetos. Suelen ser bidireccionales pero es importante a veces hacerlas unidireccionales para restringir su navegación en un solo sentido.</a:t>
            </a:r>
          </a:p>
          <a:p>
            <a:pPr fontAlgn="base"/>
            <a:r>
              <a:rPr lang="es-ES" sz="1100" b="0" i="0" u="none" strike="noStrike" cap="none" dirty="0">
                <a:solidFill>
                  <a:srgbClr val="000000"/>
                </a:solidFill>
                <a:effectLst/>
                <a:latin typeface="Arial"/>
                <a:ea typeface="Arial"/>
                <a:cs typeface="Arial"/>
                <a:sym typeface="Arial"/>
              </a:rPr>
              <a:t>Generalización:</a:t>
            </a:r>
            <a:r>
              <a:rPr lang="es-ES" sz="1100" b="0" i="0" u="none" strike="noStrike" cap="none" baseline="0" dirty="0">
                <a:solidFill>
                  <a:srgbClr val="000000"/>
                </a:solidFill>
                <a:effectLst/>
                <a:latin typeface="Arial"/>
                <a:ea typeface="Arial"/>
                <a:cs typeface="Arial"/>
                <a:sym typeface="Arial"/>
              </a:rPr>
              <a:t> </a:t>
            </a:r>
            <a:r>
              <a:rPr lang="es-ES" sz="1100" b="0" i="0" u="none" strike="noStrike" cap="none" dirty="0">
                <a:solidFill>
                  <a:srgbClr val="000000"/>
                </a:solidFill>
                <a:effectLst/>
                <a:latin typeface="Arial"/>
                <a:ea typeface="Arial"/>
                <a:cs typeface="Arial"/>
                <a:sym typeface="Arial"/>
              </a:rPr>
              <a:t>La Generalización consiste en factorizar las propiedades comunes de un conjunto de clases en una clase más general. La herencia es la</a:t>
            </a:r>
            <a:r>
              <a:rPr lang="es-ES" sz="1100" b="0" i="0" u="none" strike="noStrike" cap="none" baseline="0" dirty="0">
                <a:solidFill>
                  <a:srgbClr val="000000"/>
                </a:solidFill>
                <a:effectLst/>
                <a:latin typeface="Arial"/>
                <a:ea typeface="Arial"/>
                <a:cs typeface="Arial"/>
                <a:sym typeface="Arial"/>
              </a:rPr>
              <a:t> implementación de la </a:t>
            </a:r>
            <a:r>
              <a:rPr lang="es-ES" sz="1100" b="0" i="0" u="none" strike="noStrike" cap="none" baseline="0" dirty="0" err="1">
                <a:solidFill>
                  <a:srgbClr val="000000"/>
                </a:solidFill>
                <a:effectLst/>
                <a:latin typeface="Arial"/>
                <a:ea typeface="Arial"/>
                <a:cs typeface="Arial"/>
                <a:sym typeface="Arial"/>
              </a:rPr>
              <a:t>generalizacion</a:t>
            </a:r>
            <a:endParaRPr lang="es-ES" sz="1100" b="0" i="0" u="none" strike="noStrike" cap="none" dirty="0">
              <a:solidFill>
                <a:srgbClr val="000000"/>
              </a:solidFill>
              <a:effectLst/>
              <a:latin typeface="Arial"/>
              <a:ea typeface="Arial"/>
              <a:cs typeface="Arial"/>
              <a:sym typeface="Arial"/>
            </a:endParaRPr>
          </a:p>
          <a:p>
            <a:br>
              <a:rPr lang="es-ES" sz="3200" dirty="0"/>
            </a:b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97916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1800" b="0" i="0" dirty="0">
                <a:solidFill>
                  <a:srgbClr val="903163"/>
                </a:solidFill>
                <a:effectLst/>
                <a:latin typeface="Wingdings2"/>
              </a:rPr>
              <a:t> </a:t>
            </a:r>
            <a:r>
              <a:rPr lang="es-AR" sz="1800" b="0" i="0" dirty="0">
                <a:solidFill>
                  <a:srgbClr val="3D3D3D"/>
                </a:solidFill>
                <a:effectLst/>
                <a:latin typeface="GillSansMT"/>
              </a:rPr>
              <a:t>En general se utilizan en el contexto de las clases para indicar que una clase utiliza las operaciones de otra o</a:t>
            </a:r>
            <a:br>
              <a:rPr lang="es-AR" sz="1800" b="0" i="0" dirty="0">
                <a:solidFill>
                  <a:srgbClr val="3D3D3D"/>
                </a:solidFill>
                <a:effectLst/>
                <a:latin typeface="GillSansMT"/>
              </a:rPr>
            </a:br>
            <a:r>
              <a:rPr lang="es-AR" sz="1800" b="0" i="0" dirty="0">
                <a:solidFill>
                  <a:srgbClr val="3D3D3D"/>
                </a:solidFill>
                <a:effectLst/>
                <a:latin typeface="GillSansMT"/>
              </a:rPr>
              <a:t>utiliza variables o parámetros cuyo tipo viene dado por la otra clase</a:t>
            </a:r>
            <a:br>
              <a:rPr lang="es-AR" sz="1800" b="0" i="0" dirty="0">
                <a:solidFill>
                  <a:srgbClr val="3D3D3D"/>
                </a:solidFill>
                <a:effectLst/>
                <a:latin typeface="GillSansMT"/>
              </a:rPr>
            </a:br>
            <a:r>
              <a:rPr lang="es-AR" sz="1800" b="0" i="0" dirty="0">
                <a:solidFill>
                  <a:srgbClr val="903163"/>
                </a:solidFill>
                <a:effectLst/>
                <a:latin typeface="Wingdings2"/>
              </a:rPr>
              <a:t> </a:t>
            </a:r>
            <a:r>
              <a:rPr lang="es-AR" sz="1800" b="0" i="0" dirty="0">
                <a:solidFill>
                  <a:srgbClr val="3D3D3D"/>
                </a:solidFill>
                <a:effectLst/>
                <a:latin typeface="GillSansMT"/>
              </a:rPr>
              <a:t>En los diagramas de clase, se utilizan para describir la visibilidad entre clases que no es de tipo atributo</a:t>
            </a:r>
            <a:r>
              <a:rPr lang="es-AR" sz="4800" dirty="0"/>
              <a:t> </a:t>
            </a:r>
          </a:p>
          <a:p>
            <a:pPr algn="l">
              <a:buFont typeface="Arial" panose="020B0604020202020204" pitchFamily="34" charset="0"/>
              <a:buChar char="•"/>
            </a:pPr>
            <a:r>
              <a:rPr lang="es-AR" sz="1800" b="0" i="0" dirty="0">
                <a:solidFill>
                  <a:srgbClr val="3D3D3D"/>
                </a:solidFill>
                <a:effectLst/>
                <a:latin typeface="GillSansMT"/>
              </a:rPr>
              <a:t>Una asociación es una relación estructural que específica que los objetos de una clase</a:t>
            </a:r>
            <a:br>
              <a:rPr lang="es-AR" sz="1800" b="0" i="0" dirty="0">
                <a:solidFill>
                  <a:srgbClr val="3D3D3D"/>
                </a:solidFill>
                <a:effectLst/>
                <a:latin typeface="GillSansMT"/>
              </a:rPr>
            </a:br>
            <a:r>
              <a:rPr lang="es-AR" sz="1800" b="0" i="0" dirty="0">
                <a:solidFill>
                  <a:srgbClr val="3D3D3D"/>
                </a:solidFill>
                <a:effectLst/>
                <a:latin typeface="GillSansMT"/>
              </a:rPr>
              <a:t>están conectados con objetos de otra (que puede ser la misma)</a:t>
            </a:r>
            <a:br>
              <a:rPr lang="es-AR" sz="1800" b="0" i="0" dirty="0">
                <a:solidFill>
                  <a:srgbClr val="3D3D3D"/>
                </a:solidFill>
                <a:effectLst/>
                <a:latin typeface="GillSansMT"/>
              </a:rPr>
            </a:br>
            <a:r>
              <a:rPr lang="es-AR" sz="1800" b="0" i="0" dirty="0">
                <a:solidFill>
                  <a:srgbClr val="903163"/>
                </a:solidFill>
                <a:effectLst/>
                <a:latin typeface="Wingdings2"/>
              </a:rPr>
              <a:t> </a:t>
            </a:r>
            <a:r>
              <a:rPr lang="es-AR" sz="1800" b="0" i="0" dirty="0">
                <a:solidFill>
                  <a:srgbClr val="3D3D3D"/>
                </a:solidFill>
                <a:effectLst/>
                <a:latin typeface="GillSansMT"/>
              </a:rPr>
              <a:t>Son relaciones entre clases que indica alguna conexión significativa que deseamos</a:t>
            </a:r>
            <a:br>
              <a:rPr lang="es-AR" sz="1800" b="0" i="0" dirty="0">
                <a:solidFill>
                  <a:srgbClr val="3D3D3D"/>
                </a:solidFill>
                <a:effectLst/>
                <a:latin typeface="GillSansMT"/>
              </a:rPr>
            </a:br>
            <a:r>
              <a:rPr lang="es-AR" sz="1800" b="0" i="0" dirty="0">
                <a:solidFill>
                  <a:srgbClr val="3D3D3D"/>
                </a:solidFill>
                <a:effectLst/>
                <a:latin typeface="GillSansMT"/>
              </a:rPr>
              <a:t>preservar durante algún tiempo.</a:t>
            </a:r>
            <a:r>
              <a:rPr lang="es-AR" sz="4800" dirty="0"/>
              <a:t> </a:t>
            </a:r>
          </a:p>
          <a:p>
            <a:pPr algn="l">
              <a:buFont typeface="Arial" panose="020B0604020202020204" pitchFamily="34" charset="0"/>
              <a:buChar char="•"/>
            </a:pPr>
            <a:r>
              <a:rPr lang="es-AR" sz="4800" dirty="0"/>
              <a:t>Agregación: </a:t>
            </a:r>
            <a:r>
              <a:rPr lang="es-AR" sz="1800" b="0" i="1" dirty="0">
                <a:solidFill>
                  <a:srgbClr val="3D3D3D"/>
                </a:solidFill>
                <a:effectLst/>
                <a:latin typeface="GillSansMT-Italic"/>
              </a:rPr>
              <a:t>Este tipo especial de asociación modela una</a:t>
            </a:r>
            <a:br>
              <a:rPr lang="es-AR" sz="1800" b="0" i="1" dirty="0">
                <a:solidFill>
                  <a:srgbClr val="3D3D3D"/>
                </a:solidFill>
                <a:effectLst/>
                <a:latin typeface="GillSansMT-Italic"/>
              </a:rPr>
            </a:br>
            <a:r>
              <a:rPr lang="es-AR" sz="1800" b="0" i="1" dirty="0">
                <a:solidFill>
                  <a:srgbClr val="3D3D3D"/>
                </a:solidFill>
                <a:effectLst/>
                <a:latin typeface="GillSansMT-Italic"/>
              </a:rPr>
              <a:t>relación TODO/PARTE</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Es un tipo de asociación más fuerte</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Es una relación no simétrica entre clases</a:t>
            </a:r>
            <a:br>
              <a:rPr lang="es-AR" sz="1800" b="0" i="1" dirty="0">
                <a:solidFill>
                  <a:srgbClr val="3D3D3D"/>
                </a:solidFill>
                <a:effectLst/>
                <a:latin typeface="GillSansMT-Italic"/>
              </a:rPr>
            </a:br>
            <a:r>
              <a:rPr lang="es-AR" sz="1800" b="0" i="1" dirty="0">
                <a:solidFill>
                  <a:srgbClr val="3D3D3D"/>
                </a:solidFill>
                <a:effectLst/>
                <a:latin typeface="GillSansMT-Italic"/>
              </a:rPr>
              <a:t>donde uno de los extremos cumple un rol</a:t>
            </a:r>
            <a:br>
              <a:rPr lang="es-AR" sz="1800" b="0" i="1" dirty="0">
                <a:solidFill>
                  <a:srgbClr val="3D3D3D"/>
                </a:solidFill>
                <a:effectLst/>
                <a:latin typeface="GillSansMT-Italic"/>
              </a:rPr>
            </a:br>
            <a:r>
              <a:rPr lang="es-AR" sz="1800" b="0" i="1" dirty="0">
                <a:solidFill>
                  <a:srgbClr val="3D3D3D"/>
                </a:solidFill>
                <a:effectLst/>
                <a:latin typeface="GillSansMT-Italic"/>
              </a:rPr>
              <a:t>dominante.</a:t>
            </a:r>
            <a:r>
              <a:rPr lang="es-AR" sz="7200" dirty="0"/>
              <a:t> </a:t>
            </a:r>
          </a:p>
          <a:p>
            <a:pPr algn="l">
              <a:buFont typeface="Arial" panose="020B0604020202020204" pitchFamily="34" charset="0"/>
              <a:buChar char="•"/>
            </a:pPr>
            <a:r>
              <a:rPr lang="es-AR" sz="7200" dirty="0"/>
              <a:t>Composición: </a:t>
            </a:r>
            <a:r>
              <a:rPr lang="es-AR" sz="1800" b="0" i="0" dirty="0">
                <a:solidFill>
                  <a:srgbClr val="FFFFFF"/>
                </a:solidFill>
                <a:effectLst/>
                <a:latin typeface="GillSansMT"/>
              </a:rPr>
              <a:t>ASOCIACIONES - COMPOSICIÓN</a:t>
            </a:r>
            <a:r>
              <a:rPr lang="es-AR" sz="9600" dirty="0"/>
              <a:t> </a:t>
            </a:r>
            <a:r>
              <a:rPr lang="es-AR" sz="1800" b="0" i="1" dirty="0">
                <a:solidFill>
                  <a:srgbClr val="3D3D3D"/>
                </a:solidFill>
                <a:effectLst/>
                <a:latin typeface="GillSansMT-Italic"/>
              </a:rPr>
              <a:t>La composición es una forma de agregación con una fuerte relación de pertenencia y vidas coincidentes de la</a:t>
            </a:r>
            <a:br>
              <a:rPr lang="es-AR" sz="1800" b="0" i="1" dirty="0">
                <a:solidFill>
                  <a:srgbClr val="3D3D3D"/>
                </a:solidFill>
                <a:effectLst/>
                <a:latin typeface="GillSansMT-Italic"/>
              </a:rPr>
            </a:br>
            <a:r>
              <a:rPr lang="es-AR" sz="1800" b="0" i="1" dirty="0">
                <a:solidFill>
                  <a:srgbClr val="3D3D3D"/>
                </a:solidFill>
                <a:effectLst/>
                <a:latin typeface="GillSansMT-Italic"/>
              </a:rPr>
              <a:t>parte con el todo</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Dependencia existencial. El elemento dependiente desaparece al destruirse el que lo contiene.</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Hay una pertenencia fuerte. Se puede decir que el objeto contenido es parte constitutiva y vital del que lo</a:t>
            </a:r>
            <a:br>
              <a:rPr lang="es-AR" sz="1800" b="0" i="1" dirty="0">
                <a:solidFill>
                  <a:srgbClr val="3D3D3D"/>
                </a:solidFill>
                <a:effectLst/>
                <a:latin typeface="GillSansMT-Italic"/>
              </a:rPr>
            </a:br>
            <a:r>
              <a:rPr lang="es-AR" sz="1800" b="0" i="1" dirty="0">
                <a:solidFill>
                  <a:srgbClr val="3D3D3D"/>
                </a:solidFill>
                <a:effectLst/>
                <a:latin typeface="GillSansMT-Italic"/>
              </a:rPr>
              <a:t>contiene.</a:t>
            </a:r>
            <a:br>
              <a:rPr lang="es-AR" sz="1800" b="0" i="1" dirty="0">
                <a:solidFill>
                  <a:srgbClr val="3D3D3D"/>
                </a:solidFill>
                <a:effectLst/>
                <a:latin typeface="GillSansMT-Italic"/>
              </a:rPr>
            </a:br>
            <a:r>
              <a:rPr lang="es-AR" sz="1800" b="0" i="0" dirty="0">
                <a:solidFill>
                  <a:srgbClr val="903163"/>
                </a:solidFill>
                <a:effectLst/>
                <a:latin typeface="Wingdings2"/>
              </a:rPr>
              <a:t> </a:t>
            </a:r>
            <a:r>
              <a:rPr lang="es-AR" sz="1800" b="0" i="1" dirty="0">
                <a:solidFill>
                  <a:srgbClr val="3D3D3D"/>
                </a:solidFill>
                <a:effectLst/>
                <a:latin typeface="GillSansMT-Italic"/>
              </a:rPr>
              <a:t>Los objetos contenidos no son compartidos</a:t>
            </a:r>
            <a:r>
              <a:rPr lang="es-AR" sz="9600" dirty="0"/>
              <a:t> </a:t>
            </a:r>
          </a:p>
          <a:p>
            <a:pPr algn="l">
              <a:buFont typeface="Arial" panose="020B0604020202020204" pitchFamily="34" charset="0"/>
              <a:buChar char="•"/>
            </a:pPr>
            <a:r>
              <a:rPr lang="es-AR" sz="9600" dirty="0"/>
              <a:t>Generalización: </a:t>
            </a:r>
            <a:r>
              <a:rPr lang="es-AR" sz="1800" b="0" i="0" dirty="0">
                <a:solidFill>
                  <a:srgbClr val="000000"/>
                </a:solidFill>
                <a:effectLst/>
                <a:latin typeface="GillSansMT"/>
              </a:rPr>
              <a:t>La generalización es una relación entre un elemento general (llamado superclase o padre ) y un tipo más</a:t>
            </a:r>
            <a:br>
              <a:rPr lang="es-AR" sz="1800" b="0" i="0" dirty="0">
                <a:solidFill>
                  <a:srgbClr val="000000"/>
                </a:solidFill>
                <a:effectLst/>
                <a:latin typeface="GillSansMT"/>
              </a:rPr>
            </a:br>
            <a:r>
              <a:rPr lang="es-AR" sz="1800" b="0" i="0" dirty="0">
                <a:solidFill>
                  <a:srgbClr val="000000"/>
                </a:solidFill>
                <a:effectLst/>
                <a:latin typeface="GillSansMT"/>
              </a:rPr>
              <a:t>específico de ese elemento (llamado subclase o hijo)</a:t>
            </a:r>
            <a:br>
              <a:rPr lang="es-AR" sz="1800" b="0" i="0" dirty="0">
                <a:solidFill>
                  <a:srgbClr val="000000"/>
                </a:solidFill>
                <a:effectLst/>
                <a:latin typeface="GillSansMT"/>
              </a:rPr>
            </a:br>
            <a:r>
              <a:rPr lang="es-AR" sz="1800" b="0" i="0" dirty="0">
                <a:solidFill>
                  <a:srgbClr val="000000"/>
                </a:solidFill>
                <a:effectLst/>
                <a:latin typeface="Wingdings-Regular"/>
              </a:rPr>
              <a:t>▪ </a:t>
            </a:r>
            <a:r>
              <a:rPr lang="es-AR" sz="1800" b="0" i="0" dirty="0">
                <a:solidFill>
                  <a:srgbClr val="000000"/>
                </a:solidFill>
                <a:effectLst/>
                <a:latin typeface="GillSansMT"/>
              </a:rPr>
              <a:t>El hijo puede añadir nueva estructura y comportamiento o modificar el comportamiento del padre</a:t>
            </a:r>
            <a:br>
              <a:rPr lang="es-AR" sz="1800" b="0" i="0" dirty="0">
                <a:solidFill>
                  <a:srgbClr val="000000"/>
                </a:solidFill>
                <a:effectLst/>
                <a:latin typeface="GillSansMT"/>
              </a:rPr>
            </a:br>
            <a:r>
              <a:rPr lang="es-AR" sz="1800" b="0" i="0" dirty="0">
                <a:solidFill>
                  <a:srgbClr val="000000"/>
                </a:solidFill>
                <a:effectLst/>
                <a:latin typeface="Wingdings-Regular"/>
              </a:rPr>
              <a:t>▪ </a:t>
            </a:r>
            <a:r>
              <a:rPr lang="es-AR" sz="1800" b="0" i="0" dirty="0">
                <a:solidFill>
                  <a:srgbClr val="000000"/>
                </a:solidFill>
                <a:effectLst/>
                <a:latin typeface="GillSansMT"/>
              </a:rPr>
              <a:t>La generalización consiste en factorizar los elementos comunes de un conjunto de clases en una clase</a:t>
            </a:r>
            <a:br>
              <a:rPr lang="es-AR" sz="1800" b="0" i="0" dirty="0">
                <a:solidFill>
                  <a:srgbClr val="000000"/>
                </a:solidFill>
                <a:effectLst/>
                <a:latin typeface="GillSansMT"/>
              </a:rPr>
            </a:br>
            <a:r>
              <a:rPr lang="es-AR" sz="1800" b="0" i="0" dirty="0">
                <a:solidFill>
                  <a:srgbClr val="000000"/>
                </a:solidFill>
                <a:effectLst/>
                <a:latin typeface="GillSansMT"/>
              </a:rPr>
              <a:t>más general llamada superclase</a:t>
            </a:r>
            <a:r>
              <a:rPr lang="es-AR" sz="9600" dirty="0"/>
              <a:t> </a:t>
            </a:r>
            <a:br>
              <a:rPr lang="es-AR" sz="9600" dirty="0"/>
            </a:br>
            <a:br>
              <a:rPr lang="es-AR" sz="9600" dirty="0"/>
            </a:br>
            <a:br>
              <a:rPr lang="es-AR" sz="9600" dirty="0"/>
            </a:br>
            <a:br>
              <a:rPr lang="es-AR" sz="7200" dirty="0"/>
            </a:br>
            <a:br>
              <a:rPr lang="es-AR" sz="4800" dirty="0"/>
            </a:b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3336243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ase 2 - 37" userDrawn="1">
  <p:cSld name="Clase 2 - 37">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1987913"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5467428"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txBox="1"/>
          <p:nvPr/>
        </p:nvSpPr>
        <p:spPr>
          <a:xfrm>
            <a:off x="4856778"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5" name="Google Shape;115;p14"/>
          <p:cNvSpPr txBox="1">
            <a:spLocks noGrp="1"/>
          </p:cNvSpPr>
          <p:nvPr>
            <p:ph type="title" idx="2"/>
          </p:nvPr>
        </p:nvSpPr>
        <p:spPr>
          <a:xfrm>
            <a:off x="2018588"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5599878"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8" name="Google Shape;118;p14"/>
          <p:cNvSpPr txBox="1">
            <a:spLocks noGrp="1"/>
          </p:cNvSpPr>
          <p:nvPr>
            <p:ph type="title" idx="5"/>
          </p:nvPr>
        </p:nvSpPr>
        <p:spPr>
          <a:xfrm>
            <a:off x="4852903"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1411938"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1411938"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2412396307"/>
      </p:ext>
    </p:extLst>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246324" y="1706351"/>
            <a:ext cx="5497200" cy="13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AR" dirty="0"/>
              <a:t>DJANGO</a:t>
            </a:r>
            <a:endParaRPr dirty="0"/>
          </a:p>
          <a:p>
            <a:pPr marL="0" lvl="0" indent="0" algn="ctr" rtl="0">
              <a:spcBef>
                <a:spcPts val="0"/>
              </a:spcBef>
              <a:spcAft>
                <a:spcPts val="0"/>
              </a:spcAft>
              <a:buNone/>
            </a:pPr>
            <a:r>
              <a:rPr lang="es" dirty="0"/>
              <a:t>Clase 4</a:t>
            </a:r>
            <a:endParaRPr dirty="0"/>
          </a:p>
        </p:txBody>
      </p:sp>
      <p:sp>
        <p:nvSpPr>
          <p:cNvPr id="144" name="Google Shape;144;p16"/>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Python – Diseño POO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Relaciones entre clases</a:t>
            </a:r>
            <a:endParaRPr dirty="0"/>
          </a:p>
        </p:txBody>
      </p:sp>
      <p:sp>
        <p:nvSpPr>
          <p:cNvPr id="10" name="TextBox 9">
            <a:extLst>
              <a:ext uri="{FF2B5EF4-FFF2-40B4-BE49-F238E27FC236}">
                <a16:creationId xmlns:a16="http://schemas.microsoft.com/office/drawing/2014/main" id="{DDAAB190-1791-1802-2946-C5043E892667}"/>
              </a:ext>
            </a:extLst>
          </p:cNvPr>
          <p:cNvSpPr txBox="1"/>
          <p:nvPr/>
        </p:nvSpPr>
        <p:spPr>
          <a:xfrm>
            <a:off x="2308195" y="1387392"/>
            <a:ext cx="1768149" cy="307777"/>
          </a:xfrm>
          <a:prstGeom prst="rect">
            <a:avLst/>
          </a:prstGeom>
          <a:noFill/>
        </p:spPr>
        <p:txBody>
          <a:bodyPr wrap="square" rtlCol="0">
            <a:spAutoFit/>
          </a:bodyPr>
          <a:lstStyle/>
          <a:p>
            <a:r>
              <a:rPr lang="es-AR" b="1" dirty="0"/>
              <a:t>Dependencia</a:t>
            </a:r>
          </a:p>
        </p:txBody>
      </p:sp>
      <p:pic>
        <p:nvPicPr>
          <p:cNvPr id="2" name="Imagen 1"/>
          <p:cNvPicPr>
            <a:picLocks noChangeAspect="1"/>
          </p:cNvPicPr>
          <p:nvPr/>
        </p:nvPicPr>
        <p:blipFill>
          <a:blip r:embed="rId3"/>
          <a:stretch>
            <a:fillRect/>
          </a:stretch>
        </p:blipFill>
        <p:spPr>
          <a:xfrm>
            <a:off x="2381250" y="1966957"/>
            <a:ext cx="4381500" cy="1790700"/>
          </a:xfrm>
          <a:prstGeom prst="rect">
            <a:avLst/>
          </a:prstGeom>
        </p:spPr>
      </p:pic>
      <p:pic>
        <p:nvPicPr>
          <p:cNvPr id="6" name="Imagen 5"/>
          <p:cNvPicPr>
            <a:picLocks noChangeAspect="1"/>
          </p:cNvPicPr>
          <p:nvPr/>
        </p:nvPicPr>
        <p:blipFill>
          <a:blip r:embed="rId3"/>
          <a:stretch>
            <a:fillRect/>
          </a:stretch>
        </p:blipFill>
        <p:spPr>
          <a:xfrm>
            <a:off x="2381250" y="1676400"/>
            <a:ext cx="4381500" cy="1790700"/>
          </a:xfrm>
          <a:prstGeom prst="rect">
            <a:avLst/>
          </a:prstGeom>
        </p:spPr>
      </p:pic>
      <p:sp>
        <p:nvSpPr>
          <p:cNvPr id="12" name="CuadroTexto 11"/>
          <p:cNvSpPr txBox="1"/>
          <p:nvPr/>
        </p:nvSpPr>
        <p:spPr>
          <a:xfrm>
            <a:off x="1093862" y="3467100"/>
            <a:ext cx="6588807" cy="523220"/>
          </a:xfrm>
          <a:prstGeom prst="rect">
            <a:avLst/>
          </a:prstGeom>
          <a:noFill/>
        </p:spPr>
        <p:txBody>
          <a:bodyPr wrap="square" rtlCol="0">
            <a:spAutoFit/>
          </a:bodyPr>
          <a:lstStyle/>
          <a:p>
            <a:pPr algn="ctr"/>
            <a:r>
              <a:rPr lang="es-AR" dirty="0"/>
              <a:t>Por ejemplo para resolver una ecuación de segundo grado, tenemos que recurrir a la función </a:t>
            </a:r>
            <a:r>
              <a:rPr lang="es-AR" dirty="0" err="1"/>
              <a:t>sqrt</a:t>
            </a:r>
            <a:r>
              <a:rPr lang="es-AR" dirty="0"/>
              <a:t> de la clase </a:t>
            </a:r>
            <a:r>
              <a:rPr lang="es-AR" dirty="0" err="1"/>
              <a:t>Math</a:t>
            </a:r>
            <a:r>
              <a:rPr lang="es-AR" dirty="0"/>
              <a:t> para calcular la raíz cuadrada.</a:t>
            </a:r>
          </a:p>
        </p:txBody>
      </p:sp>
    </p:spTree>
    <p:extLst>
      <p:ext uri="{BB962C8B-B14F-4D97-AF65-F5344CB8AC3E}">
        <p14:creationId xmlns:p14="http://schemas.microsoft.com/office/powerpoint/2010/main" val="377820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Relaciones entre clases</a:t>
            </a:r>
            <a:endParaRPr dirty="0"/>
          </a:p>
        </p:txBody>
      </p:sp>
      <p:pic>
        <p:nvPicPr>
          <p:cNvPr id="3" name="Picture 2">
            <a:extLst>
              <a:ext uri="{FF2B5EF4-FFF2-40B4-BE49-F238E27FC236}">
                <a16:creationId xmlns:a16="http://schemas.microsoft.com/office/drawing/2014/main" id="{03BC79C0-A660-F173-0EA2-731D66BFFDAB}"/>
              </a:ext>
            </a:extLst>
          </p:cNvPr>
          <p:cNvPicPr>
            <a:picLocks noChangeAspect="1"/>
          </p:cNvPicPr>
          <p:nvPr/>
        </p:nvPicPr>
        <p:blipFill>
          <a:blip r:embed="rId3"/>
          <a:stretch>
            <a:fillRect/>
          </a:stretch>
        </p:blipFill>
        <p:spPr>
          <a:xfrm>
            <a:off x="688822" y="2113841"/>
            <a:ext cx="1170632" cy="1969636"/>
          </a:xfrm>
          <a:prstGeom prst="rect">
            <a:avLst/>
          </a:prstGeom>
        </p:spPr>
      </p:pic>
      <p:pic>
        <p:nvPicPr>
          <p:cNvPr id="7" name="Picture 6">
            <a:extLst>
              <a:ext uri="{FF2B5EF4-FFF2-40B4-BE49-F238E27FC236}">
                <a16:creationId xmlns:a16="http://schemas.microsoft.com/office/drawing/2014/main" id="{3738DEBE-516D-A8F4-1C6D-1336360D4384}"/>
              </a:ext>
            </a:extLst>
          </p:cNvPr>
          <p:cNvPicPr>
            <a:picLocks noChangeAspect="1"/>
          </p:cNvPicPr>
          <p:nvPr/>
        </p:nvPicPr>
        <p:blipFill>
          <a:blip r:embed="rId4"/>
          <a:stretch>
            <a:fillRect/>
          </a:stretch>
        </p:blipFill>
        <p:spPr>
          <a:xfrm>
            <a:off x="5158009" y="2540927"/>
            <a:ext cx="2285343" cy="1115465"/>
          </a:xfrm>
          <a:prstGeom prst="rect">
            <a:avLst/>
          </a:prstGeom>
        </p:spPr>
      </p:pic>
      <p:sp>
        <p:nvSpPr>
          <p:cNvPr id="10" name="TextBox 9">
            <a:extLst>
              <a:ext uri="{FF2B5EF4-FFF2-40B4-BE49-F238E27FC236}">
                <a16:creationId xmlns:a16="http://schemas.microsoft.com/office/drawing/2014/main" id="{DDAAB190-1791-1802-2946-C5043E892667}"/>
              </a:ext>
            </a:extLst>
          </p:cNvPr>
          <p:cNvSpPr txBox="1"/>
          <p:nvPr/>
        </p:nvSpPr>
        <p:spPr>
          <a:xfrm>
            <a:off x="1727081" y="1492457"/>
            <a:ext cx="1180729" cy="307777"/>
          </a:xfrm>
          <a:prstGeom prst="rect">
            <a:avLst/>
          </a:prstGeom>
          <a:noFill/>
        </p:spPr>
        <p:txBody>
          <a:bodyPr wrap="square" rtlCol="0">
            <a:spAutoFit/>
          </a:bodyPr>
          <a:lstStyle/>
          <a:p>
            <a:r>
              <a:rPr lang="es-AR" b="1" dirty="0"/>
              <a:t>Agregación</a:t>
            </a:r>
          </a:p>
        </p:txBody>
      </p:sp>
      <p:sp>
        <p:nvSpPr>
          <p:cNvPr id="11" name="TextBox 10">
            <a:extLst>
              <a:ext uri="{FF2B5EF4-FFF2-40B4-BE49-F238E27FC236}">
                <a16:creationId xmlns:a16="http://schemas.microsoft.com/office/drawing/2014/main" id="{4A53D27E-AEB9-1C55-9E63-3D3482DF6B07}"/>
              </a:ext>
            </a:extLst>
          </p:cNvPr>
          <p:cNvSpPr txBox="1"/>
          <p:nvPr/>
        </p:nvSpPr>
        <p:spPr>
          <a:xfrm>
            <a:off x="6381144" y="1485228"/>
            <a:ext cx="1312831" cy="307777"/>
          </a:xfrm>
          <a:prstGeom prst="rect">
            <a:avLst/>
          </a:prstGeom>
          <a:noFill/>
        </p:spPr>
        <p:txBody>
          <a:bodyPr wrap="square" rtlCol="0">
            <a:spAutoFit/>
          </a:bodyPr>
          <a:lstStyle/>
          <a:p>
            <a:r>
              <a:rPr lang="es-AR" b="1" dirty="0"/>
              <a:t>Composición</a:t>
            </a:r>
          </a:p>
        </p:txBody>
      </p:sp>
      <p:pic>
        <p:nvPicPr>
          <p:cNvPr id="2" name="Imagen 1"/>
          <p:cNvPicPr>
            <a:picLocks noChangeAspect="1"/>
          </p:cNvPicPr>
          <p:nvPr/>
        </p:nvPicPr>
        <p:blipFill>
          <a:blip r:embed="rId5"/>
          <a:stretch>
            <a:fillRect/>
          </a:stretch>
        </p:blipFill>
        <p:spPr>
          <a:xfrm>
            <a:off x="7693975" y="2301160"/>
            <a:ext cx="1158014" cy="1595000"/>
          </a:xfrm>
          <a:prstGeom prst="rect">
            <a:avLst/>
          </a:prstGeom>
        </p:spPr>
      </p:pic>
      <p:pic>
        <p:nvPicPr>
          <p:cNvPr id="5" name="Imagen 4"/>
          <p:cNvPicPr>
            <a:picLocks noChangeAspect="1"/>
          </p:cNvPicPr>
          <p:nvPr/>
        </p:nvPicPr>
        <p:blipFill>
          <a:blip r:embed="rId6"/>
          <a:stretch>
            <a:fillRect/>
          </a:stretch>
        </p:blipFill>
        <p:spPr>
          <a:xfrm>
            <a:off x="2650026" y="2301160"/>
            <a:ext cx="1128238" cy="1598337"/>
          </a:xfrm>
          <a:prstGeom prst="rect">
            <a:avLst/>
          </a:prstGeom>
        </p:spPr>
      </p:pic>
    </p:spTree>
    <p:extLst>
      <p:ext uri="{BB962C8B-B14F-4D97-AF65-F5344CB8AC3E}">
        <p14:creationId xmlns:p14="http://schemas.microsoft.com/office/powerpoint/2010/main" val="147722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Relaciones entre clases</a:t>
            </a:r>
            <a:endParaRPr dirty="0"/>
          </a:p>
        </p:txBody>
      </p:sp>
      <p:pic>
        <p:nvPicPr>
          <p:cNvPr id="9" name="Picture 8">
            <a:extLst>
              <a:ext uri="{FF2B5EF4-FFF2-40B4-BE49-F238E27FC236}">
                <a16:creationId xmlns:a16="http://schemas.microsoft.com/office/drawing/2014/main" id="{2378011D-C23B-DD87-4178-B30ADD8F53A5}"/>
              </a:ext>
            </a:extLst>
          </p:cNvPr>
          <p:cNvPicPr>
            <a:picLocks noChangeAspect="1"/>
          </p:cNvPicPr>
          <p:nvPr/>
        </p:nvPicPr>
        <p:blipFill>
          <a:blip r:embed="rId3"/>
          <a:stretch>
            <a:fillRect/>
          </a:stretch>
        </p:blipFill>
        <p:spPr>
          <a:xfrm>
            <a:off x="2188591" y="1789938"/>
            <a:ext cx="4766818" cy="2336842"/>
          </a:xfrm>
          <a:prstGeom prst="rect">
            <a:avLst/>
          </a:prstGeom>
        </p:spPr>
      </p:pic>
      <p:sp>
        <p:nvSpPr>
          <p:cNvPr id="2" name="TextBox 1">
            <a:extLst>
              <a:ext uri="{FF2B5EF4-FFF2-40B4-BE49-F238E27FC236}">
                <a16:creationId xmlns:a16="http://schemas.microsoft.com/office/drawing/2014/main" id="{A23CB3CA-9FD1-3319-41CA-81EA34D9FCD6}"/>
              </a:ext>
            </a:extLst>
          </p:cNvPr>
          <p:cNvSpPr txBox="1"/>
          <p:nvPr/>
        </p:nvSpPr>
        <p:spPr>
          <a:xfrm>
            <a:off x="3462292" y="1321184"/>
            <a:ext cx="2388093" cy="307777"/>
          </a:xfrm>
          <a:prstGeom prst="rect">
            <a:avLst/>
          </a:prstGeom>
          <a:noFill/>
        </p:spPr>
        <p:txBody>
          <a:bodyPr wrap="square" rtlCol="0">
            <a:spAutoFit/>
          </a:bodyPr>
          <a:lstStyle/>
          <a:p>
            <a:r>
              <a:rPr lang="es-AR" b="1" dirty="0"/>
              <a:t>Generalización</a:t>
            </a:r>
          </a:p>
        </p:txBody>
      </p:sp>
    </p:spTree>
    <p:extLst>
      <p:ext uri="{BB962C8B-B14F-4D97-AF65-F5344CB8AC3E}">
        <p14:creationId xmlns:p14="http://schemas.microsoft.com/office/powerpoint/2010/main" val="343445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Polimorfismo</a:t>
            </a:r>
            <a:endParaRPr dirty="0"/>
          </a:p>
        </p:txBody>
      </p:sp>
      <p:pic>
        <p:nvPicPr>
          <p:cNvPr id="7" name="Picture 6">
            <a:extLst>
              <a:ext uri="{FF2B5EF4-FFF2-40B4-BE49-F238E27FC236}">
                <a16:creationId xmlns:a16="http://schemas.microsoft.com/office/drawing/2014/main" id="{EFDD98E6-5C53-37FC-BF45-17A54EDB5BAB}"/>
              </a:ext>
            </a:extLst>
          </p:cNvPr>
          <p:cNvPicPr>
            <a:picLocks noChangeAspect="1"/>
          </p:cNvPicPr>
          <p:nvPr/>
        </p:nvPicPr>
        <p:blipFill>
          <a:blip r:embed="rId3"/>
          <a:stretch>
            <a:fillRect/>
          </a:stretch>
        </p:blipFill>
        <p:spPr>
          <a:xfrm>
            <a:off x="497133" y="920149"/>
            <a:ext cx="7929414" cy="3303202"/>
          </a:xfrm>
          <a:prstGeom prst="rect">
            <a:avLst/>
          </a:prstGeom>
        </p:spPr>
      </p:pic>
      <p:sp>
        <p:nvSpPr>
          <p:cNvPr id="8" name="TextBox 7">
            <a:extLst>
              <a:ext uri="{FF2B5EF4-FFF2-40B4-BE49-F238E27FC236}">
                <a16:creationId xmlns:a16="http://schemas.microsoft.com/office/drawing/2014/main" id="{DA19A5AB-B604-E63D-4617-8ED80824A7D9}"/>
              </a:ext>
            </a:extLst>
          </p:cNvPr>
          <p:cNvSpPr txBox="1"/>
          <p:nvPr/>
        </p:nvSpPr>
        <p:spPr>
          <a:xfrm>
            <a:off x="1109708" y="4152329"/>
            <a:ext cx="4074851" cy="307777"/>
          </a:xfrm>
          <a:prstGeom prst="rect">
            <a:avLst/>
          </a:prstGeom>
          <a:noFill/>
        </p:spPr>
        <p:txBody>
          <a:bodyPr wrap="square" rtlCol="0">
            <a:spAutoFit/>
          </a:bodyPr>
          <a:lstStyle/>
          <a:p>
            <a:r>
              <a:rPr lang="es-AR" dirty="0"/>
              <a:t>Redefino en las subclases el método dibujar()</a:t>
            </a:r>
          </a:p>
        </p:txBody>
      </p:sp>
    </p:spTree>
    <p:extLst>
      <p:ext uri="{BB962C8B-B14F-4D97-AF65-F5344CB8AC3E}">
        <p14:creationId xmlns:p14="http://schemas.microsoft.com/office/powerpoint/2010/main" val="391577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Requerimiento</a:t>
            </a:r>
            <a:endParaRPr dirty="0"/>
          </a:p>
        </p:txBody>
      </p:sp>
      <p:sp>
        <p:nvSpPr>
          <p:cNvPr id="5" name="CuadroTexto 4"/>
          <p:cNvSpPr txBox="1"/>
          <p:nvPr/>
        </p:nvSpPr>
        <p:spPr>
          <a:xfrm>
            <a:off x="367469" y="1273324"/>
            <a:ext cx="8417608" cy="2462213"/>
          </a:xfrm>
          <a:prstGeom prst="rect">
            <a:avLst/>
          </a:prstGeom>
          <a:noFill/>
        </p:spPr>
        <p:txBody>
          <a:bodyPr wrap="square" rtlCol="0">
            <a:spAutoFit/>
          </a:bodyPr>
          <a:lstStyle/>
          <a:p>
            <a:r>
              <a:rPr lang="es-AR" dirty="0"/>
              <a:t>Se identifica la necesidad de digitalizar y automatizar las inscripciones a Codo a Codo. Se debe poder gestionar los cursos, inscripciones y comisiones que lleva adelante el programa.</a:t>
            </a:r>
          </a:p>
          <a:p>
            <a:r>
              <a:rPr lang="es-AR" dirty="0"/>
              <a:t>Quienes tengan interés en poder cursar en el programa deberán realizar la inscripción de manera online, completando un formulario con los datos personales básicos y seleccionando un curso disponible dependiendo de la categoría en la que estén interesados (Programación, </a:t>
            </a:r>
            <a:r>
              <a:rPr lang="es-AR" dirty="0" err="1"/>
              <a:t>Testing</a:t>
            </a:r>
            <a:r>
              <a:rPr lang="es-AR" dirty="0"/>
              <a:t>, Diseño).</a:t>
            </a:r>
          </a:p>
          <a:p>
            <a:r>
              <a:rPr lang="es-AR" dirty="0"/>
              <a:t>Además, una persona con el rol necesario podrá realizar la gestiones de las distintas categorías, cursos y clases con el fin de que estén disponibles para quienes ya se consideran estudiantes del programa (han sido inscriptos de manera online). Quien posea este rol también podrá gestionar los proyectos que se desarrollen durante la cursada para que puedan estar visibles al público en general. Se observa que quienes posean ese rol tendrán información en el sistema que incluye su teléfono, domicilio y una foto de perfil.</a:t>
            </a:r>
          </a:p>
        </p:txBody>
      </p:sp>
    </p:spTree>
    <p:extLst>
      <p:ext uri="{BB962C8B-B14F-4D97-AF65-F5344CB8AC3E}">
        <p14:creationId xmlns:p14="http://schemas.microsoft.com/office/powerpoint/2010/main" val="201833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62330" y="759900"/>
            <a:ext cx="8097300" cy="362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a:t>No te olvides de completar la asistencia y consultar dudas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dirty="0"/>
              <a:t>Recordá: </a:t>
            </a:r>
            <a:endParaRPr dirty="0"/>
          </a:p>
          <a:p>
            <a:pPr marL="457200" lvl="0" indent="-431800" algn="l" rtl="0">
              <a:spcBef>
                <a:spcPts val="0"/>
              </a:spcBef>
              <a:spcAft>
                <a:spcPts val="0"/>
              </a:spcAft>
              <a:buSzPts val="3200"/>
              <a:buFont typeface="Montserrat SemiBold"/>
              <a:buChar char="●"/>
            </a:pPr>
            <a:r>
              <a:rPr lang="es" sz="3200" b="0" dirty="0">
                <a:latin typeface="Montserrat SemiBold"/>
                <a:ea typeface="Montserrat SemiBold"/>
                <a:cs typeface="Montserrat SemiBold"/>
                <a:sym typeface="Montserrat SemiBold"/>
              </a:rPr>
              <a:t>Revisar la Cartelera de Novedades.</a:t>
            </a:r>
            <a:endParaRPr sz="3200" b="0" dirty="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dirty="0">
                <a:latin typeface="Montserrat SemiBold"/>
                <a:ea typeface="Montserrat SemiBold"/>
                <a:cs typeface="Montserrat SemiBold"/>
                <a:sym typeface="Montserrat SemiBold"/>
              </a:rPr>
              <a:t>Hacer tus consultas en el Foro.</a:t>
            </a:r>
            <a:endParaRPr sz="3200" b="0" dirty="0">
              <a:latin typeface="Montserrat SemiBold"/>
              <a:ea typeface="Montserrat SemiBold"/>
              <a:cs typeface="Montserrat SemiBold"/>
              <a:sym typeface="Montserrat SemiBold"/>
            </a:endParaRPr>
          </a:p>
          <a:p>
            <a:pPr marL="0" lvl="0" indent="0" algn="l" rtl="0">
              <a:spcBef>
                <a:spcPts val="0"/>
              </a:spcBef>
              <a:spcAft>
                <a:spcPts val="0"/>
              </a:spcAft>
              <a:buNone/>
            </a:pPr>
            <a:endParaRPr sz="3200" dirty="0"/>
          </a:p>
          <a:p>
            <a:pPr marL="0" lvl="0" indent="0" algn="ctr" rtl="0">
              <a:spcBef>
                <a:spcPts val="0"/>
              </a:spcBef>
              <a:spcAft>
                <a:spcPts val="0"/>
              </a:spcAft>
              <a:buNone/>
            </a:pPr>
            <a:r>
              <a:rPr lang="es" sz="3200" dirty="0"/>
              <a:t>TODO EN EL AULA VIRTUAL</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9"/>
          <p:cNvSpPr txBox="1">
            <a:spLocks noGrp="1"/>
          </p:cNvSpPr>
          <p:nvPr>
            <p:ph type="title" idx="2"/>
          </p:nvPr>
        </p:nvSpPr>
        <p:spPr>
          <a:xfrm>
            <a:off x="2072698" y="1161921"/>
            <a:ext cx="109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dirty="0"/>
              <a:t>Clase 03</a:t>
            </a:r>
            <a:endParaRPr dirty="0"/>
          </a:p>
        </p:txBody>
      </p:sp>
      <p:sp>
        <p:nvSpPr>
          <p:cNvPr id="165" name="Google Shape;165;p19"/>
          <p:cNvSpPr txBox="1">
            <a:spLocks noGrp="1"/>
          </p:cNvSpPr>
          <p:nvPr>
            <p:ph type="title" idx="3"/>
          </p:nvPr>
        </p:nvSpPr>
        <p:spPr>
          <a:xfrm>
            <a:off x="5616686" y="1187769"/>
            <a:ext cx="935034"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dirty="0"/>
              <a:t>Clase 04</a:t>
            </a:r>
            <a:endParaRPr dirty="0"/>
          </a:p>
        </p:txBody>
      </p:sp>
      <p:sp>
        <p:nvSpPr>
          <p:cNvPr id="167" name="Google Shape;167;p19"/>
          <p:cNvSpPr txBox="1">
            <a:spLocks noGrp="1"/>
          </p:cNvSpPr>
          <p:nvPr>
            <p:ph type="title" idx="6"/>
          </p:nvPr>
        </p:nvSpPr>
        <p:spPr>
          <a:xfrm>
            <a:off x="1419598" y="2142014"/>
            <a:ext cx="2397900" cy="21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AR" b="1" dirty="0"/>
              <a:t>Python - Introducción</a:t>
            </a:r>
            <a:endParaRPr b="1" dirty="0"/>
          </a:p>
          <a:p>
            <a:pPr marL="0" lvl="0" indent="0" algn="l" rtl="0">
              <a:spcBef>
                <a:spcPts val="0"/>
              </a:spcBef>
              <a:spcAft>
                <a:spcPts val="0"/>
              </a:spcAft>
              <a:buNone/>
            </a:pPr>
            <a:endParaRPr dirty="0"/>
          </a:p>
          <a:p>
            <a:pPr marL="457200" lvl="0" indent="-292100" algn="l" rtl="0">
              <a:spcBef>
                <a:spcPts val="0"/>
              </a:spcBef>
              <a:spcAft>
                <a:spcPts val="0"/>
              </a:spcAft>
              <a:buSzPts val="1000"/>
              <a:buChar char="●"/>
            </a:pPr>
            <a:r>
              <a:rPr lang="es-AR" dirty="0"/>
              <a:t>Fundamentos del lenguaje</a:t>
            </a:r>
            <a:endParaRPr dirty="0"/>
          </a:p>
          <a:p>
            <a:pPr marL="457200" lvl="0" indent="-292100" algn="l" rtl="0">
              <a:spcBef>
                <a:spcPts val="0"/>
              </a:spcBef>
              <a:spcAft>
                <a:spcPts val="0"/>
              </a:spcAft>
              <a:buSzPts val="1000"/>
              <a:buChar char="●"/>
            </a:pPr>
            <a:r>
              <a:rPr lang="es" dirty="0"/>
              <a:t>Debug en Python</a:t>
            </a:r>
            <a:endParaRPr dirty="0"/>
          </a:p>
          <a:p>
            <a:pPr marL="457200" lvl="0" indent="-292100" algn="l" rtl="0">
              <a:spcBef>
                <a:spcPts val="0"/>
              </a:spcBef>
              <a:spcAft>
                <a:spcPts val="0"/>
              </a:spcAft>
              <a:buSzPts val="1000"/>
              <a:buChar char="●"/>
            </a:pPr>
            <a:r>
              <a:rPr lang="es" dirty="0"/>
              <a:t>Entorno virtual</a:t>
            </a:r>
            <a:endParaRPr dirty="0"/>
          </a:p>
          <a:p>
            <a:pPr marL="457200" lvl="0" indent="-292100" algn="l" rtl="0">
              <a:spcBef>
                <a:spcPts val="0"/>
              </a:spcBef>
              <a:spcAft>
                <a:spcPts val="0"/>
              </a:spcAft>
              <a:buSzPts val="1000"/>
              <a:buChar char="●"/>
            </a:pPr>
            <a:r>
              <a:rPr lang="es-AR" dirty="0"/>
              <a:t>Módulos y librerías</a:t>
            </a:r>
            <a:endParaRPr dirty="0"/>
          </a:p>
          <a:p>
            <a:pPr marL="457200" lvl="0" indent="-292100" algn="l" rtl="0">
              <a:spcBef>
                <a:spcPts val="0"/>
              </a:spcBef>
              <a:spcAft>
                <a:spcPts val="0"/>
              </a:spcAft>
              <a:buSzPts val="1000"/>
              <a:buChar char="●"/>
            </a:pPr>
            <a:r>
              <a:rPr lang="es-AR" dirty="0"/>
              <a:t>Tipos de datos</a:t>
            </a:r>
            <a:endParaRPr dirty="0"/>
          </a:p>
          <a:p>
            <a:pPr marL="457200" lvl="0" indent="-292100" algn="l" rtl="0">
              <a:spcBef>
                <a:spcPts val="0"/>
              </a:spcBef>
              <a:spcAft>
                <a:spcPts val="0"/>
              </a:spcAft>
              <a:buSzPts val="1000"/>
              <a:buChar char="●"/>
            </a:pPr>
            <a:r>
              <a:rPr lang="es-AR" dirty="0"/>
              <a:t>Funciones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2" name="Google Shape;167;p19">
            <a:extLst>
              <a:ext uri="{FF2B5EF4-FFF2-40B4-BE49-F238E27FC236}">
                <a16:creationId xmlns:a16="http://schemas.microsoft.com/office/drawing/2014/main" id="{4A59C09C-E2BA-3F33-07F3-C2CF3BF5DCB2}"/>
              </a:ext>
            </a:extLst>
          </p:cNvPr>
          <p:cNvSpPr txBox="1">
            <a:spLocks/>
          </p:cNvSpPr>
          <p:nvPr/>
        </p:nvSpPr>
        <p:spPr>
          <a:xfrm>
            <a:off x="4885253" y="2142014"/>
            <a:ext cx="2397900" cy="2121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AR" b="1" dirty="0"/>
              <a:t>Python – Diseño POO</a:t>
            </a:r>
          </a:p>
          <a:p>
            <a:endParaRPr lang="es-AR" dirty="0"/>
          </a:p>
          <a:p>
            <a:pPr marL="457200" indent="-292100">
              <a:buFont typeface="Montserrat"/>
              <a:buChar char="●"/>
            </a:pPr>
            <a:r>
              <a:rPr lang="es-AR" dirty="0"/>
              <a:t>Diseño de clase (draw.io, EA, Visual </a:t>
            </a:r>
            <a:r>
              <a:rPr lang="es-AR" dirty="0" err="1"/>
              <a:t>Paradigm</a:t>
            </a:r>
            <a:r>
              <a:rPr lang="es-AR" dirty="0"/>
              <a:t>, </a:t>
            </a:r>
            <a:r>
              <a:rPr lang="es-AR" dirty="0" err="1"/>
              <a:t>etc</a:t>
            </a:r>
            <a:r>
              <a:rPr lang="es-AR" dirty="0"/>
              <a:t>)</a:t>
            </a:r>
          </a:p>
          <a:p>
            <a:pPr marL="457200" indent="-292100">
              <a:buFont typeface="Montserrat"/>
              <a:buChar char="●"/>
            </a:pPr>
            <a:r>
              <a:rPr lang="es-AR" dirty="0"/>
              <a:t>Modelo de Dominio</a:t>
            </a:r>
          </a:p>
          <a:p>
            <a:pPr marL="457200" indent="-292100">
              <a:buFont typeface="Montserrat"/>
              <a:buChar char="●"/>
            </a:pPr>
            <a:r>
              <a:rPr lang="es-AR" dirty="0"/>
              <a:t>Diagrama de Clases</a:t>
            </a:r>
          </a:p>
          <a:p>
            <a:pPr marL="457200" indent="-292100">
              <a:buFont typeface="Montserrat"/>
              <a:buChar char="●"/>
            </a:pPr>
            <a:r>
              <a:rPr lang="es-AR" dirty="0"/>
              <a:t>Identidad, estado y comportamiento</a:t>
            </a:r>
          </a:p>
          <a:p>
            <a:pPr marL="457200" indent="-292100">
              <a:buFont typeface="Montserrat"/>
              <a:buChar char="●"/>
            </a:pPr>
            <a:r>
              <a:rPr lang="es-AR" dirty="0"/>
              <a:t>Relaciones entre clases</a:t>
            </a:r>
          </a:p>
          <a:p>
            <a:pPr marL="457200" indent="-292100">
              <a:buFont typeface="Montserrat"/>
              <a:buChar char="●"/>
            </a:pPr>
            <a:r>
              <a:rPr lang="es-AR" dirty="0"/>
              <a:t>Polimorfismo</a:t>
            </a:r>
          </a:p>
          <a:p>
            <a:pPr>
              <a:buSzPts val="1100"/>
              <a:buFont typeface="Arial"/>
              <a:buNone/>
            </a:pPr>
            <a:endParaRPr lang="es-AR" dirty="0"/>
          </a:p>
          <a:p>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ctrTitle"/>
          </p:nvPr>
        </p:nvSpPr>
        <p:spPr>
          <a:xfrm>
            <a:off x="550375" y="7600"/>
            <a:ext cx="8043300" cy="9066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¿Qu</a:t>
            </a:r>
            <a:r>
              <a:rPr lang="es-AR" dirty="0"/>
              <a:t>é</a:t>
            </a:r>
            <a:r>
              <a:rPr lang="es" dirty="0"/>
              <a:t> es POO?</a:t>
            </a:r>
            <a:endParaRPr dirty="0"/>
          </a:p>
        </p:txBody>
      </p:sp>
      <p:sp>
        <p:nvSpPr>
          <p:cNvPr id="182" name="Google Shape;182;p21"/>
          <p:cNvSpPr txBox="1">
            <a:spLocks noGrp="1"/>
          </p:cNvSpPr>
          <p:nvPr>
            <p:ph type="subTitle" idx="1"/>
          </p:nvPr>
        </p:nvSpPr>
        <p:spPr>
          <a:xfrm>
            <a:off x="599236" y="914233"/>
            <a:ext cx="8043300" cy="117204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AR" dirty="0"/>
              <a:t>El Paradigma orientado a objetos, define los programas en término de comunidades de objetos. Los objetos con características comunes se agrupan en clases.</a:t>
            </a:r>
          </a:p>
          <a:p>
            <a:pPr marL="0" lvl="0" indent="0" algn="l" rtl="0">
              <a:spcBef>
                <a:spcPts val="0"/>
              </a:spcBef>
              <a:spcAft>
                <a:spcPts val="0"/>
              </a:spcAft>
              <a:buNone/>
            </a:pPr>
            <a:endParaRPr lang="es-AR" dirty="0"/>
          </a:p>
          <a:p>
            <a:pPr marL="0" lvl="0" indent="0" algn="l" rtl="0">
              <a:spcBef>
                <a:spcPts val="0"/>
              </a:spcBef>
              <a:spcAft>
                <a:spcPts val="0"/>
              </a:spcAft>
              <a:buNone/>
            </a:pPr>
            <a:endParaRPr lang="es-AR" dirty="0"/>
          </a:p>
        </p:txBody>
      </p:sp>
      <p:sp>
        <p:nvSpPr>
          <p:cNvPr id="2" name="Google Shape;182;p21">
            <a:extLst>
              <a:ext uri="{FF2B5EF4-FFF2-40B4-BE49-F238E27FC236}">
                <a16:creationId xmlns:a16="http://schemas.microsoft.com/office/drawing/2014/main" id="{ADF8C1CD-D7A9-4ED7-B1E5-B7CA6EED20ED}"/>
              </a:ext>
            </a:extLst>
          </p:cNvPr>
          <p:cNvSpPr txBox="1">
            <a:spLocks/>
          </p:cNvSpPr>
          <p:nvPr/>
        </p:nvSpPr>
        <p:spPr>
          <a:xfrm>
            <a:off x="2700288" y="1813247"/>
            <a:ext cx="4202104" cy="546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700"/>
              <a:buFont typeface="Montserrat Medium"/>
              <a:buNone/>
              <a:defRPr sz="17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s-AR" b="1" dirty="0"/>
              <a:t>ES UNA FORMA DE VER EL MUNDO</a:t>
            </a:r>
          </a:p>
        </p:txBody>
      </p:sp>
      <p:sp>
        <p:nvSpPr>
          <p:cNvPr id="3" name="Google Shape;182;p21">
            <a:extLst>
              <a:ext uri="{FF2B5EF4-FFF2-40B4-BE49-F238E27FC236}">
                <a16:creationId xmlns:a16="http://schemas.microsoft.com/office/drawing/2014/main" id="{61B3CE6D-C061-C1C2-A47A-F54AAEE82487}"/>
              </a:ext>
            </a:extLst>
          </p:cNvPr>
          <p:cNvSpPr txBox="1">
            <a:spLocks/>
          </p:cNvSpPr>
          <p:nvPr/>
        </p:nvSpPr>
        <p:spPr>
          <a:xfrm>
            <a:off x="599236" y="2571749"/>
            <a:ext cx="8043300" cy="18582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700"/>
              <a:buFont typeface="Montserrat Medium"/>
              <a:buNone/>
              <a:defRPr sz="17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285750" indent="-285750">
              <a:buFont typeface="Arial" panose="020B0604020202020204" pitchFamily="34" charset="0"/>
              <a:buChar char="•"/>
            </a:pPr>
            <a:r>
              <a:rPr lang="es-AR" dirty="0"/>
              <a:t>Reduce la brecha entre el mundo de los problemas y el mundo de los modelos.</a:t>
            </a:r>
          </a:p>
          <a:p>
            <a:pPr marL="285750" indent="-285750">
              <a:buFont typeface="Arial" panose="020B0604020202020204" pitchFamily="34" charset="0"/>
              <a:buChar char="•"/>
            </a:pPr>
            <a:r>
              <a:rPr lang="es-AR" dirty="0"/>
              <a:t>Conceptos comunes a lo largo de todo el ciclo de vida</a:t>
            </a:r>
          </a:p>
          <a:p>
            <a:pPr marL="285750" indent="-285750">
              <a:buFont typeface="Arial" panose="020B0604020202020204" pitchFamily="34" charset="0"/>
              <a:buChar char="•"/>
            </a:pPr>
            <a:r>
              <a:rPr lang="es-AR" dirty="0"/>
              <a:t>Uso de patrones</a:t>
            </a:r>
          </a:p>
          <a:p>
            <a:pPr marL="285750" indent="-285750">
              <a:buFont typeface="Arial" panose="020B0604020202020204" pitchFamily="34" charset="0"/>
              <a:buChar char="•"/>
            </a:pPr>
            <a:r>
              <a:rPr lang="es-AR" dirty="0"/>
              <a:t>Aumento complejidad de los sistemas</a:t>
            </a:r>
          </a:p>
          <a:p>
            <a:pPr marL="285750" indent="-285750">
              <a:buFont typeface="Arial" panose="020B0604020202020204" pitchFamily="34" charset="0"/>
              <a:buChar char="•"/>
            </a:pPr>
            <a:r>
              <a:rPr lang="es-AR" dirty="0"/>
              <a:t>Aumento de necesidad de reutilización</a:t>
            </a:r>
          </a:p>
          <a:p>
            <a:pPr marL="0" indent="0"/>
            <a:endParaRPr lang="es-AR" dirty="0"/>
          </a:p>
          <a:p>
            <a:pPr marL="0" indent="0"/>
            <a:endParaRPr lang="es-AR" dirty="0"/>
          </a:p>
        </p:txBody>
      </p:sp>
      <p:sp>
        <p:nvSpPr>
          <p:cNvPr id="4" name="Google Shape;182;p21">
            <a:extLst>
              <a:ext uri="{FF2B5EF4-FFF2-40B4-BE49-F238E27FC236}">
                <a16:creationId xmlns:a16="http://schemas.microsoft.com/office/drawing/2014/main" id="{D25B6FAA-B7A7-6F25-364E-3772194DA922}"/>
              </a:ext>
            </a:extLst>
          </p:cNvPr>
          <p:cNvSpPr txBox="1">
            <a:spLocks/>
          </p:cNvSpPr>
          <p:nvPr/>
        </p:nvSpPr>
        <p:spPr>
          <a:xfrm>
            <a:off x="599236" y="2203266"/>
            <a:ext cx="4202104" cy="546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700"/>
              <a:buFont typeface="Montserrat Medium"/>
              <a:buNone/>
              <a:defRPr sz="17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s-AR" dirty="0"/>
              <a:t>Se impuso por: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43463C0-A4B3-AEAF-8647-8C3E84CB5537}"/>
              </a:ext>
            </a:extLst>
          </p:cNvPr>
          <p:cNvSpPr/>
          <p:nvPr/>
        </p:nvSpPr>
        <p:spPr>
          <a:xfrm>
            <a:off x="671743" y="2291322"/>
            <a:ext cx="1669002" cy="656947"/>
          </a:xfrm>
          <a:prstGeom prst="round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8" name="Rectangle: Rounded Corners 7">
            <a:extLst>
              <a:ext uri="{FF2B5EF4-FFF2-40B4-BE49-F238E27FC236}">
                <a16:creationId xmlns:a16="http://schemas.microsoft.com/office/drawing/2014/main" id="{81EF8AAC-1CDE-1011-F87A-F897B2601AD6}"/>
              </a:ext>
            </a:extLst>
          </p:cNvPr>
          <p:cNvSpPr/>
          <p:nvPr/>
        </p:nvSpPr>
        <p:spPr>
          <a:xfrm>
            <a:off x="671743" y="3632817"/>
            <a:ext cx="1669002" cy="656947"/>
          </a:xfrm>
          <a:prstGeom prst="round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4" name="Rectangle: Rounded Corners 3">
            <a:extLst>
              <a:ext uri="{FF2B5EF4-FFF2-40B4-BE49-F238E27FC236}">
                <a16:creationId xmlns:a16="http://schemas.microsoft.com/office/drawing/2014/main" id="{2E15C245-2CC0-44EC-0C62-A8C51B8C0216}"/>
              </a:ext>
            </a:extLst>
          </p:cNvPr>
          <p:cNvSpPr/>
          <p:nvPr/>
        </p:nvSpPr>
        <p:spPr>
          <a:xfrm>
            <a:off x="630314" y="959025"/>
            <a:ext cx="1669002" cy="656947"/>
          </a:xfrm>
          <a:prstGeom prst="round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2" name="TextBox 1">
            <a:extLst>
              <a:ext uri="{FF2B5EF4-FFF2-40B4-BE49-F238E27FC236}">
                <a16:creationId xmlns:a16="http://schemas.microsoft.com/office/drawing/2014/main" id="{5699B692-3DA6-6EA3-8024-81DBF91180A6}"/>
              </a:ext>
            </a:extLst>
          </p:cNvPr>
          <p:cNvSpPr txBox="1"/>
          <p:nvPr/>
        </p:nvSpPr>
        <p:spPr>
          <a:xfrm>
            <a:off x="815268" y="1127841"/>
            <a:ext cx="1429304" cy="338554"/>
          </a:xfrm>
          <a:prstGeom prst="rect">
            <a:avLst/>
          </a:prstGeom>
          <a:noFill/>
        </p:spPr>
        <p:txBody>
          <a:bodyPr wrap="square" rtlCol="0">
            <a:spAutoFit/>
          </a:bodyPr>
          <a:lstStyle/>
          <a:p>
            <a:r>
              <a:rPr lang="es-AR" sz="1600" b="1" dirty="0"/>
              <a:t>Análisis OO</a:t>
            </a:r>
          </a:p>
        </p:txBody>
      </p:sp>
      <p:sp>
        <p:nvSpPr>
          <p:cNvPr id="5" name="TextBox 4">
            <a:extLst>
              <a:ext uri="{FF2B5EF4-FFF2-40B4-BE49-F238E27FC236}">
                <a16:creationId xmlns:a16="http://schemas.microsoft.com/office/drawing/2014/main" id="{2A67F1BE-C781-10B4-6652-0A5A4E0EE15E}"/>
              </a:ext>
            </a:extLst>
          </p:cNvPr>
          <p:cNvSpPr txBox="1"/>
          <p:nvPr/>
        </p:nvSpPr>
        <p:spPr>
          <a:xfrm>
            <a:off x="870012" y="2430078"/>
            <a:ext cx="1429304" cy="338554"/>
          </a:xfrm>
          <a:prstGeom prst="rect">
            <a:avLst/>
          </a:prstGeom>
          <a:noFill/>
        </p:spPr>
        <p:txBody>
          <a:bodyPr wrap="square" rtlCol="0">
            <a:spAutoFit/>
          </a:bodyPr>
          <a:lstStyle/>
          <a:p>
            <a:r>
              <a:rPr lang="es-AR" sz="1600" b="1" dirty="0"/>
              <a:t>Diseño OO</a:t>
            </a:r>
          </a:p>
        </p:txBody>
      </p:sp>
      <p:sp>
        <p:nvSpPr>
          <p:cNvPr id="7" name="TextBox 6">
            <a:extLst>
              <a:ext uri="{FF2B5EF4-FFF2-40B4-BE49-F238E27FC236}">
                <a16:creationId xmlns:a16="http://schemas.microsoft.com/office/drawing/2014/main" id="{4EC8E5B8-B52D-2F75-F3BD-E6F166D77808}"/>
              </a:ext>
            </a:extLst>
          </p:cNvPr>
          <p:cNvSpPr txBox="1"/>
          <p:nvPr/>
        </p:nvSpPr>
        <p:spPr>
          <a:xfrm>
            <a:off x="532659" y="3668902"/>
            <a:ext cx="1947170" cy="584775"/>
          </a:xfrm>
          <a:prstGeom prst="rect">
            <a:avLst/>
          </a:prstGeom>
          <a:noFill/>
        </p:spPr>
        <p:txBody>
          <a:bodyPr wrap="square" rtlCol="0">
            <a:spAutoFit/>
          </a:bodyPr>
          <a:lstStyle/>
          <a:p>
            <a:pPr algn="ctr"/>
            <a:r>
              <a:rPr lang="es-AR" sz="1600" b="1" dirty="0"/>
              <a:t>Implementación OO</a:t>
            </a:r>
          </a:p>
        </p:txBody>
      </p:sp>
      <p:sp>
        <p:nvSpPr>
          <p:cNvPr id="10" name="Arrow: Right 9">
            <a:extLst>
              <a:ext uri="{FF2B5EF4-FFF2-40B4-BE49-F238E27FC236}">
                <a16:creationId xmlns:a16="http://schemas.microsoft.com/office/drawing/2014/main" id="{D02CB015-54FE-2C46-9F32-A6166B0085ED}"/>
              </a:ext>
            </a:extLst>
          </p:cNvPr>
          <p:cNvSpPr/>
          <p:nvPr/>
        </p:nvSpPr>
        <p:spPr>
          <a:xfrm>
            <a:off x="2698812" y="1068517"/>
            <a:ext cx="1748902" cy="338554"/>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1" name="Arrow: Right 10">
            <a:extLst>
              <a:ext uri="{FF2B5EF4-FFF2-40B4-BE49-F238E27FC236}">
                <a16:creationId xmlns:a16="http://schemas.microsoft.com/office/drawing/2014/main" id="{6CD2C23E-71D7-BDD8-9266-10BA4D736DF6}"/>
              </a:ext>
            </a:extLst>
          </p:cNvPr>
          <p:cNvSpPr/>
          <p:nvPr/>
        </p:nvSpPr>
        <p:spPr>
          <a:xfrm>
            <a:off x="2725445" y="2434817"/>
            <a:ext cx="1748902" cy="338554"/>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2" name="Arrow: Right 11">
            <a:extLst>
              <a:ext uri="{FF2B5EF4-FFF2-40B4-BE49-F238E27FC236}">
                <a16:creationId xmlns:a16="http://schemas.microsoft.com/office/drawing/2014/main" id="{05341996-BB19-D1B7-0855-666EE7FF332E}"/>
              </a:ext>
            </a:extLst>
          </p:cNvPr>
          <p:cNvSpPr/>
          <p:nvPr/>
        </p:nvSpPr>
        <p:spPr>
          <a:xfrm>
            <a:off x="2725444" y="3775138"/>
            <a:ext cx="1748903" cy="338554"/>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3" name="Rectangle: Rounded Corners 12">
            <a:extLst>
              <a:ext uri="{FF2B5EF4-FFF2-40B4-BE49-F238E27FC236}">
                <a16:creationId xmlns:a16="http://schemas.microsoft.com/office/drawing/2014/main" id="{BA37A300-BD03-D455-E64A-A6A57B43DE7C}"/>
              </a:ext>
            </a:extLst>
          </p:cNvPr>
          <p:cNvSpPr/>
          <p:nvPr/>
        </p:nvSpPr>
        <p:spPr>
          <a:xfrm>
            <a:off x="4693329" y="777033"/>
            <a:ext cx="2050742" cy="967666"/>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Énfasis en investigación del problema y los requisitos</a:t>
            </a:r>
          </a:p>
        </p:txBody>
      </p:sp>
      <p:sp>
        <p:nvSpPr>
          <p:cNvPr id="14" name="Rectangle: Rounded Corners 13">
            <a:extLst>
              <a:ext uri="{FF2B5EF4-FFF2-40B4-BE49-F238E27FC236}">
                <a16:creationId xmlns:a16="http://schemas.microsoft.com/office/drawing/2014/main" id="{A73FD026-32F0-EFC2-4096-1AA5F6E4CFED}"/>
              </a:ext>
            </a:extLst>
          </p:cNvPr>
          <p:cNvSpPr/>
          <p:nvPr/>
        </p:nvSpPr>
        <p:spPr>
          <a:xfrm>
            <a:off x="4749555" y="2146312"/>
            <a:ext cx="2050742" cy="967666"/>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Énfasis en la solución conceptual</a:t>
            </a:r>
          </a:p>
        </p:txBody>
      </p:sp>
      <p:sp>
        <p:nvSpPr>
          <p:cNvPr id="15" name="Rectangle: Rounded Corners 14">
            <a:extLst>
              <a:ext uri="{FF2B5EF4-FFF2-40B4-BE49-F238E27FC236}">
                <a16:creationId xmlns:a16="http://schemas.microsoft.com/office/drawing/2014/main" id="{30DCE56F-153A-738C-FF06-B786DDD5DD93}"/>
              </a:ext>
            </a:extLst>
          </p:cNvPr>
          <p:cNvSpPr/>
          <p:nvPr/>
        </p:nvSpPr>
        <p:spPr>
          <a:xfrm>
            <a:off x="4711083" y="3478333"/>
            <a:ext cx="2050742" cy="967666"/>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Traducción de la solución a un lenguaje de programación determinado</a:t>
            </a:r>
          </a:p>
        </p:txBody>
      </p:sp>
      <p:sp>
        <p:nvSpPr>
          <p:cNvPr id="16" name="Rectangle: Rounded Corners 15">
            <a:extLst>
              <a:ext uri="{FF2B5EF4-FFF2-40B4-BE49-F238E27FC236}">
                <a16:creationId xmlns:a16="http://schemas.microsoft.com/office/drawing/2014/main" id="{770E2983-4D3C-8BAB-9437-1F6832363299}"/>
              </a:ext>
            </a:extLst>
          </p:cNvPr>
          <p:cNvSpPr/>
          <p:nvPr/>
        </p:nvSpPr>
        <p:spPr>
          <a:xfrm>
            <a:off x="7652551" y="972042"/>
            <a:ext cx="970625" cy="630915"/>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Solución</a:t>
            </a:r>
          </a:p>
        </p:txBody>
      </p:sp>
      <p:sp>
        <p:nvSpPr>
          <p:cNvPr id="19" name="Rectangle: Rounded Corners 18">
            <a:extLst>
              <a:ext uri="{FF2B5EF4-FFF2-40B4-BE49-F238E27FC236}">
                <a16:creationId xmlns:a16="http://schemas.microsoft.com/office/drawing/2014/main" id="{7725C887-CA02-0B16-8DD1-A140E72802D7}"/>
              </a:ext>
            </a:extLst>
          </p:cNvPr>
          <p:cNvSpPr/>
          <p:nvPr/>
        </p:nvSpPr>
        <p:spPr>
          <a:xfrm>
            <a:off x="7525307" y="2283898"/>
            <a:ext cx="1515122" cy="630915"/>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Implementación</a:t>
            </a:r>
          </a:p>
        </p:txBody>
      </p:sp>
      <p:pic>
        <p:nvPicPr>
          <p:cNvPr id="23" name="Graphic 22" descr="Close outline">
            <a:extLst>
              <a:ext uri="{FF2B5EF4-FFF2-40B4-BE49-F238E27FC236}">
                <a16:creationId xmlns:a16="http://schemas.microsoft.com/office/drawing/2014/main" id="{29FC9220-7EF5-C41D-CE78-D74B062AC0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0663" y="830299"/>
            <a:ext cx="914400" cy="914400"/>
          </a:xfrm>
          <a:prstGeom prst="rect">
            <a:avLst/>
          </a:prstGeom>
        </p:spPr>
      </p:pic>
      <p:pic>
        <p:nvPicPr>
          <p:cNvPr id="24" name="Graphic 23" descr="Close outline">
            <a:extLst>
              <a:ext uri="{FF2B5EF4-FFF2-40B4-BE49-F238E27FC236}">
                <a16:creationId xmlns:a16="http://schemas.microsoft.com/office/drawing/2014/main" id="{9C741AC4-2615-4B6E-4BF0-E88967006A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5668" y="2146312"/>
            <a:ext cx="914400" cy="914400"/>
          </a:xfrm>
          <a:prstGeom prst="rect">
            <a:avLst/>
          </a:prstGeom>
        </p:spPr>
      </p:pic>
      <p:sp>
        <p:nvSpPr>
          <p:cNvPr id="25" name="Arrow: Right 24">
            <a:extLst>
              <a:ext uri="{FF2B5EF4-FFF2-40B4-BE49-F238E27FC236}">
                <a16:creationId xmlns:a16="http://schemas.microsoft.com/office/drawing/2014/main" id="{0CEB1CD3-E28A-8E4A-94DF-FF26E4DEED23}"/>
              </a:ext>
            </a:extLst>
          </p:cNvPr>
          <p:cNvSpPr/>
          <p:nvPr/>
        </p:nvSpPr>
        <p:spPr>
          <a:xfrm>
            <a:off x="6910528" y="2430078"/>
            <a:ext cx="504548" cy="338554"/>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26" name="Arrow: Right 25">
            <a:extLst>
              <a:ext uri="{FF2B5EF4-FFF2-40B4-BE49-F238E27FC236}">
                <a16:creationId xmlns:a16="http://schemas.microsoft.com/office/drawing/2014/main" id="{A3C663AD-88F9-63B9-9840-6E81DDABA473}"/>
              </a:ext>
            </a:extLst>
          </p:cNvPr>
          <p:cNvSpPr/>
          <p:nvPr/>
        </p:nvSpPr>
        <p:spPr>
          <a:xfrm>
            <a:off x="6861705" y="1091589"/>
            <a:ext cx="504548" cy="338554"/>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8" name="Google Shape;167;p19">
            <a:extLst>
              <a:ext uri="{FF2B5EF4-FFF2-40B4-BE49-F238E27FC236}">
                <a16:creationId xmlns:a16="http://schemas.microsoft.com/office/drawing/2014/main" id="{8BCF9C1F-1D14-776B-8DD0-B3A65DF93C08}"/>
              </a:ext>
            </a:extLst>
          </p:cNvPr>
          <p:cNvSpPr txBox="1">
            <a:spLocks/>
          </p:cNvSpPr>
          <p:nvPr/>
        </p:nvSpPr>
        <p:spPr>
          <a:xfrm>
            <a:off x="469687" y="943529"/>
            <a:ext cx="2415555" cy="1506708"/>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s-AR" b="1" dirty="0"/>
              <a:t>Análisis OO</a:t>
            </a:r>
          </a:p>
          <a:p>
            <a:endParaRPr lang="es-AR" dirty="0"/>
          </a:p>
          <a:p>
            <a:pPr>
              <a:buClr>
                <a:schemeClr val="dk1"/>
              </a:buClr>
              <a:buSzPts val="1100"/>
            </a:pPr>
            <a:r>
              <a:rPr lang="es-AR" dirty="0"/>
              <a:t>Se presta especial atención a encontrar y describir los conceptos del dominio del problema</a:t>
            </a:r>
          </a:p>
          <a:p>
            <a:endParaRPr lang="es-AR" dirty="0"/>
          </a:p>
        </p:txBody>
      </p:sp>
      <p:sp>
        <p:nvSpPr>
          <p:cNvPr id="9" name="Rectangle 8">
            <a:extLst>
              <a:ext uri="{FF2B5EF4-FFF2-40B4-BE49-F238E27FC236}">
                <a16:creationId xmlns:a16="http://schemas.microsoft.com/office/drawing/2014/main" id="{C6C67A8A-6839-9FEA-CFFF-395742AA8793}"/>
              </a:ext>
            </a:extLst>
          </p:cNvPr>
          <p:cNvSpPr/>
          <p:nvPr/>
        </p:nvSpPr>
        <p:spPr>
          <a:xfrm>
            <a:off x="346229" y="852256"/>
            <a:ext cx="2539013" cy="165124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10" name="Rectangle 9">
            <a:extLst>
              <a:ext uri="{FF2B5EF4-FFF2-40B4-BE49-F238E27FC236}">
                <a16:creationId xmlns:a16="http://schemas.microsoft.com/office/drawing/2014/main" id="{55D200DD-89FB-42E9-27FE-7304E6883EC3}"/>
              </a:ext>
            </a:extLst>
          </p:cNvPr>
          <p:cNvSpPr/>
          <p:nvPr/>
        </p:nvSpPr>
        <p:spPr>
          <a:xfrm>
            <a:off x="346229" y="2703621"/>
            <a:ext cx="2539013" cy="165124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11" name="Google Shape;167;p19">
            <a:extLst>
              <a:ext uri="{FF2B5EF4-FFF2-40B4-BE49-F238E27FC236}">
                <a16:creationId xmlns:a16="http://schemas.microsoft.com/office/drawing/2014/main" id="{0E834D25-CF02-5FCE-AE8B-02BF5FB5CCDB}"/>
              </a:ext>
            </a:extLst>
          </p:cNvPr>
          <p:cNvSpPr txBox="1">
            <a:spLocks/>
          </p:cNvSpPr>
          <p:nvPr/>
        </p:nvSpPr>
        <p:spPr>
          <a:xfrm>
            <a:off x="407957" y="2784536"/>
            <a:ext cx="2415555" cy="1506708"/>
          </a:xfrm>
          <a:prstGeom prst="rect">
            <a:avLst/>
          </a:prstGeom>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s-AR" b="1" dirty="0"/>
              <a:t>Diseño OO</a:t>
            </a:r>
          </a:p>
          <a:p>
            <a:endParaRPr lang="es-AR" dirty="0"/>
          </a:p>
          <a:p>
            <a:pPr>
              <a:buClr>
                <a:schemeClr val="dk1"/>
              </a:buClr>
              <a:buSzPts val="1100"/>
            </a:pPr>
            <a:r>
              <a:rPr lang="es-AR" dirty="0"/>
              <a:t>Se presta atención a la definición de los objetos software y en como colaboran para satisfacer los requisitos</a:t>
            </a:r>
          </a:p>
          <a:p>
            <a:endParaRPr lang="es-AR" dirty="0"/>
          </a:p>
        </p:txBody>
      </p:sp>
      <p:pic>
        <p:nvPicPr>
          <p:cNvPr id="13" name="Picture 12">
            <a:extLst>
              <a:ext uri="{FF2B5EF4-FFF2-40B4-BE49-F238E27FC236}">
                <a16:creationId xmlns:a16="http://schemas.microsoft.com/office/drawing/2014/main" id="{76434072-CBE0-CEAD-DB95-8957A7A05042}"/>
              </a:ext>
            </a:extLst>
          </p:cNvPr>
          <p:cNvPicPr>
            <a:picLocks noChangeAspect="1"/>
          </p:cNvPicPr>
          <p:nvPr/>
        </p:nvPicPr>
        <p:blipFill>
          <a:blip r:embed="rId3"/>
          <a:stretch>
            <a:fillRect/>
          </a:stretch>
        </p:blipFill>
        <p:spPr>
          <a:xfrm>
            <a:off x="5161786" y="784434"/>
            <a:ext cx="2765974" cy="1968511"/>
          </a:xfrm>
          <a:prstGeom prst="rect">
            <a:avLst/>
          </a:prstGeom>
        </p:spPr>
      </p:pic>
      <p:sp>
        <p:nvSpPr>
          <p:cNvPr id="14" name="Arrow: Right 13">
            <a:extLst>
              <a:ext uri="{FF2B5EF4-FFF2-40B4-BE49-F238E27FC236}">
                <a16:creationId xmlns:a16="http://schemas.microsoft.com/office/drawing/2014/main" id="{493452C0-D595-D6D1-F4EB-795ACD2D24B1}"/>
              </a:ext>
            </a:extLst>
          </p:cNvPr>
          <p:cNvSpPr/>
          <p:nvPr/>
        </p:nvSpPr>
        <p:spPr>
          <a:xfrm>
            <a:off x="3379882" y="1642442"/>
            <a:ext cx="1287262" cy="284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TextBox 14">
            <a:extLst>
              <a:ext uri="{FF2B5EF4-FFF2-40B4-BE49-F238E27FC236}">
                <a16:creationId xmlns:a16="http://schemas.microsoft.com/office/drawing/2014/main" id="{ECF1F415-C0A5-3F2E-C7E8-BBC32787E38A}"/>
              </a:ext>
            </a:extLst>
          </p:cNvPr>
          <p:cNvSpPr txBox="1"/>
          <p:nvPr/>
        </p:nvSpPr>
        <p:spPr>
          <a:xfrm>
            <a:off x="5738834" y="544479"/>
            <a:ext cx="2632809" cy="307777"/>
          </a:xfrm>
          <a:prstGeom prst="rect">
            <a:avLst/>
          </a:prstGeom>
          <a:noFill/>
        </p:spPr>
        <p:txBody>
          <a:bodyPr wrap="square" rtlCol="0">
            <a:spAutoFit/>
          </a:bodyPr>
          <a:lstStyle/>
          <a:p>
            <a:r>
              <a:rPr lang="es-AR" dirty="0"/>
              <a:t>Modelo de Dominio</a:t>
            </a:r>
          </a:p>
        </p:txBody>
      </p:sp>
      <p:pic>
        <p:nvPicPr>
          <p:cNvPr id="17" name="Picture 16">
            <a:extLst>
              <a:ext uri="{FF2B5EF4-FFF2-40B4-BE49-F238E27FC236}">
                <a16:creationId xmlns:a16="http://schemas.microsoft.com/office/drawing/2014/main" id="{DDD3EDE6-30B5-7241-F856-9784C8FE0C23}"/>
              </a:ext>
            </a:extLst>
          </p:cNvPr>
          <p:cNvPicPr>
            <a:picLocks noChangeAspect="1"/>
          </p:cNvPicPr>
          <p:nvPr/>
        </p:nvPicPr>
        <p:blipFill>
          <a:blip r:embed="rId4"/>
          <a:stretch>
            <a:fillRect/>
          </a:stretch>
        </p:blipFill>
        <p:spPr>
          <a:xfrm>
            <a:off x="4809021" y="3188614"/>
            <a:ext cx="3927022" cy="1218730"/>
          </a:xfrm>
          <a:prstGeom prst="rect">
            <a:avLst/>
          </a:prstGeom>
        </p:spPr>
      </p:pic>
      <p:sp>
        <p:nvSpPr>
          <p:cNvPr id="18" name="TextBox 17">
            <a:extLst>
              <a:ext uri="{FF2B5EF4-FFF2-40B4-BE49-F238E27FC236}">
                <a16:creationId xmlns:a16="http://schemas.microsoft.com/office/drawing/2014/main" id="{310125FE-1620-939C-C945-4D9AE1E2C1A4}"/>
              </a:ext>
            </a:extLst>
          </p:cNvPr>
          <p:cNvSpPr txBox="1"/>
          <p:nvPr/>
        </p:nvSpPr>
        <p:spPr>
          <a:xfrm>
            <a:off x="5738834" y="2811878"/>
            <a:ext cx="2325949" cy="307777"/>
          </a:xfrm>
          <a:prstGeom prst="rect">
            <a:avLst/>
          </a:prstGeom>
          <a:noFill/>
        </p:spPr>
        <p:txBody>
          <a:bodyPr wrap="square" rtlCol="0">
            <a:spAutoFit/>
          </a:bodyPr>
          <a:lstStyle/>
          <a:p>
            <a:r>
              <a:rPr lang="es-AR" dirty="0"/>
              <a:t>Diagrama de Clases</a:t>
            </a:r>
          </a:p>
        </p:txBody>
      </p:sp>
      <p:sp>
        <p:nvSpPr>
          <p:cNvPr id="19" name="Arrow: Right 18">
            <a:extLst>
              <a:ext uri="{FF2B5EF4-FFF2-40B4-BE49-F238E27FC236}">
                <a16:creationId xmlns:a16="http://schemas.microsoft.com/office/drawing/2014/main" id="{1B104AA8-8C34-2BF9-42DB-A9C0C11DA3F9}"/>
              </a:ext>
            </a:extLst>
          </p:cNvPr>
          <p:cNvSpPr/>
          <p:nvPr/>
        </p:nvSpPr>
        <p:spPr>
          <a:xfrm>
            <a:off x="3203500" y="3395847"/>
            <a:ext cx="1287262" cy="284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7067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Estado, comportamiento e identidad</a:t>
            </a:r>
            <a:endParaRPr dirty="0"/>
          </a:p>
        </p:txBody>
      </p:sp>
      <p:sp>
        <p:nvSpPr>
          <p:cNvPr id="5" name="Google Shape;167;p19">
            <a:extLst>
              <a:ext uri="{FF2B5EF4-FFF2-40B4-BE49-F238E27FC236}">
                <a16:creationId xmlns:a16="http://schemas.microsoft.com/office/drawing/2014/main" id="{1BDE88B2-4CC9-0E3D-37A5-4329A0F84876}"/>
              </a:ext>
            </a:extLst>
          </p:cNvPr>
          <p:cNvSpPr txBox="1">
            <a:spLocks/>
          </p:cNvSpPr>
          <p:nvPr/>
        </p:nvSpPr>
        <p:spPr>
          <a:xfrm>
            <a:off x="1084057" y="3509177"/>
            <a:ext cx="8796789" cy="509517"/>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s-AR" b="1" dirty="0"/>
              <a:t>“</a:t>
            </a:r>
            <a:r>
              <a:rPr lang="es-AR" dirty="0"/>
              <a:t>La </a:t>
            </a:r>
            <a:r>
              <a:rPr lang="es-AR" b="1" dirty="0"/>
              <a:t>identidad </a:t>
            </a:r>
            <a:r>
              <a:rPr lang="es-AR" dirty="0"/>
              <a:t> es aquella propiedad de un objeto que lo distingue de todos los demás objetos”</a:t>
            </a:r>
          </a:p>
        </p:txBody>
      </p:sp>
      <p:sp>
        <p:nvSpPr>
          <p:cNvPr id="6" name="Google Shape;167;p19">
            <a:extLst>
              <a:ext uri="{FF2B5EF4-FFF2-40B4-BE49-F238E27FC236}">
                <a16:creationId xmlns:a16="http://schemas.microsoft.com/office/drawing/2014/main" id="{17602DC8-8A94-B354-1AF6-6DE87FC42CD1}"/>
              </a:ext>
            </a:extLst>
          </p:cNvPr>
          <p:cNvSpPr txBox="1">
            <a:spLocks/>
          </p:cNvSpPr>
          <p:nvPr/>
        </p:nvSpPr>
        <p:spPr>
          <a:xfrm>
            <a:off x="979005" y="2412723"/>
            <a:ext cx="7019776" cy="721094"/>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s-AR" b="1" dirty="0"/>
              <a:t>“</a:t>
            </a:r>
            <a:r>
              <a:rPr lang="es-AR" dirty="0"/>
              <a:t>El </a:t>
            </a:r>
            <a:r>
              <a:rPr lang="es-AR" b="1" dirty="0"/>
              <a:t>comportamiento</a:t>
            </a:r>
            <a:r>
              <a:rPr lang="es-AR" dirty="0"/>
              <a:t> nos muestra como actúa y reacciona un objeto, en términos de sus cambios de estado y paso de mensajes”</a:t>
            </a:r>
          </a:p>
        </p:txBody>
      </p:sp>
      <p:sp>
        <p:nvSpPr>
          <p:cNvPr id="7" name="Google Shape;167;p19">
            <a:extLst>
              <a:ext uri="{FF2B5EF4-FFF2-40B4-BE49-F238E27FC236}">
                <a16:creationId xmlns:a16="http://schemas.microsoft.com/office/drawing/2014/main" id="{ACC4F4D1-7386-733E-5DE4-1E85BB7A6787}"/>
              </a:ext>
            </a:extLst>
          </p:cNvPr>
          <p:cNvSpPr txBox="1">
            <a:spLocks/>
          </p:cNvSpPr>
          <p:nvPr/>
        </p:nvSpPr>
        <p:spPr>
          <a:xfrm>
            <a:off x="1084057" y="1416341"/>
            <a:ext cx="7445904" cy="973727"/>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s-AR" b="1" dirty="0"/>
              <a:t>“</a:t>
            </a:r>
            <a:r>
              <a:rPr lang="es-AR" dirty="0"/>
              <a:t>El </a:t>
            </a:r>
            <a:r>
              <a:rPr lang="es-AR" b="1" dirty="0"/>
              <a:t>estado </a:t>
            </a:r>
            <a:r>
              <a:rPr lang="es-AR" dirty="0"/>
              <a:t> de un objeto abarca todas las propiedades (normalmente estáticas) del mismo, más los valores actuales (normalmente dinámicos) de cada una de esas propiedades”</a:t>
            </a:r>
          </a:p>
        </p:txBody>
      </p:sp>
    </p:spTree>
    <p:extLst>
      <p:ext uri="{BB962C8B-B14F-4D97-AF65-F5344CB8AC3E}">
        <p14:creationId xmlns:p14="http://schemas.microsoft.com/office/powerpoint/2010/main" val="157957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Relaciones entre clases</a:t>
            </a:r>
            <a:endParaRPr dirty="0"/>
          </a:p>
        </p:txBody>
      </p:sp>
      <p:sp>
        <p:nvSpPr>
          <p:cNvPr id="2" name="Google Shape;167;p19">
            <a:extLst>
              <a:ext uri="{FF2B5EF4-FFF2-40B4-BE49-F238E27FC236}">
                <a16:creationId xmlns:a16="http://schemas.microsoft.com/office/drawing/2014/main" id="{655AC29E-F23A-E45E-85DC-6F022864728F}"/>
              </a:ext>
            </a:extLst>
          </p:cNvPr>
          <p:cNvSpPr txBox="1">
            <a:spLocks/>
          </p:cNvSpPr>
          <p:nvPr/>
        </p:nvSpPr>
        <p:spPr>
          <a:xfrm>
            <a:off x="542520" y="1327563"/>
            <a:ext cx="7445904" cy="669913"/>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q"/>
            </a:pPr>
            <a:r>
              <a:rPr lang="es-AR" dirty="0"/>
              <a:t>Las clases generalmente no se encuentran aisladas, existen tres tipos principales de relaciones:</a:t>
            </a:r>
          </a:p>
          <a:p>
            <a:pPr marL="285750" lvl="4" indent="-285750">
              <a:buClr>
                <a:schemeClr val="dk1"/>
              </a:buClr>
              <a:buSzPts val="1100"/>
              <a:buFont typeface="Wingdings" panose="05000000000000000000" pitchFamily="2" charset="2"/>
              <a:buChar char="q"/>
            </a:pPr>
            <a:endParaRPr lang="es-AR" dirty="0"/>
          </a:p>
        </p:txBody>
      </p:sp>
      <p:sp>
        <p:nvSpPr>
          <p:cNvPr id="5" name="Google Shape;167;p19">
            <a:extLst>
              <a:ext uri="{FF2B5EF4-FFF2-40B4-BE49-F238E27FC236}">
                <a16:creationId xmlns:a16="http://schemas.microsoft.com/office/drawing/2014/main" id="{EFE194E5-5B3B-6883-AD29-D6846299025D}"/>
              </a:ext>
            </a:extLst>
          </p:cNvPr>
          <p:cNvSpPr txBox="1">
            <a:spLocks/>
          </p:cNvSpPr>
          <p:nvPr/>
        </p:nvSpPr>
        <p:spPr>
          <a:xfrm>
            <a:off x="1520543" y="2230321"/>
            <a:ext cx="6300684" cy="1831408"/>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
            </a:pPr>
            <a:r>
              <a:rPr lang="es-AR" b="1" dirty="0"/>
              <a:t>Dependencias</a:t>
            </a:r>
            <a:r>
              <a:rPr lang="es-AR" dirty="0"/>
              <a:t>: relaciones de uso entre clases</a:t>
            </a:r>
          </a:p>
          <a:p>
            <a:pPr>
              <a:buClr>
                <a:schemeClr val="dk1"/>
              </a:buClr>
              <a:buSzPts val="1100"/>
            </a:pPr>
            <a:endParaRPr lang="es-AR" dirty="0"/>
          </a:p>
          <a:p>
            <a:pPr marL="285750" indent="-285750">
              <a:buClr>
                <a:schemeClr val="dk1"/>
              </a:buClr>
              <a:buSzPts val="1100"/>
              <a:buFont typeface="Wingdings" panose="05000000000000000000" pitchFamily="2" charset="2"/>
              <a:buChar char="§"/>
            </a:pPr>
            <a:r>
              <a:rPr lang="es-AR" b="1" dirty="0"/>
              <a:t>Asociaciones</a:t>
            </a:r>
            <a:r>
              <a:rPr lang="es-AR" dirty="0"/>
              <a:t>: relaciones estructurales entre clases</a:t>
            </a:r>
          </a:p>
          <a:p>
            <a:pPr>
              <a:buClr>
                <a:schemeClr val="dk1"/>
              </a:buClr>
              <a:buSzPts val="1100"/>
            </a:pPr>
            <a:endParaRPr lang="es-AR" dirty="0"/>
          </a:p>
          <a:p>
            <a:pPr marL="285750" indent="-285750">
              <a:buClr>
                <a:schemeClr val="dk1"/>
              </a:buClr>
              <a:buSzPts val="1100"/>
              <a:buFont typeface="Wingdings" panose="05000000000000000000" pitchFamily="2" charset="2"/>
              <a:buChar char="§"/>
            </a:pPr>
            <a:r>
              <a:rPr lang="es-AR" b="1" dirty="0"/>
              <a:t>Generalizaciones</a:t>
            </a:r>
            <a:r>
              <a:rPr lang="es-AR" dirty="0"/>
              <a:t>: conectan clases generales con sus especializaciones (se implementa a través de la herencia)</a:t>
            </a:r>
          </a:p>
        </p:txBody>
      </p:sp>
    </p:spTree>
    <p:extLst>
      <p:ext uri="{BB962C8B-B14F-4D97-AF65-F5344CB8AC3E}">
        <p14:creationId xmlns:p14="http://schemas.microsoft.com/office/powerpoint/2010/main" val="255062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Relaciones entre clases</a:t>
            </a:r>
            <a:endParaRPr dirty="0"/>
          </a:p>
        </p:txBody>
      </p:sp>
      <p:pic>
        <p:nvPicPr>
          <p:cNvPr id="6" name="Picture 5">
            <a:extLst>
              <a:ext uri="{FF2B5EF4-FFF2-40B4-BE49-F238E27FC236}">
                <a16:creationId xmlns:a16="http://schemas.microsoft.com/office/drawing/2014/main" id="{DD592AD9-0E13-7F85-B8B1-1D09497F9292}"/>
              </a:ext>
            </a:extLst>
          </p:cNvPr>
          <p:cNvPicPr>
            <a:picLocks noChangeAspect="1"/>
          </p:cNvPicPr>
          <p:nvPr/>
        </p:nvPicPr>
        <p:blipFill>
          <a:blip r:embed="rId3"/>
          <a:stretch>
            <a:fillRect/>
          </a:stretch>
        </p:blipFill>
        <p:spPr>
          <a:xfrm>
            <a:off x="2194588" y="1244125"/>
            <a:ext cx="4228803" cy="3097056"/>
          </a:xfrm>
          <a:prstGeom prst="rect">
            <a:avLst/>
          </a:prstGeom>
        </p:spPr>
      </p:pic>
    </p:spTree>
    <p:extLst>
      <p:ext uri="{BB962C8B-B14F-4D97-AF65-F5344CB8AC3E}">
        <p14:creationId xmlns:p14="http://schemas.microsoft.com/office/powerpoint/2010/main" val="19707283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1490</TotalTime>
  <Words>1857</Words>
  <Application>Microsoft Office PowerPoint</Application>
  <PresentationFormat>On-screen Show (16:9)</PresentationFormat>
  <Paragraphs>118</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Montserrat SemiBold</vt:lpstr>
      <vt:lpstr>GillSansMT-Italic</vt:lpstr>
      <vt:lpstr>Wingdings2</vt:lpstr>
      <vt:lpstr>Arial</vt:lpstr>
      <vt:lpstr>GillSansMT</vt:lpstr>
      <vt:lpstr>Wingdings-Regular</vt:lpstr>
      <vt:lpstr>Wingdings</vt:lpstr>
      <vt:lpstr>Montserrat</vt:lpstr>
      <vt:lpstr>Sequel Sans Headline</vt:lpstr>
      <vt:lpstr>GillSansMT-Bold</vt:lpstr>
      <vt:lpstr>Montserrat Medium</vt:lpstr>
      <vt:lpstr>Simple Light</vt:lpstr>
      <vt:lpstr>DJANGO Clase 4</vt:lpstr>
      <vt:lpstr>Les damos la bienvenida</vt:lpstr>
      <vt:lpstr>Clase 03</vt:lpstr>
      <vt:lpstr>¿Qué es POO?</vt:lpstr>
      <vt:lpstr>PowerPoint Presentation</vt:lpstr>
      <vt:lpstr>PowerPoint Presentation</vt:lpstr>
      <vt:lpstr>Estado, comportamiento e identidad</vt:lpstr>
      <vt:lpstr>Relaciones entre clases</vt:lpstr>
      <vt:lpstr>Relaciones entre clases</vt:lpstr>
      <vt:lpstr>Relaciones entre clases</vt:lpstr>
      <vt:lpstr>Relaciones entre clases</vt:lpstr>
      <vt:lpstr>Relaciones entre clases</vt:lpstr>
      <vt:lpstr>Polimorfismo</vt:lpstr>
      <vt:lpstr>Requerimiento</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Clase 4</dc:title>
  <dc:creator>fedexbw</dc:creator>
  <cp:lastModifiedBy>Alejandro Hunt</cp:lastModifiedBy>
  <cp:revision>36</cp:revision>
  <dcterms:modified xsi:type="dcterms:W3CDTF">2023-03-09T22:34:57Z</dcterms:modified>
</cp:coreProperties>
</file>