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4EEB59-2415-6B4C-898F-D58C0FB4E0B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B38BD4-305F-754E-B365-4C4AD771EFD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IBM Data scientist certificate </a:t>
            </a:r>
            <a:r>
              <a:rPr lang="en-US" dirty="0" err="1" smtClean="0"/>
              <a:t>cAPSTONE</a:t>
            </a:r>
            <a:r>
              <a:rPr lang="en-US" dirty="0"/>
              <a:t> </a:t>
            </a:r>
            <a:r>
              <a:rPr lang="en-US" dirty="0" smtClean="0"/>
              <a:t>PROJECT –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bATTLE</a:t>
            </a:r>
            <a:r>
              <a:rPr lang="en-US" dirty="0" smtClean="0"/>
              <a:t> OF NEIGHBORHOODS </a:t>
            </a:r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 err="1" smtClean="0"/>
              <a:t>tING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October 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Explore the Impact of Location on </a:t>
            </a:r>
            <a:r>
              <a:rPr lang="en-US" b="1" dirty="0" err="1"/>
              <a:t>Airbnb</a:t>
            </a:r>
            <a:r>
              <a:rPr lang="en-US" b="1" dirty="0"/>
              <a:t> Price in New York </a:t>
            </a:r>
            <a:r>
              <a:rPr lang="en-US" b="1" dirty="0" smtClean="0"/>
              <a:t>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84350"/>
            <a:ext cx="54864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74662" y="5356164"/>
            <a:ext cx="50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64 listings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$1731 average listing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Located in almost every neighborhood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83910"/>
            <a:ext cx="54864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5948" y="5094215"/>
            <a:ext cx="648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983 listings (100 show on the map)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$663 average listing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Located in also all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/>
              <a:t>3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37034"/>
            <a:ext cx="5486400" cy="3303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28800" y="5163999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13 listings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$5100 average listing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Located in 10 neighborhoods. No concentrate.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Venues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6" y="1589748"/>
            <a:ext cx="6674952" cy="50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As the price decreases, the density of venues decreases as well. For example, for Cluster 3 listings, there are 51 Italian restaurants nearby. So for each listing, there are about 4 Italian restaurants nearby. But for Cluster 0 listings, same as Cluster 3, Italian restaurants are the 2</a:t>
            </a:r>
            <a:r>
              <a:rPr lang="en-US" baseline="30000" dirty="0"/>
              <a:t>nd</a:t>
            </a:r>
            <a:r>
              <a:rPr lang="en-US" dirty="0"/>
              <a:t> most common venues, but the total number is 38. So for every listing, there are 3 Italian restaurants nearby</a:t>
            </a:r>
            <a:r>
              <a:rPr lang="en-US" dirty="0" smtClean="0"/>
              <a:t>.</a:t>
            </a:r>
            <a:endParaRPr lang="en-US" dirty="0"/>
          </a:p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Art Galleries are very common near Cluster 3 listings. For each Cluster 3 listing, there are more than 3 Art Galleries nearby. Also, Wine shops are common for Cluster 3 listings only. There are about 2 Wine shops near each Cluster 3 listing.</a:t>
            </a:r>
          </a:p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Gym/Fitness centers are common for Cluster 1,2 and 3. For the least expensive cluster – Cluster 0, you can find different restaurants around, but not so much fitness centers.</a:t>
            </a:r>
          </a:p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Clothing stores and Boutiques are only common near Cluster 1, which is the 2</a:t>
            </a:r>
            <a:r>
              <a:rPr lang="en-US" baseline="30000" dirty="0"/>
              <a:t>nd</a:t>
            </a:r>
            <a:r>
              <a:rPr lang="en-US" dirty="0"/>
              <a:t> expensive cluster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Airbnb</a:t>
            </a:r>
            <a:r>
              <a:rPr lang="en-US" dirty="0"/>
              <a:t> prices differed from town to town, but in a town, such as Manhattan, the prices are not determined by the neighborhood, as expensive ones and affordable ones are mixed together.</a:t>
            </a:r>
          </a:p>
          <a:p>
            <a:pPr lvl="0"/>
            <a:r>
              <a:rPr lang="en-US" dirty="0"/>
              <a:t>In areas that Art Galleries, clothing stores and bouquets concentrated, the room prices are high.</a:t>
            </a:r>
          </a:p>
          <a:p>
            <a:pPr lvl="0"/>
            <a:r>
              <a:rPr lang="en-US" dirty="0"/>
              <a:t>In areas that with a lot of restaurants but no of few gym, the prices are low.</a:t>
            </a:r>
          </a:p>
          <a:p>
            <a:endParaRPr lang="en-US" dirty="0" smtClean="0"/>
          </a:p>
          <a:p>
            <a:r>
              <a:rPr lang="en-US" dirty="0" smtClean="0"/>
              <a:t>In the future: to add house/apt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Airbnb</a:t>
            </a:r>
            <a:r>
              <a:rPr lang="en-US" dirty="0" smtClean="0"/>
              <a:t> </a:t>
            </a:r>
            <a:r>
              <a:rPr lang="en-US" dirty="0"/>
              <a:t>Inc. is an online marketplace for arranging or offering lodging, primarily homestays, or tourism experiences. </a:t>
            </a:r>
            <a:r>
              <a:rPr lang="en-US" dirty="0" err="1" smtClean="0"/>
              <a:t>Airbnb</a:t>
            </a:r>
            <a:r>
              <a:rPr lang="en-US" dirty="0" smtClean="0"/>
              <a:t> listing prices are suggests by </a:t>
            </a:r>
            <a:r>
              <a:rPr lang="en-US" dirty="0" err="1" smtClean="0"/>
              <a:t>Airbnb</a:t>
            </a:r>
            <a:r>
              <a:rPr lang="en-US" dirty="0" smtClean="0"/>
              <a:t> and determined by hosts.</a:t>
            </a:r>
            <a:endParaRPr lang="en-US" dirty="0"/>
          </a:p>
          <a:p>
            <a:r>
              <a:rPr lang="en-US" dirty="0" smtClean="0"/>
              <a:t>Problem: How to pricing/how to choose a place in budget</a:t>
            </a:r>
          </a:p>
          <a:p>
            <a:r>
              <a:rPr lang="en-US" dirty="0" smtClean="0"/>
              <a:t>Interests: Tourist who wants to find an </a:t>
            </a:r>
            <a:r>
              <a:rPr lang="en-US" dirty="0" err="1" smtClean="0"/>
              <a:t>Airbnb</a:t>
            </a:r>
            <a:r>
              <a:rPr lang="en-US" dirty="0" smtClean="0"/>
              <a:t> for stay; </a:t>
            </a:r>
            <a:r>
              <a:rPr lang="en-US" dirty="0" err="1" smtClean="0"/>
              <a:t>Airbnb</a:t>
            </a:r>
            <a:r>
              <a:rPr lang="en-US" dirty="0" smtClean="0"/>
              <a:t> hosts; </a:t>
            </a:r>
            <a:r>
              <a:rPr lang="en-US" dirty="0" err="1" smtClean="0"/>
              <a:t>Airbnb</a:t>
            </a:r>
            <a:r>
              <a:rPr lang="en-US" dirty="0"/>
              <a:t> </a:t>
            </a:r>
            <a:r>
              <a:rPr lang="en-US" dirty="0" smtClean="0"/>
              <a:t>to suggest a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4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New York City </a:t>
            </a:r>
            <a:r>
              <a:rPr lang="en-US" dirty="0" err="1"/>
              <a:t>Airbnb</a:t>
            </a:r>
            <a:r>
              <a:rPr lang="en-US" dirty="0"/>
              <a:t> Open Data </a:t>
            </a:r>
            <a:r>
              <a:rPr lang="en-US" dirty="0" smtClean="0"/>
              <a:t>(</a:t>
            </a:r>
            <a:r>
              <a:rPr lang="en-US" dirty="0" err="1" smtClean="0"/>
              <a:t>Kaggle.com</a:t>
            </a:r>
            <a:r>
              <a:rPr lang="en-US" dirty="0" smtClean="0"/>
              <a:t>)</a:t>
            </a:r>
          </a:p>
          <a:p>
            <a:pPr marL="617220" lvl="1" indent="-342900"/>
            <a:r>
              <a:rPr lang="en-US" dirty="0" smtClean="0"/>
              <a:t>48895 rows (listings)</a:t>
            </a:r>
          </a:p>
          <a:p>
            <a:pPr marL="617220" lvl="1" indent="-342900"/>
            <a:r>
              <a:rPr lang="en-US" dirty="0" smtClean="0"/>
              <a:t>16 </a:t>
            </a:r>
            <a:r>
              <a:rPr lang="en-US" dirty="0" smtClean="0"/>
              <a:t>variables in</a:t>
            </a:r>
            <a:endParaRPr lang="en-US" dirty="0" smtClean="0"/>
          </a:p>
          <a:p>
            <a:pPr marL="891540" lvl="2" indent="-342900"/>
            <a:r>
              <a:rPr lang="en-US" dirty="0" smtClean="0"/>
              <a:t>Host</a:t>
            </a:r>
          </a:p>
          <a:p>
            <a:pPr marL="891540" lvl="2" indent="-342900"/>
            <a:r>
              <a:rPr lang="en-US" dirty="0" smtClean="0"/>
              <a:t>Location</a:t>
            </a:r>
          </a:p>
          <a:p>
            <a:pPr marL="891540" lvl="2" indent="-342900"/>
            <a:r>
              <a:rPr lang="en-US" dirty="0" smtClean="0"/>
              <a:t>Price</a:t>
            </a:r>
          </a:p>
          <a:p>
            <a:pPr marL="891540" lvl="2" indent="-342900"/>
            <a:r>
              <a:rPr lang="en-US" dirty="0" smtClean="0"/>
              <a:t>Reviews</a:t>
            </a:r>
          </a:p>
          <a:p>
            <a:pPr marL="891540" lvl="2" indent="-342900"/>
            <a:r>
              <a:rPr lang="en-US" dirty="0" smtClean="0"/>
              <a:t>Availability</a:t>
            </a:r>
          </a:p>
          <a:p>
            <a:r>
              <a:rPr lang="en-US" dirty="0" smtClean="0"/>
              <a:t>Foursquare location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  <a:endParaRPr lang="en-US" dirty="0" smtClean="0"/>
          </a:p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Foursquare location data</a:t>
            </a:r>
          </a:p>
        </p:txBody>
      </p:sp>
    </p:spTree>
    <p:extLst>
      <p:ext uri="{BB962C8B-B14F-4D97-AF65-F5344CB8AC3E}">
        <p14:creationId xmlns:p14="http://schemas.microsoft.com/office/powerpoint/2010/main" val="408892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I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0" y="1544982"/>
            <a:ext cx="6007320" cy="408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12345" y="1730637"/>
            <a:ext cx="21238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Most expensive: Entire home/apt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diverse: Entire home/apt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5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53114"/>
            <a:ext cx="5433744" cy="3936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16910" y="2344734"/>
            <a:ext cx="291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Most expensive: Manhattan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diverse: Manhattan</a:t>
            </a:r>
          </a:p>
        </p:txBody>
      </p:sp>
    </p:spTree>
    <p:extLst>
      <p:ext uri="{BB962C8B-B14F-4D97-AF65-F5344CB8AC3E}">
        <p14:creationId xmlns:p14="http://schemas.microsoft.com/office/powerpoint/2010/main" val="247279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I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9" y="2001852"/>
            <a:ext cx="4505690" cy="37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121477" y="2637827"/>
            <a:ext cx="325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 Method is used to find the optimal k.</a:t>
            </a:r>
          </a:p>
          <a:p>
            <a:endParaRPr lang="en-US" dirty="0" smtClean="0"/>
          </a:p>
          <a:p>
            <a:r>
              <a:rPr lang="en-US" dirty="0" smtClean="0"/>
              <a:t>Optimal k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</a:t>
            </a:r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27" y="1730638"/>
            <a:ext cx="9220027" cy="2372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929" y="4396378"/>
            <a:ext cx="791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Cluster 0: Most listing, least expensive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Cluster 3: Least listing, most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87207"/>
            <a:ext cx="5486400" cy="3283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2217" y="5277332"/>
            <a:ext cx="723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12139 </a:t>
            </a:r>
            <a:r>
              <a:rPr lang="en-US" dirty="0" smtClean="0"/>
              <a:t>listings (100 show on the map)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$</a:t>
            </a:r>
            <a:r>
              <a:rPr lang="en-US" dirty="0" smtClean="0"/>
              <a:t>195 average listing </a:t>
            </a:r>
            <a:r>
              <a:rPr lang="en-US" dirty="0" smtClean="0"/>
              <a:t>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Located </a:t>
            </a:r>
            <a:r>
              <a:rPr lang="en-US" dirty="0" smtClean="0"/>
              <a:t>in all </a:t>
            </a:r>
            <a:r>
              <a:rPr lang="en-US" dirty="0" smtClean="0"/>
              <a:t>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5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</TotalTime>
  <Words>540</Words>
  <Application>Microsoft Macintosh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Explore the Impact of Location on Airbnb Price in New York City</vt:lpstr>
      <vt:lpstr>INTRODUCTION</vt:lpstr>
      <vt:lpstr>Data</vt:lpstr>
      <vt:lpstr>Methodology </vt:lpstr>
      <vt:lpstr>Exploratory Analysis I</vt:lpstr>
      <vt:lpstr>Exploratory Analysis II</vt:lpstr>
      <vt:lpstr>Cluster Analysis I</vt:lpstr>
      <vt:lpstr>Cluster Analysis II</vt:lpstr>
      <vt:lpstr>Cluster 0</vt:lpstr>
      <vt:lpstr>Cluster 1</vt:lpstr>
      <vt:lpstr>Cluster 2</vt:lpstr>
      <vt:lpstr>Cluster 3</vt:lpstr>
      <vt:lpstr>Common Venues</vt:lpstr>
      <vt:lpstr>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Impact of Location on Airbnb Price in New York City</dc:title>
  <dc:creator>Heather Coiro Jones</dc:creator>
  <cp:lastModifiedBy>Heather Coiro Jones</cp:lastModifiedBy>
  <cp:revision>4</cp:revision>
  <dcterms:created xsi:type="dcterms:W3CDTF">2019-10-07T04:49:58Z</dcterms:created>
  <dcterms:modified xsi:type="dcterms:W3CDTF">2019-10-07T05:24:20Z</dcterms:modified>
</cp:coreProperties>
</file>