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51"/>
  </p:notesMasterIdLst>
  <p:sldIdLst>
    <p:sldId id="256" r:id="rId2"/>
    <p:sldId id="308" r:id="rId3"/>
    <p:sldId id="310" r:id="rId4"/>
    <p:sldId id="322" r:id="rId5"/>
    <p:sldId id="328" r:id="rId6"/>
    <p:sldId id="258" r:id="rId7"/>
    <p:sldId id="260" r:id="rId8"/>
    <p:sldId id="305" r:id="rId9"/>
    <p:sldId id="263" r:id="rId10"/>
    <p:sldId id="264" r:id="rId11"/>
    <p:sldId id="320" r:id="rId12"/>
    <p:sldId id="262" r:id="rId13"/>
    <p:sldId id="265" r:id="rId14"/>
    <p:sldId id="266" r:id="rId15"/>
    <p:sldId id="267" r:id="rId16"/>
    <p:sldId id="292" r:id="rId17"/>
    <p:sldId id="293" r:id="rId18"/>
    <p:sldId id="294" r:id="rId19"/>
    <p:sldId id="270" r:id="rId20"/>
    <p:sldId id="268" r:id="rId21"/>
    <p:sldId id="287" r:id="rId22"/>
    <p:sldId id="288" r:id="rId23"/>
    <p:sldId id="291" r:id="rId24"/>
    <p:sldId id="303" r:id="rId25"/>
    <p:sldId id="295" r:id="rId26"/>
    <p:sldId id="325" r:id="rId27"/>
    <p:sldId id="289" r:id="rId28"/>
    <p:sldId id="272" r:id="rId29"/>
    <p:sldId id="304" r:id="rId30"/>
    <p:sldId id="273" r:id="rId31"/>
    <p:sldId id="279" r:id="rId32"/>
    <p:sldId id="280" r:id="rId33"/>
    <p:sldId id="281" r:id="rId34"/>
    <p:sldId id="282" r:id="rId35"/>
    <p:sldId id="298" r:id="rId36"/>
    <p:sldId id="323" r:id="rId37"/>
    <p:sldId id="300" r:id="rId38"/>
    <p:sldId id="297" r:id="rId39"/>
    <p:sldId id="326" r:id="rId40"/>
    <p:sldId id="327" r:id="rId41"/>
    <p:sldId id="312" r:id="rId42"/>
    <p:sldId id="313" r:id="rId43"/>
    <p:sldId id="321" r:id="rId44"/>
    <p:sldId id="314" r:id="rId45"/>
    <p:sldId id="315" r:id="rId46"/>
    <p:sldId id="324" r:id="rId47"/>
    <p:sldId id="317" r:id="rId48"/>
    <p:sldId id="319" r:id="rId49"/>
    <p:sldId id="311" r:id="rId50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5079" autoAdjust="0"/>
  </p:normalViewPr>
  <p:slideViewPr>
    <p:cSldViewPr snapToGrid="0">
      <p:cViewPr varScale="1">
        <p:scale>
          <a:sx n="87" d="100"/>
          <a:sy n="87" d="100"/>
        </p:scale>
        <p:origin x="15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02DA1-2F11-44FA-8967-2DCBCCAB1B1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9674-0E91-4200-B082-69851807B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https://vincentarelbundock.github.io/Rdatasets/csv/carData/GSSvocab.csv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9674-0E91-4200-B082-69851807B3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6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10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0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E9D3A-7265-49DC-8055-457936AA857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00B04-F072-4442-B2E1-78A74E6F403B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4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2933700"/>
            <a:ext cx="10058400" cy="1391412"/>
          </a:xfrm>
        </p:spPr>
        <p:txBody>
          <a:bodyPr/>
          <a:lstStyle/>
          <a:p>
            <a:pPr algn="ctr"/>
            <a:r>
              <a:rPr lang="en-GB" dirty="0" err="1"/>
              <a:t>Introducció</a:t>
            </a:r>
            <a:r>
              <a:rPr lang="en-GB" dirty="0"/>
              <a:t> a </a:t>
            </a:r>
            <a:r>
              <a:rPr lang="en-GB" dirty="0" err="1"/>
              <a:t>l’R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Victor </a:t>
            </a:r>
            <a:r>
              <a:rPr lang="en-GB" dirty="0" err="1" smtClean="0"/>
              <a:t>Montal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vmontalb@santpau.cat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" y="1667581"/>
            <a:ext cx="4006274" cy="3302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1480964"/>
            <a:ext cx="4382546" cy="367523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6" y="1667581"/>
            <a:ext cx="1876425" cy="28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Què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l’Rstudio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Ajuda a </a:t>
            </a:r>
            <a:r>
              <a:rPr lang="en-GB" sz="2400" dirty="0" err="1" smtClean="0"/>
              <a:t>treballar</a:t>
            </a:r>
            <a:r>
              <a:rPr lang="en-GB" sz="2400" dirty="0" smtClean="0"/>
              <a:t> </a:t>
            </a:r>
            <a:r>
              <a:rPr lang="en-GB" sz="2400" dirty="0" err="1" smtClean="0"/>
              <a:t>amb</a:t>
            </a:r>
            <a:r>
              <a:rPr lang="en-GB" sz="2400" dirty="0" smtClean="0"/>
              <a:t> </a:t>
            </a:r>
            <a:r>
              <a:rPr lang="en-GB" sz="2400" dirty="0" err="1" smtClean="0"/>
              <a:t>llenguatge</a:t>
            </a:r>
            <a:r>
              <a:rPr lang="en-GB" sz="2400" dirty="0" smtClean="0"/>
              <a:t> R</a:t>
            </a:r>
          </a:p>
          <a:p>
            <a:pPr lvl="1">
              <a:spcBef>
                <a:spcPts val="600"/>
              </a:spcBef>
            </a:pPr>
            <a:r>
              <a:rPr lang="en-GB" sz="2000" dirty="0" err="1" smtClean="0"/>
              <a:t>Ofereix</a:t>
            </a:r>
            <a:r>
              <a:rPr lang="en-GB" sz="2000" dirty="0" smtClean="0"/>
              <a:t> auto-</a:t>
            </a:r>
            <a:r>
              <a:rPr lang="en-GB" sz="2000" dirty="0" err="1" smtClean="0"/>
              <a:t>completació</a:t>
            </a:r>
            <a:r>
              <a:rPr lang="en-GB" sz="2000" dirty="0" smtClean="0"/>
              <a:t> del </a:t>
            </a:r>
            <a:r>
              <a:rPr lang="en-GB" sz="2000" dirty="0" err="1" smtClean="0"/>
              <a:t>codi</a:t>
            </a:r>
            <a:r>
              <a:rPr lang="en-GB" sz="2000" dirty="0"/>
              <a:t> </a:t>
            </a:r>
            <a:endParaRPr lang="en-GB" sz="2000" dirty="0" smtClean="0"/>
          </a:p>
          <a:p>
            <a:pPr lvl="1">
              <a:spcBef>
                <a:spcPts val="600"/>
              </a:spcBef>
            </a:pPr>
            <a:r>
              <a:rPr lang="en-GB" sz="2000" dirty="0" err="1" smtClean="0"/>
              <a:t>És</a:t>
            </a:r>
            <a:r>
              <a:rPr lang="en-GB" sz="2000" dirty="0" smtClean="0"/>
              <a:t> </a:t>
            </a:r>
            <a:r>
              <a:rPr lang="en-GB" sz="2000" dirty="0" err="1" smtClean="0"/>
              <a:t>fàcil</a:t>
            </a:r>
            <a:r>
              <a:rPr lang="en-GB" sz="2000" dirty="0" smtClean="0"/>
              <a:t> </a:t>
            </a:r>
            <a:r>
              <a:rPr lang="en-GB" sz="2000" dirty="0" err="1" smtClean="0"/>
              <a:t>manejar</a:t>
            </a:r>
            <a:r>
              <a:rPr lang="en-GB" sz="2000" dirty="0" smtClean="0"/>
              <a:t> multiples </a:t>
            </a:r>
            <a:r>
              <a:rPr lang="en-GB" sz="2000" dirty="0" err="1" smtClean="0"/>
              <a:t>directoris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projectes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Més info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Integra </a:t>
            </a:r>
            <a:r>
              <a:rPr lang="en-US" sz="2000" dirty="0" err="1" smtClean="0"/>
              <a:t>l’ajuda</a:t>
            </a:r>
            <a:r>
              <a:rPr lang="en-US" sz="2000" dirty="0" smtClean="0"/>
              <a:t> </a:t>
            </a:r>
            <a:r>
              <a:rPr lang="en-US" sz="2000" dirty="0" err="1" smtClean="0"/>
              <a:t>d’R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tota</a:t>
            </a:r>
            <a:r>
              <a:rPr lang="en-US" sz="2000" dirty="0" smtClean="0"/>
              <a:t> la </a:t>
            </a:r>
            <a:r>
              <a:rPr lang="en-US" sz="2000" dirty="0" err="1" smtClean="0"/>
              <a:t>documentació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 err="1" smtClean="0"/>
              <a:t>Té</a:t>
            </a:r>
            <a:r>
              <a:rPr lang="en-US" sz="2000" dirty="0" smtClean="0"/>
              <a:t> un </a:t>
            </a:r>
            <a:r>
              <a:rPr lang="en-US" sz="2000" dirty="0" err="1" smtClean="0"/>
              <a:t>buscador</a:t>
            </a:r>
            <a:r>
              <a:rPr lang="en-US" sz="2000" dirty="0" smtClean="0"/>
              <a:t> del “workspace” </a:t>
            </a:r>
            <a:r>
              <a:rPr lang="en-US" sz="2000" dirty="0" err="1" smtClean="0"/>
              <a:t>i</a:t>
            </a:r>
            <a:r>
              <a:rPr lang="en-US" sz="2000" dirty="0" smtClean="0"/>
              <a:t> un visor de les </a:t>
            </a:r>
            <a:r>
              <a:rPr lang="en-US" sz="2000" dirty="0" err="1" smtClean="0"/>
              <a:t>dades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 err="1" smtClean="0"/>
              <a:t>Incorpora</a:t>
            </a:r>
            <a:r>
              <a:rPr lang="en-US" sz="2000" dirty="0" smtClean="0"/>
              <a:t> un </a:t>
            </a:r>
            <a:r>
              <a:rPr lang="en-US" sz="2000" dirty="0" err="1" smtClean="0"/>
              <a:t>historial</a:t>
            </a:r>
            <a:r>
              <a:rPr lang="en-US" sz="2000" dirty="0" smtClean="0"/>
              <a:t> de plots, zoom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és</a:t>
            </a:r>
            <a:r>
              <a:rPr lang="en-US" sz="2000" dirty="0" smtClean="0"/>
              <a:t> molt flexible per a </a:t>
            </a:r>
            <a:r>
              <a:rPr lang="en-US" sz="2000" dirty="0" err="1" smtClean="0"/>
              <a:t>l’exportació</a:t>
            </a:r>
            <a:r>
              <a:rPr lang="en-US" sz="2000" dirty="0" smtClean="0"/>
              <a:t> </a:t>
            </a:r>
            <a:r>
              <a:rPr lang="en-US" sz="2000" dirty="0" err="1" smtClean="0"/>
              <a:t>d’imatges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PDF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importació</a:t>
            </a:r>
            <a:r>
              <a:rPr lang="en-US" sz="2000" dirty="0" smtClean="0"/>
              <a:t> de bases de </a:t>
            </a:r>
            <a:r>
              <a:rPr lang="en-US" sz="2000" dirty="0" err="1" smtClean="0"/>
              <a:t>dades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 err="1" smtClean="0"/>
              <a:t>També</a:t>
            </a:r>
            <a:r>
              <a:rPr lang="en-US" sz="2000" dirty="0" smtClean="0"/>
              <a:t> </a:t>
            </a:r>
            <a:r>
              <a:rPr lang="en-US" sz="2000" dirty="0" err="1" smtClean="0"/>
              <a:t>incorpora</a:t>
            </a:r>
            <a:r>
              <a:rPr lang="en-US" sz="2000" dirty="0" smtClean="0"/>
              <a:t> un </a:t>
            </a:r>
            <a:r>
              <a:rPr lang="en-US" sz="2000" dirty="0" err="1" smtClean="0"/>
              <a:t>buscador</a:t>
            </a:r>
            <a:r>
              <a:rPr lang="en-US" sz="2000" dirty="0" smtClean="0"/>
              <a:t> de </a:t>
            </a:r>
            <a:r>
              <a:rPr lang="en-US" sz="2000" dirty="0" err="1" smtClean="0"/>
              <a:t>l’històric</a:t>
            </a:r>
            <a:r>
              <a:rPr lang="en-US" sz="2000" dirty="0" smtClean="0"/>
              <a:t> de les </a:t>
            </a:r>
            <a:r>
              <a:rPr lang="en-US" sz="2000" dirty="0" err="1" smtClean="0"/>
              <a:t>comanes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65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16" y="114543"/>
            <a:ext cx="10201567" cy="65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327625"/>
            <a:ext cx="10167257" cy="65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333987"/>
            <a:ext cx="10167257" cy="63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980" y="1846263"/>
            <a:ext cx="54163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198692"/>
            <a:ext cx="6867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403965"/>
            <a:ext cx="68484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Variables en R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Funcionalitats</a:t>
            </a:r>
            <a:r>
              <a:rPr lang="en-GB" dirty="0" smtClean="0"/>
              <a:t> </a:t>
            </a:r>
            <a:r>
              <a:rPr lang="en-GB" dirty="0" err="1" smtClean="0"/>
              <a:t>bàsiques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58825"/>
            <a:ext cx="12192000" cy="3565525"/>
          </a:xfrm>
        </p:spPr>
        <p:txBody>
          <a:bodyPr>
            <a:noAutofit/>
          </a:bodyPr>
          <a:lstStyle/>
          <a:p>
            <a:pPr algn="ctr"/>
            <a:r>
              <a:rPr lang="es-ES" sz="6000" dirty="0" err="1" smtClean="0"/>
              <a:t>Programació</a:t>
            </a:r>
            <a:r>
              <a:rPr lang="es-ES" sz="6000" dirty="0" smtClean="0"/>
              <a:t>?!?! </a:t>
            </a:r>
            <a:r>
              <a:rPr lang="es-ES" sz="6000" dirty="0" smtClean="0"/>
              <a:t/>
            </a:r>
            <a:br>
              <a:rPr lang="es-E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16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Frustrar</a:t>
            </a:r>
            <a:r>
              <a:rPr lang="en-GB" dirty="0" smtClean="0"/>
              <a:t>-se </a:t>
            </a:r>
            <a:r>
              <a:rPr lang="en-GB" dirty="0" err="1" smtClean="0"/>
              <a:t>és</a:t>
            </a:r>
            <a:r>
              <a:rPr lang="en-GB" dirty="0" smtClean="0"/>
              <a:t> normal en nous </a:t>
            </a:r>
            <a:r>
              <a:rPr lang="en-GB" dirty="0" err="1" smtClean="0"/>
              <a:t>usaris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1105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 </a:t>
            </a:r>
            <a:r>
              <a:rPr lang="en-GB" sz="2400" dirty="0" err="1" smtClean="0"/>
              <a:t>és</a:t>
            </a:r>
            <a:r>
              <a:rPr lang="en-GB" sz="2400" dirty="0" smtClean="0"/>
              <a:t> un </a:t>
            </a:r>
            <a:r>
              <a:rPr lang="en-GB" sz="2400" dirty="0" err="1" smtClean="0"/>
              <a:t>llenguatge</a:t>
            </a:r>
            <a:r>
              <a:rPr lang="en-GB" sz="2400" dirty="0" smtClean="0"/>
              <a:t> </a:t>
            </a:r>
            <a:r>
              <a:rPr lang="en-GB" sz="2400" dirty="0" err="1" smtClean="0"/>
              <a:t>frustrant</a:t>
            </a:r>
            <a:r>
              <a:rPr lang="en-GB" sz="2400" dirty="0" smtClean="0"/>
              <a:t> per a </a:t>
            </a:r>
            <a:r>
              <a:rPr lang="en-GB" sz="2400" dirty="0" err="1" smtClean="0"/>
              <a:t>l’usuari</a:t>
            </a:r>
            <a:endParaRPr lang="en-GB" sz="2400" dirty="0" smtClean="0"/>
          </a:p>
          <a:p>
            <a:pPr lvl="1">
              <a:spcBef>
                <a:spcPts val="1200"/>
              </a:spcBef>
            </a:pPr>
            <a:r>
              <a:rPr lang="en-GB" sz="2000" dirty="0" err="1" smtClean="0"/>
              <a:t>Diferents</a:t>
            </a:r>
            <a:r>
              <a:rPr lang="en-GB" sz="2000" dirty="0" smtClean="0"/>
              <a:t> versions del software</a:t>
            </a:r>
          </a:p>
          <a:p>
            <a:pPr lvl="1">
              <a:spcBef>
                <a:spcPts val="1200"/>
              </a:spcBef>
            </a:pPr>
            <a:r>
              <a:rPr lang="en-GB" sz="2000" dirty="0" err="1" smtClean="0"/>
              <a:t>Problemes</a:t>
            </a:r>
            <a:r>
              <a:rPr lang="en-GB" sz="2000" dirty="0" smtClean="0"/>
              <a:t> de </a:t>
            </a:r>
            <a:r>
              <a:rPr lang="en-GB" sz="2000" dirty="0" err="1" smtClean="0"/>
              <a:t>tipus</a:t>
            </a:r>
            <a:r>
              <a:rPr lang="en-GB" sz="2000" dirty="0" smtClean="0"/>
              <a:t> de </a:t>
            </a:r>
            <a:r>
              <a:rPr lang="en-GB" sz="2000" dirty="0" err="1" smtClean="0"/>
              <a:t>dades</a:t>
            </a:r>
            <a:endParaRPr lang="en-GB" sz="2000" dirty="0" smtClean="0"/>
          </a:p>
          <a:p>
            <a:pPr lvl="1">
              <a:spcBef>
                <a:spcPts val="1200"/>
              </a:spcBef>
            </a:pPr>
            <a:r>
              <a:rPr lang="en-GB" sz="2000" dirty="0" err="1" smtClean="0"/>
              <a:t>Problemes</a:t>
            </a:r>
            <a:r>
              <a:rPr lang="en-GB" sz="2000" dirty="0" smtClean="0"/>
              <a:t> de “Working directory”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Typos: no </a:t>
            </a:r>
            <a:r>
              <a:rPr lang="en-GB" sz="2000" dirty="0" err="1" smtClean="0"/>
              <a:t>és</a:t>
            </a:r>
            <a:r>
              <a:rPr lang="en-GB" sz="2000" dirty="0" smtClean="0"/>
              <a:t> el </a:t>
            </a:r>
            <a:r>
              <a:rPr lang="en-GB" sz="2000" dirty="0" err="1" smtClean="0"/>
              <a:t>mateix</a:t>
            </a:r>
            <a:r>
              <a:rPr lang="en-GB" sz="2000" dirty="0" smtClean="0"/>
              <a:t> ‘x’ </a:t>
            </a:r>
            <a:r>
              <a:rPr lang="en-GB" sz="2000" dirty="0" err="1" smtClean="0"/>
              <a:t>que</a:t>
            </a:r>
            <a:r>
              <a:rPr lang="en-GB" sz="2000" dirty="0" smtClean="0"/>
              <a:t> ‘X’</a:t>
            </a:r>
          </a:p>
          <a:p>
            <a:pPr lvl="1">
              <a:spcBef>
                <a:spcPts val="1200"/>
              </a:spcBef>
            </a:pPr>
            <a:r>
              <a:rPr lang="en-GB" sz="2000" dirty="0" err="1" smtClean="0"/>
              <a:t>Compte</a:t>
            </a:r>
            <a:r>
              <a:rPr lang="en-GB" sz="2000" dirty="0" smtClean="0"/>
              <a:t> </a:t>
            </a:r>
            <a:r>
              <a:rPr lang="en-GB" sz="2000" dirty="0" err="1" smtClean="0"/>
              <a:t>amb</a:t>
            </a:r>
            <a:r>
              <a:rPr lang="en-GB" sz="2000" dirty="0" smtClean="0"/>
              <a:t> </a:t>
            </a:r>
            <a:r>
              <a:rPr lang="en-GB" sz="2000" dirty="0" err="1" smtClean="0"/>
              <a:t>els</a:t>
            </a:r>
            <a:r>
              <a:rPr lang="en-GB" sz="2000" dirty="0" smtClean="0"/>
              <a:t> </a:t>
            </a:r>
            <a:r>
              <a:rPr lang="en-GB" sz="2000" b="1" u="sng" dirty="0" err="1" smtClean="0"/>
              <a:t>parèntesis</a:t>
            </a:r>
            <a:r>
              <a:rPr lang="en-GB" sz="2000" dirty="0" smtClean="0"/>
              <a:t>, comes, punts-</a:t>
            </a:r>
            <a:r>
              <a:rPr lang="en-GB" sz="2000" dirty="0" err="1" smtClean="0"/>
              <a:t>i</a:t>
            </a:r>
            <a:r>
              <a:rPr lang="en-GB" sz="2000" dirty="0" smtClean="0"/>
              <a:t>-coma…</a:t>
            </a:r>
          </a:p>
          <a:p>
            <a:pPr lvl="1"/>
            <a:endParaRPr lang="en-GB" sz="2000" dirty="0"/>
          </a:p>
          <a:p>
            <a:r>
              <a:rPr lang="en-GB" sz="2400" dirty="0" err="1" smtClean="0"/>
              <a:t>Però</a:t>
            </a:r>
            <a:r>
              <a:rPr lang="en-GB" sz="2400" dirty="0"/>
              <a:t> </a:t>
            </a:r>
            <a:r>
              <a:rPr lang="en-GB" sz="2400" dirty="0" smtClean="0"/>
              <a:t>tot </a:t>
            </a:r>
            <a:r>
              <a:rPr lang="en-GB" sz="2400" dirty="0" err="1" smtClean="0"/>
              <a:t>es</a:t>
            </a:r>
            <a:r>
              <a:rPr lang="en-GB" sz="2400" dirty="0" smtClean="0"/>
              <a:t> pot </a:t>
            </a:r>
            <a:r>
              <a:rPr lang="en-GB" sz="2400" dirty="0" err="1" smtClean="0"/>
              <a:t>solucionar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70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69506" y="4854963"/>
            <a:ext cx="12531012" cy="51013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/>
        </p:nvSpPr>
        <p:spPr>
          <a:xfrm>
            <a:off x="-169506" y="3340295"/>
            <a:ext cx="12531012" cy="5319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86612" y="1825625"/>
            <a:ext cx="12531012" cy="51635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com a </a:t>
            </a:r>
            <a:r>
              <a:rPr lang="en-GB" dirty="0" err="1" smtClean="0"/>
              <a:t>calculadora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2 + 2</a:t>
            </a:r>
          </a:p>
          <a:p>
            <a:pPr marL="0" indent="0">
              <a:buNone/>
            </a:pPr>
            <a:r>
              <a:rPr lang="en-GB" sz="2400" dirty="0" smtClean="0"/>
              <a:t>[1] 4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2*4</a:t>
            </a:r>
          </a:p>
          <a:p>
            <a:pPr marL="0" indent="0">
              <a:buNone/>
            </a:pPr>
            <a:r>
              <a:rPr lang="en-GB" sz="2400" dirty="0" smtClean="0"/>
              <a:t>[1] 8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2^2</a:t>
            </a:r>
          </a:p>
          <a:p>
            <a:pPr marL="0" indent="0">
              <a:buNone/>
            </a:pPr>
            <a:r>
              <a:rPr lang="en-GB" sz="2400" dirty="0" smtClean="0"/>
              <a:t>[1] 4</a:t>
            </a:r>
            <a:endParaRPr lang="en-GB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03" y="1845734"/>
            <a:ext cx="5030237" cy="38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69506" y="3175445"/>
            <a:ext cx="12531012" cy="8833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Assignar</a:t>
            </a:r>
            <a:r>
              <a:rPr lang="en-GB" dirty="0" smtClean="0"/>
              <a:t> un </a:t>
            </a:r>
            <a:r>
              <a:rPr lang="en-GB" dirty="0" err="1" smtClean="0"/>
              <a:t>valor</a:t>
            </a:r>
            <a:r>
              <a:rPr lang="en-GB" dirty="0" smtClean="0"/>
              <a:t> a </a:t>
            </a:r>
            <a:r>
              <a:rPr lang="en-GB" dirty="0" err="1" smtClean="0"/>
              <a:t>una</a:t>
            </a:r>
            <a:r>
              <a:rPr lang="en-GB" dirty="0" smtClean="0"/>
              <a:t> variable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Què </a:t>
            </a:r>
            <a:r>
              <a:rPr lang="en-GB" sz="2400" dirty="0" err="1" smtClean="0"/>
              <a:t>és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variable?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Com </a:t>
            </a:r>
            <a:r>
              <a:rPr lang="en-GB" sz="2400" dirty="0" err="1" smtClean="0"/>
              <a:t>assignar</a:t>
            </a:r>
            <a:r>
              <a:rPr lang="en-GB" sz="2400" dirty="0" smtClean="0"/>
              <a:t>-la?</a:t>
            </a:r>
          </a:p>
          <a:p>
            <a:endParaRPr lang="en-GB" sz="2400" dirty="0" smtClean="0"/>
          </a:p>
          <a:p>
            <a:pPr marL="457200" lvl="1" indent="0">
              <a:buNone/>
            </a:pPr>
            <a:r>
              <a:rPr lang="en-GB" sz="2400" dirty="0" smtClean="0"/>
              <a:t>X &lt;- 4 </a:t>
            </a:r>
          </a:p>
          <a:p>
            <a:pPr marL="457200" lvl="1" indent="0">
              <a:buNone/>
            </a:pPr>
            <a:r>
              <a:rPr lang="en-GB" sz="2400" dirty="0" smtClean="0"/>
              <a:t>X + 2</a:t>
            </a:r>
          </a:p>
          <a:p>
            <a:pPr marL="457200" lvl="1" indent="0">
              <a:buNone/>
            </a:pPr>
            <a:r>
              <a:rPr lang="en-GB" sz="2400" dirty="0" smtClean="0"/>
              <a:t>[1] 6</a:t>
            </a:r>
          </a:p>
          <a:p>
            <a:pPr marL="457200" lvl="1" indent="0">
              <a:buNone/>
            </a:pPr>
            <a:endParaRPr lang="en-GB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Per </a:t>
            </a:r>
            <a:r>
              <a:rPr lang="en-GB" sz="2400" dirty="0" err="1" smtClean="0"/>
              <a:t>què</a:t>
            </a:r>
            <a:r>
              <a:rPr lang="en-GB" sz="2400" dirty="0" smtClean="0"/>
              <a:t> </a:t>
            </a:r>
            <a:r>
              <a:rPr lang="en-GB" sz="2400" dirty="0" err="1" smtClean="0"/>
              <a:t>volem</a:t>
            </a:r>
            <a:r>
              <a:rPr lang="en-GB" sz="2400" dirty="0" smtClean="0"/>
              <a:t> crear </a:t>
            </a:r>
            <a:r>
              <a:rPr lang="en-GB" sz="2400" dirty="0" err="1" smtClean="0"/>
              <a:t>una</a:t>
            </a:r>
            <a:r>
              <a:rPr lang="en-GB" sz="2400" dirty="0" smtClean="0"/>
              <a:t> variable?</a:t>
            </a:r>
          </a:p>
          <a:p>
            <a:pPr lvl="1">
              <a:spcBef>
                <a:spcPts val="600"/>
              </a:spcBef>
            </a:pPr>
            <a:r>
              <a:rPr lang="en-GB" sz="2000" dirty="0" err="1" smtClean="0"/>
              <a:t>Molts</a:t>
            </a:r>
            <a:r>
              <a:rPr lang="en-GB" sz="2000" dirty="0" smtClean="0"/>
              <a:t> </a:t>
            </a:r>
            <a:r>
              <a:rPr lang="en-GB" sz="2000" dirty="0" err="1" smtClean="0"/>
              <a:t>paquets</a:t>
            </a:r>
            <a:r>
              <a:rPr lang="en-GB" sz="2000" dirty="0" smtClean="0"/>
              <a:t> (entre ells ggplot2) </a:t>
            </a:r>
            <a:r>
              <a:rPr lang="en-GB" sz="2000" dirty="0" err="1" smtClean="0"/>
              <a:t>funcionen</a:t>
            </a:r>
            <a:r>
              <a:rPr lang="en-GB" sz="2000" dirty="0" smtClean="0"/>
              <a:t> </a:t>
            </a:r>
            <a:r>
              <a:rPr lang="en-GB" sz="2000" dirty="0" err="1" smtClean="0"/>
              <a:t>amb</a:t>
            </a:r>
            <a:r>
              <a:rPr lang="en-GB" sz="2000" dirty="0" smtClean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8768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69506" y="4329407"/>
            <a:ext cx="12531012" cy="111034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69506" y="1931439"/>
            <a:ext cx="12531012" cy="102636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Tipus</a:t>
            </a:r>
            <a:r>
              <a:rPr lang="en-GB" dirty="0" smtClean="0"/>
              <a:t> de variables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79941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X &lt;- 4</a:t>
            </a:r>
          </a:p>
          <a:p>
            <a:pPr marL="0" indent="0">
              <a:buNone/>
            </a:pPr>
            <a:r>
              <a:rPr lang="en-GB" sz="2400" dirty="0"/>
              <a:t>c</a:t>
            </a:r>
            <a:r>
              <a:rPr lang="en-GB" sz="2400" dirty="0" smtClean="0"/>
              <a:t>lass(X)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[1] “numeric”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X &lt;- “Eduard”</a:t>
            </a:r>
          </a:p>
          <a:p>
            <a:pPr marL="0" indent="0">
              <a:buNone/>
            </a:pPr>
            <a:r>
              <a:rPr lang="en-GB" sz="2400" dirty="0"/>
              <a:t>c</a:t>
            </a:r>
            <a:r>
              <a:rPr lang="en-GB" sz="2400" dirty="0" smtClean="0"/>
              <a:t>lass(X)</a:t>
            </a:r>
          </a:p>
          <a:p>
            <a:pPr marL="0" indent="0">
              <a:buNone/>
            </a:pPr>
            <a:r>
              <a:rPr lang="en-GB" sz="2400" dirty="0" smtClean="0"/>
              <a:t>[1] “character”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275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06830" y="4310740"/>
            <a:ext cx="12531012" cy="5598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/>
          <p:cNvSpPr/>
          <p:nvPr/>
        </p:nvSpPr>
        <p:spPr>
          <a:xfrm>
            <a:off x="-339012" y="5794310"/>
            <a:ext cx="12531012" cy="53184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69506" y="1821320"/>
            <a:ext cx="12531012" cy="148171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Crear un vector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9315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X &lt;- c(0, 0.1, 0.2, 0.3, </a:t>
            </a:r>
            <a:r>
              <a:rPr lang="en-GB" sz="2400" dirty="0" smtClean="0"/>
              <a:t>….)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X </a:t>
            </a:r>
            <a:r>
              <a:rPr lang="en-GB" sz="2400" dirty="0" smtClean="0"/>
              <a:t>&lt;- </a:t>
            </a:r>
            <a:r>
              <a:rPr lang="en-GB" sz="2400" dirty="0" err="1" smtClean="0"/>
              <a:t>seq</a:t>
            </a:r>
            <a:r>
              <a:rPr lang="en-GB" sz="2400" dirty="0" smtClean="0"/>
              <a:t>(0,10,0.1)</a:t>
            </a:r>
          </a:p>
          <a:p>
            <a:pPr marL="0" indent="0">
              <a:buNone/>
            </a:pPr>
            <a:r>
              <a:rPr lang="en-GB" sz="2400" dirty="0" smtClean="0"/>
              <a:t>X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[1] 0 0.1 0.2 0.3 0.4 0.5 0.6 …….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class(X)</a:t>
            </a:r>
          </a:p>
          <a:p>
            <a:pPr marL="0" indent="0">
              <a:buNone/>
            </a:pPr>
            <a:r>
              <a:rPr lang="en-GB" sz="2400" dirty="0" smtClean="0"/>
              <a:t>[1] “numeric”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X + 4</a:t>
            </a:r>
          </a:p>
        </p:txBody>
      </p:sp>
    </p:spTree>
    <p:extLst>
      <p:ext uri="{BB962C8B-B14F-4D97-AF65-F5344CB8AC3E}">
        <p14:creationId xmlns:p14="http://schemas.microsoft.com/office/powerpoint/2010/main" val="19358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69506" y="3331029"/>
            <a:ext cx="12531012" cy="106369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69506" y="2187981"/>
            <a:ext cx="12531012" cy="7166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Crear un vector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71824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X &lt;- c(“</a:t>
            </a:r>
            <a:r>
              <a:rPr lang="en-GB" sz="2400" dirty="0" err="1" smtClean="0"/>
              <a:t>Edu</a:t>
            </a:r>
            <a:r>
              <a:rPr lang="en-GB" sz="2400" dirty="0" smtClean="0"/>
              <a:t>”, “Jordi”, “Isabel”)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c(X, “</a:t>
            </a:r>
            <a:r>
              <a:rPr lang="en-GB" sz="2400" dirty="0" err="1" smtClean="0"/>
              <a:t>Rafa</a:t>
            </a:r>
            <a:r>
              <a:rPr lang="en-GB" sz="2400" dirty="0" smtClean="0"/>
              <a:t>”)</a:t>
            </a:r>
          </a:p>
          <a:p>
            <a:pPr marL="0" indent="0">
              <a:buNone/>
            </a:pPr>
            <a:r>
              <a:rPr lang="en-GB" sz="2400" dirty="0" smtClean="0"/>
              <a:t>X</a:t>
            </a:r>
          </a:p>
          <a:p>
            <a:pPr marL="0" indent="0">
              <a:buNone/>
            </a:pPr>
            <a:r>
              <a:rPr lang="en-GB" sz="2400" dirty="0" smtClean="0"/>
              <a:t>[1] “</a:t>
            </a:r>
            <a:r>
              <a:rPr lang="en-GB" sz="2400" dirty="0" err="1"/>
              <a:t>Edu</a:t>
            </a:r>
            <a:r>
              <a:rPr lang="en-GB" sz="2400" dirty="0" smtClean="0"/>
              <a:t>” </a:t>
            </a:r>
            <a:r>
              <a:rPr lang="en-GB" sz="2400" dirty="0"/>
              <a:t>“Jordi</a:t>
            </a:r>
            <a:r>
              <a:rPr lang="en-GB" sz="2400" dirty="0" smtClean="0"/>
              <a:t>” “</a:t>
            </a:r>
            <a:r>
              <a:rPr lang="en-GB" sz="2400" dirty="0"/>
              <a:t>Isabel</a:t>
            </a:r>
            <a:r>
              <a:rPr lang="en-GB" sz="2400" dirty="0" smtClean="0"/>
              <a:t>” “</a:t>
            </a:r>
            <a:r>
              <a:rPr lang="en-GB" sz="2400" dirty="0" err="1" smtClean="0"/>
              <a:t>Rafa</a:t>
            </a:r>
            <a:r>
              <a:rPr lang="en-GB" sz="2400" dirty="0" smtClean="0"/>
              <a:t>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05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Accedir</a:t>
            </a:r>
            <a:r>
              <a:rPr lang="en-GB" dirty="0" smtClean="0"/>
              <a:t> </a:t>
            </a:r>
            <a:r>
              <a:rPr lang="en-GB" dirty="0" err="1" smtClean="0"/>
              <a:t>informació</a:t>
            </a:r>
            <a:r>
              <a:rPr lang="en-GB" dirty="0" smtClean="0"/>
              <a:t> vector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Indiquem la posició que volem observar.</a:t>
            </a:r>
          </a:p>
          <a:p>
            <a:endParaRPr lang="ca-ES" dirty="0"/>
          </a:p>
          <a:p>
            <a:r>
              <a:rPr lang="ca-ES" b="1" u="sng" dirty="0" smtClean="0"/>
              <a:t>IMPORTANT</a:t>
            </a:r>
            <a:r>
              <a:rPr lang="ca-ES" dirty="0" smtClean="0"/>
              <a:t>: R comença a la posició ‘1’; a diferencia de altres llenguatges que comencen a 0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-258769" y="3356671"/>
            <a:ext cx="12531012" cy="58395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X[2]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258769" y="4194870"/>
            <a:ext cx="12531012" cy="58395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X[2:4]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58769" y="5159587"/>
            <a:ext cx="12531012" cy="58395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ize &lt;- length(X)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X[(size-1) : size]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6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06830" y="2735718"/>
            <a:ext cx="12531012" cy="205088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Creació</a:t>
            </a:r>
            <a:r>
              <a:rPr lang="en-GB" dirty="0" smtClean="0"/>
              <a:t> d’un </a:t>
            </a:r>
            <a:r>
              <a:rPr lang="en-GB" dirty="0" err="1" smtClean="0"/>
              <a:t>data.frame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846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Primer hem de crear </a:t>
            </a:r>
            <a:r>
              <a:rPr lang="en-GB" sz="2400" dirty="0" err="1" smtClean="0"/>
              <a:t>una</a:t>
            </a:r>
            <a:r>
              <a:rPr lang="en-GB" sz="2400" dirty="0" smtClean="0"/>
              <a:t> X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Y: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sz="2400" dirty="0" smtClean="0"/>
              <a:t>X &lt;- </a:t>
            </a:r>
            <a:r>
              <a:rPr lang="en-GB" sz="2400" dirty="0" err="1" smtClean="0"/>
              <a:t>seq</a:t>
            </a:r>
            <a:r>
              <a:rPr lang="en-GB" sz="2400" dirty="0" smtClean="0"/>
              <a:t>(0,10,0.1)</a:t>
            </a:r>
          </a:p>
          <a:p>
            <a:pPr marL="457200" lvl="1" indent="0">
              <a:buNone/>
            </a:pPr>
            <a:r>
              <a:rPr lang="en-GB" sz="2400" dirty="0" smtClean="0"/>
              <a:t>Y &lt;- (</a:t>
            </a:r>
            <a:r>
              <a:rPr lang="en-GB" sz="2400" dirty="0"/>
              <a:t>X)^</a:t>
            </a:r>
            <a:r>
              <a:rPr lang="en-GB" sz="2400" dirty="0" smtClean="0"/>
              <a:t>2</a:t>
            </a:r>
          </a:p>
          <a:p>
            <a:pPr marL="457200" lvl="1" indent="0">
              <a:buNone/>
            </a:pPr>
            <a:r>
              <a:rPr lang="en-GB" sz="2400" dirty="0" err="1" smtClean="0"/>
              <a:t>dat</a:t>
            </a:r>
            <a:r>
              <a:rPr lang="en-GB" sz="2400" dirty="0"/>
              <a:t> </a:t>
            </a:r>
            <a:r>
              <a:rPr lang="en-GB" sz="2400" dirty="0" smtClean="0"/>
              <a:t>&lt;- </a:t>
            </a:r>
            <a:r>
              <a:rPr lang="en-GB" sz="2400" dirty="0" err="1" smtClean="0"/>
              <a:t>data.frame</a:t>
            </a:r>
            <a:r>
              <a:rPr lang="en-GB" sz="2400" dirty="0" smtClean="0"/>
              <a:t>(X, Y)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 smtClean="0"/>
              <a:t>#</a:t>
            </a:r>
            <a:r>
              <a:rPr lang="en-GB" sz="2400" dirty="0" err="1" smtClean="0"/>
              <a:t>Inspeccioneu</a:t>
            </a:r>
            <a:r>
              <a:rPr lang="en-GB" sz="2400" dirty="0" smtClean="0"/>
              <a:t> el </a:t>
            </a:r>
            <a:r>
              <a:rPr lang="en-GB" sz="2400" dirty="0" err="1" smtClean="0"/>
              <a:t>data.frame</a:t>
            </a:r>
            <a:r>
              <a:rPr lang="en-GB" sz="2400" dirty="0" smtClean="0"/>
              <a:t> </a:t>
            </a:r>
            <a:r>
              <a:rPr lang="en-GB" sz="2400" dirty="0" err="1" smtClean="0"/>
              <a:t>pitjant</a:t>
            </a:r>
            <a:r>
              <a:rPr lang="en-GB" sz="2400" dirty="0" smtClean="0"/>
              <a:t> </a:t>
            </a:r>
            <a:r>
              <a:rPr lang="en-GB" sz="2400" dirty="0" err="1" smtClean="0"/>
              <a:t>sobre</a:t>
            </a:r>
            <a:r>
              <a:rPr lang="en-GB" sz="2400" dirty="0" smtClean="0"/>
              <a:t> el nom al workspace (</a:t>
            </a:r>
            <a:r>
              <a:rPr lang="en-GB" sz="2400" dirty="0" err="1" smtClean="0"/>
              <a:t>dalt</a:t>
            </a:r>
            <a:r>
              <a:rPr lang="en-GB" sz="2400" dirty="0" smtClean="0"/>
              <a:t> a la </a:t>
            </a:r>
            <a:r>
              <a:rPr lang="en-GB" sz="2400" dirty="0" err="1" smtClean="0"/>
              <a:t>dreta</a:t>
            </a:r>
            <a:r>
              <a:rPr lang="en-GB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0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input/output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Funcionalitats</a:t>
            </a:r>
            <a:r>
              <a:rPr lang="en-GB" dirty="0" smtClean="0"/>
              <a:t> </a:t>
            </a:r>
            <a:r>
              <a:rPr lang="en-GB" dirty="0" err="1" smtClean="0"/>
              <a:t>bàsiques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Funcions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2971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Què </a:t>
            </a:r>
            <a:r>
              <a:rPr lang="en-GB" sz="2800" dirty="0" err="1" smtClean="0"/>
              <a:t>és</a:t>
            </a:r>
            <a:r>
              <a:rPr lang="en-GB" sz="2800" dirty="0" smtClean="0"/>
              <a:t> </a:t>
            </a:r>
            <a:r>
              <a:rPr lang="en-GB" sz="2800" dirty="0" err="1" smtClean="0"/>
              <a:t>una</a:t>
            </a:r>
            <a:r>
              <a:rPr lang="en-GB" sz="2800" dirty="0" smtClean="0"/>
              <a:t> </a:t>
            </a:r>
            <a:r>
              <a:rPr lang="en-GB" sz="2800" dirty="0" err="1" smtClean="0"/>
              <a:t>funció</a:t>
            </a:r>
            <a:r>
              <a:rPr lang="en-GB" sz="2800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Què </a:t>
            </a:r>
            <a:r>
              <a:rPr lang="en-GB" sz="2800" dirty="0" err="1" smtClean="0"/>
              <a:t>caracteritza</a:t>
            </a:r>
            <a:r>
              <a:rPr lang="en-GB" sz="2800" dirty="0" smtClean="0"/>
              <a:t> </a:t>
            </a:r>
            <a:r>
              <a:rPr lang="en-GB" sz="2800" dirty="0" err="1" smtClean="0"/>
              <a:t>una</a:t>
            </a:r>
            <a:r>
              <a:rPr lang="en-GB" sz="2800" dirty="0" smtClean="0"/>
              <a:t> </a:t>
            </a:r>
            <a:r>
              <a:rPr lang="en-GB" sz="2800" dirty="0" err="1" smtClean="0"/>
              <a:t>funció</a:t>
            </a:r>
            <a:r>
              <a:rPr lang="en-GB" sz="2800" dirty="0" smtClean="0"/>
              <a:t> </a:t>
            </a:r>
            <a:r>
              <a:rPr lang="en-GB" sz="2800" dirty="0" err="1" smtClean="0"/>
              <a:t>amb</a:t>
            </a:r>
            <a:r>
              <a:rPr lang="en-GB" sz="2800" dirty="0" smtClean="0"/>
              <a:t> R?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funció</a:t>
            </a:r>
            <a:r>
              <a:rPr lang="en-GB" sz="2400" dirty="0" smtClean="0"/>
              <a:t> </a:t>
            </a:r>
            <a:r>
              <a:rPr lang="en-GB" sz="2400" dirty="0" err="1" smtClean="0"/>
              <a:t>sempre</a:t>
            </a:r>
            <a:r>
              <a:rPr lang="en-GB" sz="2400" dirty="0" smtClean="0"/>
              <a:t> </a:t>
            </a:r>
            <a:r>
              <a:rPr lang="en-GB" sz="2400" dirty="0" err="1" smtClean="0"/>
              <a:t>acaba</a:t>
            </a:r>
            <a:r>
              <a:rPr lang="en-GB" sz="2400" dirty="0" smtClean="0"/>
              <a:t> en “()”. Per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 </a:t>
            </a:r>
            <a:r>
              <a:rPr lang="en-GB" sz="2400" dirty="0" err="1" smtClean="0"/>
              <a:t>ggplot</a:t>
            </a:r>
            <a:r>
              <a:rPr lang="en-GB" sz="2400" dirty="0" smtClean="0"/>
              <a:t>(…)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4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482600" y="3519259"/>
            <a:ext cx="980440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711200" y="397510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Task1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11200" y="457200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Task1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11200" y="548005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TaskN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076700" y="4419600"/>
            <a:ext cx="2273300" cy="106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SAME OPERATION 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178800" y="397510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OUTPUT 1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8178800" y="459740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OUTPUT 2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166100" y="5480050"/>
            <a:ext cx="1676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OUTPUT N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520950" y="4152900"/>
            <a:ext cx="129540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520950" y="4813300"/>
            <a:ext cx="1295400" cy="6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2520950" y="5099050"/>
            <a:ext cx="12954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483350" y="5099050"/>
            <a:ext cx="129540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6483350" y="4813300"/>
            <a:ext cx="1295400" cy="6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483350" y="4108450"/>
            <a:ext cx="1390650" cy="463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19150"/>
            <a:ext cx="2073443" cy="1911350"/>
          </a:xfrm>
          <a:prstGeom prst="rect">
            <a:avLst/>
          </a:prstGeom>
        </p:spPr>
      </p:pic>
      <p:sp>
        <p:nvSpPr>
          <p:cNvPr id="25" name="Flecha derecha 24"/>
          <p:cNvSpPr/>
          <p:nvPr/>
        </p:nvSpPr>
        <p:spPr>
          <a:xfrm>
            <a:off x="3168650" y="1606550"/>
            <a:ext cx="81915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25" y="766990"/>
            <a:ext cx="2517775" cy="2206169"/>
          </a:xfrm>
          <a:prstGeom prst="rect">
            <a:avLst/>
          </a:prstGeom>
        </p:spPr>
      </p:pic>
      <p:sp>
        <p:nvSpPr>
          <p:cNvPr id="27" name="Flecha derecha 26"/>
          <p:cNvSpPr/>
          <p:nvPr/>
        </p:nvSpPr>
        <p:spPr>
          <a:xfrm>
            <a:off x="7464425" y="1606550"/>
            <a:ext cx="81915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082" y="909684"/>
            <a:ext cx="3308350" cy="20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4430" y="4161465"/>
            <a:ext cx="12531012" cy="1468009"/>
          </a:xfrm>
          <a:prstGeom prst="rect">
            <a:avLst/>
          </a:prstGeom>
          <a:solidFill>
            <a:srgbClr val="2683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234822" y="2007932"/>
            <a:ext cx="12531012" cy="12017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Directory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6297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800" dirty="0" err="1" smtClean="0"/>
              <a:t>dir</a:t>
            </a:r>
            <a:r>
              <a:rPr lang="en-GB" sz="2800" dirty="0" smtClean="0"/>
              <a:t>()  #</a:t>
            </a:r>
            <a:r>
              <a:rPr lang="en-GB" sz="2800" dirty="0" err="1" smtClean="0"/>
              <a:t>mostra</a:t>
            </a:r>
            <a:r>
              <a:rPr lang="en-GB" sz="2800" dirty="0" smtClean="0"/>
              <a:t> el </a:t>
            </a:r>
            <a:r>
              <a:rPr lang="en-GB" sz="2800" dirty="0" err="1" smtClean="0"/>
              <a:t>contingut</a:t>
            </a:r>
            <a:r>
              <a:rPr lang="en-GB" sz="2800" dirty="0" smtClean="0"/>
              <a:t> del </a:t>
            </a:r>
            <a:r>
              <a:rPr lang="en-GB" sz="2800" dirty="0" err="1" smtClean="0"/>
              <a:t>directori</a:t>
            </a:r>
            <a:r>
              <a:rPr lang="en-GB" sz="2800" dirty="0" smtClean="0"/>
              <a:t> actual</a:t>
            </a:r>
          </a:p>
          <a:p>
            <a:pPr marL="0" indent="0">
              <a:buNone/>
            </a:pPr>
            <a:r>
              <a:rPr lang="en-GB" sz="2800" dirty="0" smtClean="0"/>
              <a:t>	</a:t>
            </a:r>
            <a:r>
              <a:rPr lang="en-GB" sz="2800" dirty="0" err="1" smtClean="0"/>
              <a:t>setwd</a:t>
            </a:r>
            <a:r>
              <a:rPr lang="en-GB" sz="2800" dirty="0" smtClean="0"/>
              <a:t>(“~/el/</a:t>
            </a:r>
            <a:r>
              <a:rPr lang="en-GB" sz="2800" dirty="0" err="1" smtClean="0"/>
              <a:t>vostre</a:t>
            </a:r>
            <a:r>
              <a:rPr lang="en-GB" sz="2800" dirty="0" smtClean="0"/>
              <a:t>/</a:t>
            </a:r>
            <a:r>
              <a:rPr lang="en-GB" sz="2800" dirty="0" err="1" smtClean="0"/>
              <a:t>directori</a:t>
            </a:r>
            <a:r>
              <a:rPr lang="en-GB" sz="2800" dirty="0" smtClean="0"/>
              <a:t>/”) #</a:t>
            </a:r>
            <a:r>
              <a:rPr lang="en-GB" sz="2800" dirty="0" err="1" smtClean="0"/>
              <a:t>canvia</a:t>
            </a:r>
            <a:r>
              <a:rPr lang="en-GB" sz="2800" dirty="0" smtClean="0"/>
              <a:t> el </a:t>
            </a:r>
            <a:r>
              <a:rPr lang="en-GB" sz="2800" dirty="0" err="1" smtClean="0"/>
              <a:t>directori</a:t>
            </a:r>
            <a:r>
              <a:rPr lang="en-GB" sz="2800" dirty="0" smtClean="0"/>
              <a:t> de </a:t>
            </a:r>
            <a:r>
              <a:rPr lang="en-GB" sz="2800" dirty="0" err="1" smtClean="0"/>
              <a:t>treball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b="1" dirty="0" smtClean="0">
                <a:solidFill>
                  <a:schemeClr val="bg1"/>
                </a:solidFill>
              </a:rPr>
              <a:t>¡Trick!</a:t>
            </a: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bg1"/>
                </a:solidFill>
              </a:rPr>
              <a:t>	?</a:t>
            </a:r>
            <a:r>
              <a:rPr lang="en-GB" sz="2800" dirty="0" err="1" smtClean="0">
                <a:solidFill>
                  <a:schemeClr val="bg1"/>
                </a:solidFill>
              </a:rPr>
              <a:t>setwd</a:t>
            </a:r>
            <a:r>
              <a:rPr lang="en-GB" sz="2800" dirty="0" smtClean="0">
                <a:solidFill>
                  <a:schemeClr val="bg1"/>
                </a:solidFill>
              </a:rPr>
              <a:t> #</a:t>
            </a:r>
            <a:r>
              <a:rPr lang="en-GB" sz="2800" dirty="0" err="1" smtClean="0">
                <a:solidFill>
                  <a:schemeClr val="bg1"/>
                </a:solidFill>
              </a:rPr>
              <a:t>mostra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l’ajuda</a:t>
            </a:r>
            <a:r>
              <a:rPr lang="en-GB" sz="2800" dirty="0" smtClean="0">
                <a:solidFill>
                  <a:schemeClr val="bg1"/>
                </a:solidFill>
              </a:rPr>
              <a:t> per a la </a:t>
            </a:r>
            <a:r>
              <a:rPr lang="en-GB" sz="2800" dirty="0" err="1" smtClean="0">
                <a:solidFill>
                  <a:schemeClr val="bg1"/>
                </a:solidFill>
              </a:rPr>
              <a:t>funció</a:t>
            </a:r>
            <a:r>
              <a:rPr lang="en-GB" sz="2800" dirty="0" smtClean="0">
                <a:solidFill>
                  <a:schemeClr val="bg1"/>
                </a:solidFill>
              </a:rPr>
              <a:t> “</a:t>
            </a:r>
            <a:r>
              <a:rPr lang="en-GB" sz="2800" dirty="0" err="1" smtClean="0">
                <a:solidFill>
                  <a:schemeClr val="bg1"/>
                </a:solidFill>
              </a:rPr>
              <a:t>setwd</a:t>
            </a:r>
            <a:r>
              <a:rPr lang="en-GB" sz="2800" dirty="0" smtClean="0">
                <a:solidFill>
                  <a:schemeClr val="bg1"/>
                </a:solidFill>
              </a:rPr>
              <a:t>”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Quin</a:t>
            </a:r>
            <a:r>
              <a:rPr lang="en-GB" dirty="0" smtClean="0"/>
              <a:t> </a:t>
            </a:r>
            <a:r>
              <a:rPr lang="en-GB" dirty="0" err="1" smtClean="0"/>
              <a:t>és</a:t>
            </a:r>
            <a:r>
              <a:rPr lang="en-GB" dirty="0" smtClean="0"/>
              <a:t> el primer pas per </a:t>
            </a:r>
            <a:r>
              <a:rPr lang="en-GB" dirty="0" err="1" smtClean="0"/>
              <a:t>qualsevol</a:t>
            </a:r>
            <a:r>
              <a:rPr lang="en-GB" dirty="0" smtClean="0"/>
              <a:t> </a:t>
            </a:r>
            <a:r>
              <a:rPr lang="en-GB" dirty="0" err="1" smtClean="0"/>
              <a:t>anàlisis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 pot </a:t>
            </a:r>
            <a:r>
              <a:rPr lang="en-GB" sz="2400" dirty="0" err="1" smtClean="0"/>
              <a:t>llegir</a:t>
            </a:r>
            <a:r>
              <a:rPr lang="en-GB" sz="2400" dirty="0" smtClean="0"/>
              <a:t> (quasi) </a:t>
            </a:r>
            <a:r>
              <a:rPr lang="en-GB" sz="2400" dirty="0" err="1" smtClean="0"/>
              <a:t>qualsevol</a:t>
            </a:r>
            <a:r>
              <a:rPr lang="en-GB" sz="2400" dirty="0" smtClean="0"/>
              <a:t> </a:t>
            </a:r>
            <a:r>
              <a:rPr lang="en-GB" sz="2400" dirty="0" err="1" smtClean="0"/>
              <a:t>tipus</a:t>
            </a:r>
            <a:r>
              <a:rPr lang="en-GB" sz="2400" dirty="0" smtClean="0"/>
              <a:t> de </a:t>
            </a:r>
            <a:r>
              <a:rPr lang="en-GB" sz="2400" dirty="0" err="1" smtClean="0"/>
              <a:t>dades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Quines </a:t>
            </a:r>
            <a:r>
              <a:rPr lang="en-GB" sz="2400" dirty="0" err="1" smtClean="0"/>
              <a:t>són</a:t>
            </a:r>
            <a:r>
              <a:rPr lang="en-GB" sz="2400" dirty="0" smtClean="0"/>
              <a:t> </a:t>
            </a:r>
            <a:r>
              <a:rPr lang="en-GB" sz="2400" dirty="0" err="1" smtClean="0"/>
              <a:t>els</a:t>
            </a:r>
            <a:r>
              <a:rPr lang="en-GB" sz="2400" dirty="0" smtClean="0"/>
              <a:t> </a:t>
            </a:r>
            <a:r>
              <a:rPr lang="en-GB" sz="2400" dirty="0" err="1" smtClean="0"/>
              <a:t>tipus</a:t>
            </a:r>
            <a:r>
              <a:rPr lang="en-GB" sz="2400" dirty="0" smtClean="0"/>
              <a:t> de </a:t>
            </a:r>
            <a:r>
              <a:rPr lang="en-GB" sz="2400" dirty="0" err="1" smtClean="0"/>
              <a:t>dades</a:t>
            </a:r>
            <a:r>
              <a:rPr lang="en-GB" sz="2400" dirty="0" smtClean="0"/>
              <a:t> </a:t>
            </a:r>
            <a:r>
              <a:rPr lang="en-GB" sz="2400" dirty="0" err="1" smtClean="0"/>
              <a:t>més</a:t>
            </a:r>
            <a:r>
              <a:rPr lang="en-GB" sz="2400" dirty="0" smtClean="0"/>
              <a:t> </a:t>
            </a:r>
            <a:r>
              <a:rPr lang="en-GB" sz="2400" dirty="0" err="1" smtClean="0"/>
              <a:t>habituals</a:t>
            </a:r>
            <a:r>
              <a:rPr lang="en-GB" sz="2400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en-GB" sz="2400" dirty="0" err="1" smtClean="0"/>
              <a:t>Delimitat</a:t>
            </a:r>
            <a:r>
              <a:rPr lang="en-GB" sz="2400" dirty="0" smtClean="0"/>
              <a:t> per “tab” (.txt)</a:t>
            </a:r>
          </a:p>
          <a:p>
            <a:pPr lvl="1">
              <a:spcBef>
                <a:spcPts val="600"/>
              </a:spcBef>
            </a:pPr>
            <a:r>
              <a:rPr lang="en-GB" sz="2400" dirty="0" err="1" smtClean="0"/>
              <a:t>Delimitat</a:t>
            </a:r>
            <a:r>
              <a:rPr lang="en-GB" sz="2400" dirty="0" smtClean="0"/>
              <a:t> per comes (.</a:t>
            </a:r>
            <a:r>
              <a:rPr lang="en-GB" sz="2400" dirty="0" err="1" smtClean="0"/>
              <a:t>csv</a:t>
            </a:r>
            <a:r>
              <a:rPr lang="en-GB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/>
              <a:t>Microsoft excel (.</a:t>
            </a:r>
            <a:r>
              <a:rPr lang="en-GB" sz="2400" dirty="0" err="1" smtClean="0"/>
              <a:t>xls</a:t>
            </a:r>
            <a:r>
              <a:rPr lang="en-GB" sz="2400" dirty="0" smtClean="0"/>
              <a:t>, .</a:t>
            </a:r>
            <a:r>
              <a:rPr lang="en-GB" sz="2400" dirty="0" err="1" smtClean="0"/>
              <a:t>xlsx</a:t>
            </a:r>
            <a:r>
              <a:rPr lang="en-GB" sz="2400" dirty="0" smtClean="0"/>
              <a:t>)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3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39026" y="5064539"/>
            <a:ext cx="12531012" cy="1130987"/>
          </a:xfrm>
          <a:prstGeom prst="rect">
            <a:avLst/>
          </a:prstGeom>
          <a:solidFill>
            <a:srgbClr val="2683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69506" y="3120594"/>
            <a:ext cx="12531012" cy="61165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Llegir </a:t>
            </a:r>
            <a:r>
              <a:rPr lang="en-GB" dirty="0" err="1" smtClean="0"/>
              <a:t>dades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 err="1" smtClean="0"/>
              <a:t>Read_csv</a:t>
            </a:r>
            <a:r>
              <a:rPr lang="en-GB" sz="2400" i="1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Per </a:t>
            </a:r>
            <a:r>
              <a:rPr lang="en-GB" sz="2400" dirty="0" err="1"/>
              <a:t>començar</a:t>
            </a:r>
            <a:r>
              <a:rPr lang="en-GB" sz="2400" dirty="0"/>
              <a:t>, </a:t>
            </a:r>
            <a:r>
              <a:rPr lang="en-GB" sz="2400" dirty="0" err="1"/>
              <a:t>llegirem</a:t>
            </a:r>
            <a:r>
              <a:rPr lang="en-GB" sz="2400" dirty="0"/>
              <a:t> la base de </a:t>
            </a:r>
            <a:r>
              <a:rPr lang="en-GB" sz="2400" dirty="0" err="1"/>
              <a:t>dades</a:t>
            </a:r>
            <a:r>
              <a:rPr lang="en-GB" sz="2400" dirty="0"/>
              <a:t> </a:t>
            </a:r>
            <a:r>
              <a:rPr lang="en-GB" sz="2400" dirty="0" smtClean="0"/>
              <a:t>Midwest.csv</a:t>
            </a:r>
          </a:p>
          <a:p>
            <a:endParaRPr lang="en-GB" sz="2400" dirty="0" smtClean="0"/>
          </a:p>
          <a:p>
            <a:pPr marL="457200" lvl="1" indent="0">
              <a:buNone/>
            </a:pPr>
            <a:r>
              <a:rPr lang="ca-ES" sz="2000" dirty="0" err="1" smtClean="0"/>
              <a:t>midwest</a:t>
            </a:r>
            <a:r>
              <a:rPr lang="ca-ES" sz="2000" dirty="0" smtClean="0"/>
              <a:t> </a:t>
            </a:r>
            <a:r>
              <a:rPr lang="ca-ES" sz="2000" dirty="0"/>
              <a:t>&lt;- read.csv</a:t>
            </a:r>
            <a:r>
              <a:rPr lang="ca-ES" sz="2000" dirty="0"/>
              <a:t>("http://tinyurl.com/yxgemaul")  </a:t>
            </a:r>
            <a:r>
              <a:rPr lang="ca-ES" sz="2000" dirty="0" smtClean="0"/>
              <a:t>#canviar el </a:t>
            </a:r>
            <a:r>
              <a:rPr lang="ca-ES" sz="2000" dirty="0" err="1" smtClean="0"/>
              <a:t>path</a:t>
            </a:r>
            <a:r>
              <a:rPr lang="ca-ES" sz="2000" dirty="0" smtClean="0"/>
              <a:t> d’on llegir el </a:t>
            </a:r>
            <a:r>
              <a:rPr lang="ca-ES" sz="2000" dirty="0" err="1" smtClean="0"/>
              <a:t>dataset</a:t>
            </a:r>
            <a:endParaRPr lang="en-GB" sz="2000" dirty="0"/>
          </a:p>
          <a:p>
            <a:endParaRPr lang="en-GB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Ara</a:t>
            </a:r>
            <a:r>
              <a:rPr lang="en-GB" sz="2400" dirty="0" smtClean="0"/>
              <a:t> les </a:t>
            </a:r>
            <a:r>
              <a:rPr lang="en-GB" sz="2400" dirty="0" err="1" smtClean="0"/>
              <a:t>dades</a:t>
            </a:r>
            <a:r>
              <a:rPr lang="en-GB" sz="2400" dirty="0" smtClean="0"/>
              <a:t> </a:t>
            </a:r>
            <a:r>
              <a:rPr lang="en-GB" sz="2400" dirty="0" err="1" smtClean="0"/>
              <a:t>apareixeran</a:t>
            </a:r>
            <a:r>
              <a:rPr lang="en-GB" sz="2400" dirty="0" smtClean="0"/>
              <a:t> al workspace com a </a:t>
            </a:r>
            <a:r>
              <a:rPr lang="en-GB" sz="2400" i="1" dirty="0" err="1" smtClean="0"/>
              <a:t>data.frame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¡Trick!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Environment -&gt; Import Dataset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39026" y="4467380"/>
            <a:ext cx="12531012" cy="1130987"/>
          </a:xfrm>
          <a:prstGeom prst="rect">
            <a:avLst/>
          </a:prstGeom>
          <a:solidFill>
            <a:srgbClr val="2683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/>
          <p:cNvSpPr/>
          <p:nvPr/>
        </p:nvSpPr>
        <p:spPr>
          <a:xfrm>
            <a:off x="-255035" y="2949856"/>
            <a:ext cx="12531012" cy="61165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225489" y="1901720"/>
            <a:ext cx="12531012" cy="61165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Inspeccionar</a:t>
            </a:r>
            <a:r>
              <a:rPr lang="en-GB" dirty="0" smtClean="0"/>
              <a:t> les </a:t>
            </a:r>
            <a:r>
              <a:rPr lang="en-GB" dirty="0" err="1" smtClean="0"/>
              <a:t>dades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04359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head(</a:t>
            </a:r>
            <a:r>
              <a:rPr lang="en-GB" sz="2400" dirty="0" err="1" smtClean="0"/>
              <a:t>DataFrameName</a:t>
            </a:r>
            <a:r>
              <a:rPr lang="en-GB" sz="2400" dirty="0" smtClean="0"/>
              <a:t>)  </a:t>
            </a:r>
            <a:r>
              <a:rPr lang="en-GB" sz="2400" dirty="0" smtClean="0"/>
              <a:t># </a:t>
            </a:r>
            <a:r>
              <a:rPr lang="en-GB" sz="2400" dirty="0" err="1" smtClean="0"/>
              <a:t>retorna</a:t>
            </a:r>
            <a:r>
              <a:rPr lang="en-GB" sz="2400" dirty="0" smtClean="0"/>
              <a:t> les </a:t>
            </a:r>
            <a:r>
              <a:rPr lang="en-GB" sz="2400" dirty="0" err="1" smtClean="0"/>
              <a:t>primeres</a:t>
            </a:r>
            <a:r>
              <a:rPr lang="en-GB" sz="2400" dirty="0" smtClean="0"/>
              <a:t> </a:t>
            </a:r>
            <a:r>
              <a:rPr lang="en-GB" sz="2400" dirty="0" err="1" smtClean="0"/>
              <a:t>linies</a:t>
            </a:r>
            <a:r>
              <a:rPr lang="en-GB" sz="2400" dirty="0" smtClean="0"/>
              <a:t> de la </a:t>
            </a:r>
            <a:r>
              <a:rPr lang="en-GB" sz="2400" dirty="0" err="1" smtClean="0"/>
              <a:t>data.frame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midwest$population</a:t>
            </a:r>
            <a:r>
              <a:rPr lang="en-GB" sz="2400" dirty="0" smtClean="0"/>
              <a:t> </a:t>
            </a:r>
            <a:r>
              <a:rPr lang="en-GB" sz="2400" dirty="0" smtClean="0"/>
              <a:t># </a:t>
            </a:r>
            <a:r>
              <a:rPr lang="en-GB" sz="2400" dirty="0" err="1" smtClean="0"/>
              <a:t>retorna</a:t>
            </a:r>
            <a:r>
              <a:rPr lang="en-GB" sz="2400" dirty="0" smtClean="0"/>
              <a:t> </a:t>
            </a:r>
            <a:r>
              <a:rPr lang="en-GB" sz="2400" dirty="0" err="1" smtClean="0"/>
              <a:t>els</a:t>
            </a:r>
            <a:r>
              <a:rPr lang="en-GB" sz="2400" dirty="0" smtClean="0"/>
              <a:t> </a:t>
            </a:r>
            <a:r>
              <a:rPr lang="en-GB" sz="2400" dirty="0" err="1" smtClean="0"/>
              <a:t>valors</a:t>
            </a:r>
            <a:r>
              <a:rPr lang="en-GB" sz="2400" dirty="0" smtClean="0"/>
              <a:t> </a:t>
            </a:r>
            <a:r>
              <a:rPr lang="en-GB" sz="2400" dirty="0" err="1" smtClean="0"/>
              <a:t>d’aquella</a:t>
            </a:r>
            <a:r>
              <a:rPr lang="en-GB" sz="2400" dirty="0" smtClean="0"/>
              <a:t> variable</a:t>
            </a:r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b="1" dirty="0" smtClean="0">
                <a:solidFill>
                  <a:schemeClr val="bg1"/>
                </a:solidFill>
              </a:rPr>
              <a:t>¡Trick!</a:t>
            </a:r>
          </a:p>
          <a:p>
            <a:r>
              <a:rPr lang="en-GB" sz="2400" dirty="0" err="1" smtClean="0">
                <a:solidFill>
                  <a:schemeClr val="bg1"/>
                </a:solidFill>
              </a:rPr>
              <a:t>Clicar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directament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sobre</a:t>
            </a:r>
            <a:r>
              <a:rPr lang="en-GB" sz="2400" dirty="0" smtClean="0">
                <a:solidFill>
                  <a:schemeClr val="bg1"/>
                </a:solidFill>
              </a:rPr>
              <a:t> el nom del dataset al workspace (</a:t>
            </a:r>
            <a:r>
              <a:rPr lang="en-GB" sz="2400" dirty="0" err="1" smtClean="0">
                <a:solidFill>
                  <a:schemeClr val="bg1"/>
                </a:solidFill>
              </a:rPr>
              <a:t>dalt</a:t>
            </a:r>
            <a:r>
              <a:rPr lang="en-GB" sz="2400" dirty="0" smtClean="0">
                <a:solidFill>
                  <a:schemeClr val="bg1"/>
                </a:solidFill>
              </a:rPr>
              <a:t> a la </a:t>
            </a:r>
            <a:r>
              <a:rPr lang="en-GB" sz="2400" dirty="0" err="1" smtClean="0">
                <a:solidFill>
                  <a:schemeClr val="bg1"/>
                </a:solidFill>
              </a:rPr>
              <a:t>dreta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6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69506" y="3545629"/>
            <a:ext cx="12531012" cy="8024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Modifiquem</a:t>
            </a:r>
            <a:r>
              <a:rPr lang="en-GB" dirty="0" smtClean="0"/>
              <a:t> el </a:t>
            </a:r>
            <a:r>
              <a:rPr lang="en-GB" i="1" dirty="0" err="1" smtClean="0"/>
              <a:t>data.frame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 </a:t>
            </a:r>
            <a:r>
              <a:rPr lang="en-GB" sz="2400" dirty="0" err="1" smtClean="0"/>
              <a:t>funciona</a:t>
            </a:r>
            <a:r>
              <a:rPr lang="en-GB" sz="2400" dirty="0" smtClean="0"/>
              <a:t> </a:t>
            </a:r>
            <a:r>
              <a:rPr lang="en-GB" sz="2400" dirty="0" err="1" smtClean="0"/>
              <a:t>també</a:t>
            </a:r>
            <a:r>
              <a:rPr lang="en-GB" sz="2400" dirty="0" smtClean="0"/>
              <a:t> com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calculadora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Crearem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columna</a:t>
            </a:r>
            <a:r>
              <a:rPr lang="en-GB" sz="2400" dirty="0" smtClean="0"/>
              <a:t> nova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es</a:t>
            </a:r>
            <a:r>
              <a:rPr lang="en-GB" sz="2400" dirty="0" smtClean="0"/>
              <a:t> </a:t>
            </a:r>
            <a:r>
              <a:rPr lang="en-GB" sz="2400" dirty="0" err="1" smtClean="0"/>
              <a:t>dirà</a:t>
            </a:r>
            <a:r>
              <a:rPr lang="en-GB" sz="2400" dirty="0" smtClean="0"/>
              <a:t> </a:t>
            </a:r>
            <a:r>
              <a:rPr lang="en-GB" sz="2400" dirty="0" smtClean="0"/>
              <a:t>“</a:t>
            </a:r>
            <a:r>
              <a:rPr lang="en-GB" sz="2400" dirty="0" err="1" smtClean="0"/>
              <a:t>crimedense</a:t>
            </a:r>
            <a:r>
              <a:rPr lang="en-GB" sz="2400" dirty="0" smtClean="0"/>
              <a:t>”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Per </a:t>
            </a:r>
            <a:r>
              <a:rPr lang="en-GB" sz="2400" dirty="0" err="1" smtClean="0"/>
              <a:t>fer-ho</a:t>
            </a:r>
            <a:r>
              <a:rPr lang="en-GB" sz="2400" dirty="0" smtClean="0"/>
              <a:t>…</a:t>
            </a:r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sz="2800" dirty="0" smtClean="0"/>
              <a:t>	</a:t>
            </a:r>
            <a:r>
              <a:rPr lang="en-GB" sz="2800" dirty="0" err="1" smtClean="0"/>
              <a:t>midwest$crimedens</a:t>
            </a:r>
            <a:r>
              <a:rPr lang="en-GB" sz="2800" dirty="0" smtClean="0"/>
              <a:t> </a:t>
            </a:r>
            <a:r>
              <a:rPr lang="en-GB" sz="2800" dirty="0" smtClean="0"/>
              <a:t>&lt;- </a:t>
            </a:r>
            <a:r>
              <a:rPr lang="en-GB" sz="2800" dirty="0" err="1" smtClean="0"/>
              <a:t>midwest$crime</a:t>
            </a:r>
            <a:r>
              <a:rPr lang="en-GB" sz="2800" dirty="0" smtClean="0"/>
              <a:t> </a:t>
            </a:r>
            <a:r>
              <a:rPr lang="en-GB" sz="2800" dirty="0"/>
              <a:t>/ </a:t>
            </a:r>
            <a:r>
              <a:rPr lang="en-GB" sz="2800" dirty="0" err="1" smtClean="0"/>
              <a:t>Midwest</a:t>
            </a:r>
            <a:r>
              <a:rPr lang="en-GB" sz="2800" dirty="0" err="1" smtClean="0"/>
              <a:t>$population</a:t>
            </a:r>
            <a:endParaRPr lang="en-GB" sz="2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2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32184" y="3452338"/>
            <a:ext cx="12531012" cy="77444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Modifiquem</a:t>
            </a:r>
            <a:r>
              <a:rPr lang="en-GB" dirty="0" smtClean="0"/>
              <a:t> el </a:t>
            </a:r>
            <a:r>
              <a:rPr lang="en-GB" i="1" dirty="0" err="1" smtClean="0"/>
              <a:t>data.frame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/>
          </a:bodyPr>
          <a:lstStyle/>
          <a:p>
            <a:r>
              <a:rPr lang="en-GB" sz="2400" i="1" dirty="0" err="1" smtClean="0"/>
              <a:t>ifelse</a:t>
            </a:r>
            <a:r>
              <a:rPr lang="en-GB" sz="2400" i="1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Anem</a:t>
            </a:r>
            <a:r>
              <a:rPr lang="en-GB" sz="2400" dirty="0" smtClean="0"/>
              <a:t> </a:t>
            </a:r>
            <a:r>
              <a:rPr lang="en-GB" sz="2400" dirty="0"/>
              <a:t>a crear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columna</a:t>
            </a:r>
            <a:r>
              <a:rPr lang="en-GB" sz="2400" dirty="0" smtClean="0"/>
              <a:t> </a:t>
            </a:r>
            <a:r>
              <a:rPr lang="en-GB" sz="2400" dirty="0" err="1"/>
              <a:t>condicionada</a:t>
            </a:r>
            <a:r>
              <a:rPr lang="en-GB" sz="2400" dirty="0"/>
              <a:t> a </a:t>
            </a:r>
            <a:r>
              <a:rPr lang="en-GB" sz="2400" dirty="0" err="1" smtClean="0"/>
              <a:t>que</a:t>
            </a:r>
            <a:r>
              <a:rPr lang="en-GB" sz="2400" dirty="0" smtClean="0"/>
              <a:t> la </a:t>
            </a:r>
            <a:r>
              <a:rPr lang="en-GB" sz="2400" dirty="0" err="1" smtClean="0"/>
              <a:t>població</a:t>
            </a:r>
            <a:r>
              <a:rPr lang="en-GB" sz="2400" dirty="0" smtClean="0"/>
              <a:t> total </a:t>
            </a:r>
            <a:r>
              <a:rPr lang="en-GB" sz="2400" dirty="0" err="1" smtClean="0"/>
              <a:t>d’aquella</a:t>
            </a:r>
            <a:r>
              <a:rPr lang="en-GB" sz="2400" dirty="0" smtClean="0"/>
              <a:t> </a:t>
            </a:r>
            <a:r>
              <a:rPr lang="en-GB" sz="2400" dirty="0" err="1" smtClean="0"/>
              <a:t>àrea</a:t>
            </a:r>
            <a:r>
              <a:rPr lang="en-GB" sz="2400" dirty="0" smtClean="0"/>
              <a:t> </a:t>
            </a:r>
            <a:r>
              <a:rPr lang="en-GB" sz="2400" dirty="0" err="1" smtClean="0"/>
              <a:t>sigui</a:t>
            </a:r>
            <a:r>
              <a:rPr lang="en-GB" sz="2400" dirty="0" smtClean="0"/>
              <a:t> </a:t>
            </a:r>
            <a:r>
              <a:rPr lang="en-GB" sz="2400" dirty="0" err="1" smtClean="0"/>
              <a:t>més</a:t>
            </a:r>
            <a:r>
              <a:rPr lang="en-GB" sz="2400" dirty="0" smtClean="0"/>
              <a:t> gran de 100000 </a:t>
            </a:r>
            <a:r>
              <a:rPr lang="en-GB" sz="2400" dirty="0" err="1" smtClean="0"/>
              <a:t>persones</a:t>
            </a:r>
            <a:endParaRPr lang="en-GB" sz="2400" dirty="0" smtClean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400" dirty="0" err="1" smtClean="0"/>
              <a:t>midwest$highpopulated</a:t>
            </a:r>
            <a:r>
              <a:rPr lang="en-GB" sz="2400" dirty="0" smtClean="0"/>
              <a:t> </a:t>
            </a:r>
            <a:r>
              <a:rPr lang="en-GB" sz="2400" dirty="0"/>
              <a:t>&lt;- </a:t>
            </a:r>
            <a:r>
              <a:rPr lang="en-GB" sz="2400" dirty="0" err="1" smtClean="0"/>
              <a:t>ifelse</a:t>
            </a:r>
            <a:r>
              <a:rPr lang="en-GB" sz="2400" dirty="0" smtClean="0"/>
              <a:t>(</a:t>
            </a:r>
            <a:r>
              <a:rPr lang="en-GB" sz="2400" dirty="0" err="1" smtClean="0"/>
              <a:t>midwest$population</a:t>
            </a:r>
            <a:r>
              <a:rPr lang="en-GB" sz="2400" dirty="0" smtClean="0"/>
              <a:t> </a:t>
            </a:r>
            <a:r>
              <a:rPr lang="en-GB" sz="2400" dirty="0" smtClean="0"/>
              <a:t>&gt; </a:t>
            </a:r>
            <a:r>
              <a:rPr lang="en-GB" sz="2400" dirty="0" smtClean="0"/>
              <a:t>650, </a:t>
            </a:r>
            <a:r>
              <a:rPr lang="en-GB" sz="2400" dirty="0"/>
              <a:t>1, 0</a:t>
            </a:r>
            <a:r>
              <a:rPr lang="en-GB" sz="2400" dirty="0" smtClean="0"/>
              <a:t>)</a:t>
            </a:r>
            <a:endParaRPr lang="en-GB" sz="2400" dirty="0"/>
          </a:p>
          <a:p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Creem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nova </a:t>
            </a:r>
            <a:r>
              <a:rPr lang="en-GB" sz="2400" dirty="0" err="1" smtClean="0"/>
              <a:t>columna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estigui</a:t>
            </a:r>
            <a:r>
              <a:rPr lang="en-GB" sz="2400" dirty="0" smtClean="0"/>
              <a:t> </a:t>
            </a:r>
            <a:r>
              <a:rPr lang="en-GB" sz="2400" dirty="0" err="1" smtClean="0"/>
              <a:t>condicionada</a:t>
            </a:r>
            <a:r>
              <a:rPr lang="en-GB" sz="2400" dirty="0" smtClean="0"/>
              <a:t> a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sigui</a:t>
            </a:r>
            <a:r>
              <a:rPr lang="en-GB" sz="2400" dirty="0" smtClean="0"/>
              <a:t> </a:t>
            </a:r>
            <a:r>
              <a:rPr lang="en-GB" sz="2400" dirty="0" err="1" smtClean="0"/>
              <a:t>més</a:t>
            </a:r>
            <a:r>
              <a:rPr lang="en-GB" sz="2400" dirty="0" smtClean="0"/>
              <a:t> gran </a:t>
            </a:r>
            <a:r>
              <a:rPr lang="en-GB" sz="2400" dirty="0" err="1" smtClean="0"/>
              <a:t>que</a:t>
            </a:r>
            <a:r>
              <a:rPr lang="en-GB" sz="2400" dirty="0" smtClean="0"/>
              <a:t> 0.05 </a:t>
            </a:r>
            <a:r>
              <a:rPr lang="en-GB" sz="2400" dirty="0" err="1" smtClean="0"/>
              <a:t>però</a:t>
            </a:r>
            <a:r>
              <a:rPr lang="en-GB" sz="2400" dirty="0" smtClean="0"/>
              <a:t> </a:t>
            </a:r>
            <a:r>
              <a:rPr lang="en-GB" sz="2400" dirty="0" err="1" smtClean="0"/>
              <a:t>més</a:t>
            </a:r>
            <a:r>
              <a:rPr lang="en-GB" sz="2400" dirty="0" smtClean="0"/>
              <a:t> </a:t>
            </a:r>
            <a:r>
              <a:rPr lang="en-GB" sz="2400" dirty="0" err="1" smtClean="0"/>
              <a:t>petita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0,08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05" y="0"/>
            <a:ext cx="4605337" cy="608841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298371" y="4865914"/>
            <a:ext cx="598034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8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69506" y="3611560"/>
            <a:ext cx="12531012" cy="8298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midwest2 &lt;- subset(midwest, crime&gt;3000)</a:t>
            </a:r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Reshaping Data	(wide/long, subset)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58006"/>
            <a:ext cx="10515600" cy="5299787"/>
          </a:xfrm>
        </p:spPr>
        <p:txBody>
          <a:bodyPr>
            <a:normAutofit/>
          </a:bodyPr>
          <a:lstStyle/>
          <a:p>
            <a:r>
              <a:rPr lang="en-GB" sz="2400" i="1" dirty="0" smtClean="0"/>
              <a:t>Subset()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Funció</a:t>
            </a:r>
            <a:r>
              <a:rPr lang="en-GB" sz="2400" dirty="0" smtClean="0"/>
              <a:t> </a:t>
            </a:r>
            <a:r>
              <a:rPr lang="en-GB" sz="2400" dirty="0" err="1" smtClean="0"/>
              <a:t>molt</a:t>
            </a:r>
            <a:r>
              <a:rPr lang="en-GB" sz="2400" dirty="0" smtClean="0"/>
              <a:t> </a:t>
            </a:r>
            <a:r>
              <a:rPr lang="en-GB" sz="2400" dirty="0" err="1" smtClean="0"/>
              <a:t>útil</a:t>
            </a:r>
            <a:r>
              <a:rPr lang="en-GB" sz="2400" dirty="0" smtClean="0"/>
              <a:t> per a </a:t>
            </a:r>
            <a:r>
              <a:rPr lang="en-GB" sz="2400" dirty="0" err="1" smtClean="0"/>
              <a:t>subdividir</a:t>
            </a:r>
            <a:r>
              <a:rPr lang="en-GB" sz="2400" dirty="0" smtClean="0"/>
              <a:t> la </a:t>
            </a:r>
            <a:r>
              <a:rPr lang="en-GB" sz="2400" dirty="0" err="1" smtClean="0"/>
              <a:t>mostra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/>
              <a:t>Calculem</a:t>
            </a:r>
            <a:r>
              <a:rPr lang="en-GB" sz="2400" dirty="0" smtClean="0"/>
              <a:t> midwest3,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tingui</a:t>
            </a:r>
            <a:r>
              <a:rPr lang="en-GB" sz="2400" dirty="0" smtClean="0"/>
              <a:t> </a:t>
            </a:r>
            <a:r>
              <a:rPr lang="en-GB" sz="2400" dirty="0" err="1" smtClean="0"/>
              <a:t>mes</a:t>
            </a:r>
            <a:r>
              <a:rPr lang="en-GB" sz="2400" dirty="0" smtClean="0"/>
              <a:t> 1300 habitants I </a:t>
            </a:r>
            <a:r>
              <a:rPr lang="en-GB" sz="2400" dirty="0" err="1" smtClean="0"/>
              <a:t>que</a:t>
            </a:r>
            <a:r>
              <a:rPr lang="en-GB" sz="2400" dirty="0" smtClean="0"/>
              <a:t> el </a:t>
            </a:r>
            <a:r>
              <a:rPr lang="en-GB" sz="2400" dirty="0" err="1" smtClean="0"/>
              <a:t>nombre</a:t>
            </a:r>
            <a:r>
              <a:rPr lang="en-GB" sz="2400" dirty="0" smtClean="0"/>
              <a:t> de </a:t>
            </a:r>
            <a:r>
              <a:rPr lang="en-GB" sz="2400" dirty="0" err="1" smtClean="0"/>
              <a:t>crims</a:t>
            </a:r>
            <a:r>
              <a:rPr lang="en-GB" sz="2400" dirty="0" smtClean="0"/>
              <a:t> </a:t>
            </a:r>
            <a:r>
              <a:rPr lang="en-GB" sz="2400" dirty="0" err="1" smtClean="0"/>
              <a:t>sigui</a:t>
            </a:r>
            <a:r>
              <a:rPr lang="en-GB" sz="2400" dirty="0" smtClean="0"/>
              <a:t> &lt; 1000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71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69506" y="3764954"/>
            <a:ext cx="12531012" cy="119893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-178837" y="2761864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Guardar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database </a:t>
            </a:r>
            <a:r>
              <a:rPr lang="en-GB" dirty="0" err="1" smtClean="0"/>
              <a:t>modificada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 err="1" smtClean="0"/>
              <a:t>Write_csv</a:t>
            </a:r>
            <a:r>
              <a:rPr lang="en-GB" sz="2400" i="1" dirty="0" smtClean="0"/>
              <a:t>(), </a:t>
            </a:r>
            <a:r>
              <a:rPr lang="en-GB" sz="2400" i="1" dirty="0" err="1" smtClean="0"/>
              <a:t>write_xls</a:t>
            </a:r>
            <a:r>
              <a:rPr lang="en-GB" sz="2400" i="1" dirty="0" smtClean="0"/>
              <a:t>()</a:t>
            </a:r>
          </a:p>
          <a:p>
            <a:endParaRPr lang="en-GB" sz="2400" i="1" dirty="0"/>
          </a:p>
          <a:p>
            <a:pPr marL="0" indent="0">
              <a:buNone/>
            </a:pPr>
            <a:r>
              <a:rPr lang="en-GB" sz="2400" dirty="0" smtClean="0"/>
              <a:t>	write.csv(</a:t>
            </a:r>
            <a:r>
              <a:rPr lang="en-GB" sz="2400" dirty="0" err="1" smtClean="0"/>
              <a:t>midwest</a:t>
            </a:r>
            <a:r>
              <a:rPr lang="en-GB" sz="2400" dirty="0" smtClean="0"/>
              <a:t>, “output.csv</a:t>
            </a:r>
            <a:r>
              <a:rPr lang="en-GB" sz="2400" dirty="0"/>
              <a:t>" 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filename &lt;- “output.csv”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write.csv(</a:t>
            </a:r>
            <a:r>
              <a:rPr lang="en-GB" sz="2400" dirty="0" err="1" smtClean="0"/>
              <a:t>midwest</a:t>
            </a:r>
            <a:r>
              <a:rPr lang="en-GB" sz="2400" dirty="0" smtClean="0"/>
              <a:t>, _______)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07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Instal</a:t>
            </a:r>
            <a:r>
              <a:rPr lang="en-GB" dirty="0" err="1" smtClean="0"/>
              <a:t>·lar</a:t>
            </a:r>
            <a:r>
              <a:rPr lang="en-GB" dirty="0" smtClean="0"/>
              <a:t> </a:t>
            </a:r>
            <a:r>
              <a:rPr lang="en-GB" dirty="0" err="1" smtClean="0"/>
              <a:t>paquets</a:t>
            </a:r>
            <a:r>
              <a:rPr lang="en-GB" dirty="0" smtClean="0"/>
              <a:t> externs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Funcionalitats</a:t>
            </a:r>
            <a:r>
              <a:rPr lang="en-GB" dirty="0" smtClean="0"/>
              <a:t> </a:t>
            </a:r>
            <a:r>
              <a:rPr lang="en-GB" dirty="0" err="1" smtClean="0"/>
              <a:t>bàsiques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9" y="216936"/>
            <a:ext cx="5457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5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How</a:t>
            </a:r>
            <a:r>
              <a:rPr lang="ca-ES" dirty="0" smtClean="0"/>
              <a:t>?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-178837" y="2761864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 err="1" smtClean="0">
                <a:solidFill>
                  <a:schemeClr val="tx1"/>
                </a:solidFill>
              </a:rPr>
              <a:t>nstall.packages</a:t>
            </a:r>
            <a:r>
              <a:rPr lang="en-GB" dirty="0" smtClean="0">
                <a:solidFill>
                  <a:schemeClr val="tx1"/>
                </a:solidFill>
              </a:rPr>
              <a:t>(“</a:t>
            </a:r>
            <a:r>
              <a:rPr lang="en-GB" dirty="0" err="1" smtClean="0">
                <a:solidFill>
                  <a:schemeClr val="tx1"/>
                </a:solidFill>
              </a:rPr>
              <a:t>NomPaquetAInstalar</a:t>
            </a:r>
            <a:r>
              <a:rPr lang="en-GB" dirty="0" smtClean="0">
                <a:solidFill>
                  <a:schemeClr val="tx1"/>
                </a:solidFill>
              </a:rPr>
              <a:t>”)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178837" y="3786368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 err="1" smtClean="0">
                <a:solidFill>
                  <a:schemeClr val="tx1"/>
                </a:solidFill>
              </a:rPr>
              <a:t>nstall.packages</a:t>
            </a:r>
            <a:r>
              <a:rPr lang="en-GB" dirty="0" smtClean="0">
                <a:solidFill>
                  <a:schemeClr val="tx1"/>
                </a:solidFill>
              </a:rPr>
              <a:t>(“ggplot2”, dependencies = TRUE)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78837" y="5408340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GB" dirty="0" smtClean="0">
                <a:solidFill>
                  <a:schemeClr val="tx1"/>
                </a:solidFill>
              </a:rPr>
              <a:t>ibrary(ggplot2)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0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Funcionalitats</a:t>
            </a:r>
            <a:r>
              <a:rPr lang="en-GB" dirty="0" smtClean="0"/>
              <a:t> </a:t>
            </a:r>
            <a:r>
              <a:rPr lang="en-GB" dirty="0" err="1" smtClean="0"/>
              <a:t>bàsiques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 a </a:t>
            </a:r>
            <a:r>
              <a:rPr lang="es-ES" smtClean="0"/>
              <a:t>qu</a:t>
            </a:r>
            <a:r>
              <a:rPr lang="es-ES"/>
              <a:t>è</a:t>
            </a:r>
            <a:r>
              <a:rPr lang="es-ES" smtClean="0"/>
              <a:t>?</a:t>
            </a:r>
            <a:endParaRPr lang="en-U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Realitzar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mateixa</a:t>
            </a:r>
            <a:r>
              <a:rPr lang="en-GB" sz="2400" dirty="0" smtClean="0"/>
              <a:t> </a:t>
            </a:r>
            <a:r>
              <a:rPr lang="en-GB" sz="2400" dirty="0" err="1" smtClean="0"/>
              <a:t>operació</a:t>
            </a:r>
            <a:r>
              <a:rPr lang="en-GB" sz="2400" dirty="0" smtClean="0"/>
              <a:t> </a:t>
            </a:r>
            <a:r>
              <a:rPr lang="en-GB" sz="2400" dirty="0" err="1" smtClean="0"/>
              <a:t>moltes</a:t>
            </a:r>
            <a:r>
              <a:rPr lang="en-GB" sz="2400" dirty="0" smtClean="0"/>
              <a:t> </a:t>
            </a:r>
            <a:r>
              <a:rPr lang="en-GB" sz="2400" dirty="0" err="1" smtClean="0"/>
              <a:t>vegades</a:t>
            </a:r>
            <a:r>
              <a:rPr lang="en-GB" sz="2400" dirty="0" smtClean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84048" lvl="2" indent="0">
              <a:buNone/>
            </a:pPr>
            <a:r>
              <a:rPr lang="en-GB" sz="2400" dirty="0" smtClean="0"/>
              <a:t>                         … </a:t>
            </a:r>
            <a:r>
              <a:rPr lang="en-GB" sz="2400" dirty="0" err="1"/>
              <a:t>pero</a:t>
            </a:r>
            <a:r>
              <a:rPr lang="en-GB" sz="2400" dirty="0"/>
              <a:t> </a:t>
            </a:r>
            <a:r>
              <a:rPr lang="en-GB" sz="2400" dirty="0" err="1"/>
              <a:t>amb</a:t>
            </a:r>
            <a:r>
              <a:rPr lang="en-GB" sz="2400" dirty="0"/>
              <a:t> </a:t>
            </a:r>
            <a:r>
              <a:rPr lang="en-GB" sz="2400" dirty="0" err="1"/>
              <a:t>diferents</a:t>
            </a:r>
            <a:r>
              <a:rPr lang="en-GB" sz="2400" dirty="0"/>
              <a:t> </a:t>
            </a:r>
            <a:r>
              <a:rPr lang="en-GB" sz="2400" dirty="0" err="1" smtClean="0"/>
              <a:t>paràmetres</a:t>
            </a:r>
            <a:r>
              <a:rPr lang="en-GB" sz="2400" dirty="0" smtClean="0"/>
              <a:t> de </a:t>
            </a:r>
            <a:r>
              <a:rPr lang="en-GB" sz="2400" dirty="0"/>
              <a:t>entrada (!!!)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 smtClean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7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1363" y="1212464"/>
            <a:ext cx="5119137" cy="46803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2010))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2010"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2011))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2011"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2012))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2012"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2013))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2013"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2014))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2014"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print(paste("The year is", 2015))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"The year is 2015"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2309323"/>
            <a:ext cx="1289146" cy="194517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946998" y="1212464"/>
            <a:ext cx="5119137" cy="46803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en-US" sz="1600" b="1" dirty="0">
                <a:solidFill>
                  <a:schemeClr val="tx1"/>
                </a:solidFill>
                <a:latin typeface="Arial Unicode MS"/>
              </a:rPr>
              <a:t>for (year in c(2010,2011,2012,2013,2014,2015)){ print(paste("The year is", year)) }</a:t>
            </a:r>
            <a:r>
              <a:rPr lang="en-US" altLang="en-US" sz="1600" b="1" i="1" dirty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600" b="1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endParaRPr lang="en-US" altLang="en-US" i="1" dirty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2010" </a:t>
            </a:r>
            <a:endParaRPr lang="en-US" altLang="en-US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2011" </a:t>
            </a:r>
            <a:endParaRPr lang="en-US" altLang="en-US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2012" </a:t>
            </a:r>
            <a:endParaRPr lang="en-US" altLang="en-US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2013" </a:t>
            </a:r>
            <a:endParaRPr lang="en-US" altLang="en-US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2014" </a:t>
            </a:r>
            <a:endParaRPr lang="en-US" altLang="en-US" i="1" dirty="0" smtClean="0">
              <a:solidFill>
                <a:schemeClr val="tx1"/>
              </a:solidFill>
              <a:latin typeface="Arial Unicode MS"/>
            </a:endParaRPr>
          </a:p>
          <a:p>
            <a:pPr lvl="0" algn="ctr"/>
            <a:r>
              <a:rPr lang="en-US" altLang="en-US" i="1" dirty="0" smtClean="0">
                <a:solidFill>
                  <a:schemeClr val="tx1"/>
                </a:solidFill>
                <a:latin typeface="Arial Unicode MS"/>
              </a:rPr>
              <a:t>"</a:t>
            </a:r>
            <a:r>
              <a:rPr lang="en-US" altLang="en-US" i="1" dirty="0">
                <a:solidFill>
                  <a:schemeClr val="tx1"/>
                </a:solidFill>
                <a:latin typeface="Arial Unicode MS"/>
              </a:rPr>
              <a:t>The year is 2015"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-178837" y="2761864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for(</a:t>
            </a:r>
            <a:r>
              <a:rPr lang="en-GB" sz="2800" dirty="0" err="1" smtClean="0">
                <a:solidFill>
                  <a:schemeClr val="tx1"/>
                </a:solidFill>
              </a:rPr>
              <a:t>iter</a:t>
            </a:r>
            <a:r>
              <a:rPr lang="en-GB" sz="2800" dirty="0" smtClean="0">
                <a:solidFill>
                  <a:schemeClr val="tx1"/>
                </a:solidFill>
              </a:rPr>
              <a:t> in </a:t>
            </a:r>
            <a:r>
              <a:rPr lang="en-GB" sz="2800" dirty="0" err="1" smtClean="0">
                <a:solidFill>
                  <a:schemeClr val="tx1"/>
                </a:solidFill>
              </a:rPr>
              <a:t>conjuntParameters</a:t>
            </a:r>
            <a:r>
              <a:rPr lang="en-GB" sz="2800" dirty="0" smtClean="0">
                <a:solidFill>
                  <a:schemeClr val="tx1"/>
                </a:solidFill>
              </a:rPr>
              <a:t>){ </a:t>
            </a:r>
            <a:r>
              <a:rPr lang="en-GB" sz="2800" dirty="0" err="1" smtClean="0">
                <a:solidFill>
                  <a:schemeClr val="tx1"/>
                </a:solidFill>
              </a:rPr>
              <a:t>Operacions</a:t>
            </a:r>
            <a:r>
              <a:rPr lang="en-GB" sz="2800" dirty="0" smtClean="0">
                <a:solidFill>
                  <a:schemeClr val="tx1"/>
                </a:solidFill>
              </a:rPr>
              <a:t> a </a:t>
            </a:r>
            <a:r>
              <a:rPr lang="en-GB" sz="2800" dirty="0" err="1" smtClean="0">
                <a:solidFill>
                  <a:schemeClr val="tx1"/>
                </a:solidFill>
              </a:rPr>
              <a:t>fer</a:t>
            </a:r>
            <a:r>
              <a:rPr lang="en-GB" sz="2800" dirty="0" smtClean="0">
                <a:solidFill>
                  <a:schemeClr val="tx1"/>
                </a:solidFill>
              </a:rPr>
              <a:t>}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Exemple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097280" y="2061551"/>
            <a:ext cx="3070809" cy="284790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v</a:t>
            </a:r>
            <a:r>
              <a:rPr lang="en-GB" dirty="0" err="1" smtClean="0">
                <a:solidFill>
                  <a:schemeClr val="tx1"/>
                </a:solidFill>
              </a:rPr>
              <a:t>ect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seq</a:t>
            </a:r>
            <a:r>
              <a:rPr lang="en-GB" dirty="0" smtClean="0">
                <a:solidFill>
                  <a:schemeClr val="tx1"/>
                </a:solidFill>
              </a:rPr>
              <a:t>(1,20,1)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for (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r>
              <a:rPr lang="en-GB" dirty="0" smtClean="0">
                <a:solidFill>
                  <a:schemeClr val="tx1"/>
                </a:solidFill>
              </a:rPr>
              <a:t> in </a:t>
            </a:r>
            <a:r>
              <a:rPr lang="en-GB" dirty="0" err="1" smtClean="0">
                <a:solidFill>
                  <a:schemeClr val="tx1"/>
                </a:solidFill>
              </a:rPr>
              <a:t>vect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 err="1" smtClean="0">
                <a:solidFill>
                  <a:schemeClr val="tx1"/>
                </a:solidFill>
              </a:rPr>
              <a:t>dxnew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r>
              <a:rPr lang="en-GB" dirty="0" smtClean="0">
                <a:solidFill>
                  <a:schemeClr val="tx1"/>
                </a:solidFill>
              </a:rPr>
              <a:t> * 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print(</a:t>
            </a:r>
            <a:r>
              <a:rPr lang="en-GB" dirty="0" err="1" smtClean="0">
                <a:solidFill>
                  <a:schemeClr val="tx1"/>
                </a:solidFill>
              </a:rPr>
              <a:t>idxnew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Exemple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097280" y="2061551"/>
            <a:ext cx="3070809" cy="284790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v</a:t>
            </a:r>
            <a:r>
              <a:rPr lang="en-GB" dirty="0" err="1" smtClean="0">
                <a:solidFill>
                  <a:schemeClr val="tx1"/>
                </a:solidFill>
              </a:rPr>
              <a:t>ect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seq</a:t>
            </a:r>
            <a:r>
              <a:rPr lang="en-GB" dirty="0" smtClean="0">
                <a:solidFill>
                  <a:schemeClr val="tx1"/>
                </a:solidFill>
              </a:rPr>
              <a:t>(1,20,1)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for (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r>
              <a:rPr lang="en-GB" dirty="0" smtClean="0">
                <a:solidFill>
                  <a:schemeClr val="tx1"/>
                </a:solidFill>
              </a:rPr>
              <a:t> in </a:t>
            </a:r>
            <a:r>
              <a:rPr lang="en-GB" dirty="0" err="1" smtClean="0">
                <a:solidFill>
                  <a:schemeClr val="tx1"/>
                </a:solidFill>
              </a:rPr>
              <a:t>vect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 err="1" smtClean="0">
                <a:solidFill>
                  <a:schemeClr val="tx1"/>
                </a:solidFill>
              </a:rPr>
              <a:t>dxnew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r>
              <a:rPr lang="en-GB" dirty="0" smtClean="0">
                <a:solidFill>
                  <a:schemeClr val="tx1"/>
                </a:solidFill>
              </a:rPr>
              <a:t> * </a:t>
            </a:r>
            <a:r>
              <a:rPr lang="en-GB" dirty="0" err="1" smtClean="0">
                <a:solidFill>
                  <a:schemeClr val="tx1"/>
                </a:solidFill>
              </a:rPr>
              <a:t>idx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print(</a:t>
            </a:r>
            <a:r>
              <a:rPr lang="en-GB" dirty="0" err="1" smtClean="0">
                <a:solidFill>
                  <a:schemeClr val="tx1"/>
                </a:solidFill>
              </a:rPr>
              <a:t>idxnew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593079" y="2061551"/>
            <a:ext cx="5325292" cy="34575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parameters &lt;- </a:t>
            </a:r>
            <a:r>
              <a:rPr lang="en-GB" dirty="0" err="1" smtClean="0">
                <a:solidFill>
                  <a:schemeClr val="tx1"/>
                </a:solidFill>
              </a:rPr>
              <a:t>colnames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midwest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parameters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vars</a:t>
            </a:r>
            <a:r>
              <a:rPr lang="en-GB" dirty="0">
                <a:solidFill>
                  <a:schemeClr val="tx1"/>
                </a:solidFill>
              </a:rPr>
              <a:t> in parameters[2:length(parameters)])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newvar</a:t>
            </a:r>
            <a:r>
              <a:rPr lang="en-GB" dirty="0">
                <a:solidFill>
                  <a:schemeClr val="tx1"/>
                </a:solidFill>
              </a:rPr>
              <a:t> &lt;- paste(</a:t>
            </a:r>
            <a:r>
              <a:rPr lang="en-GB" dirty="0" err="1">
                <a:solidFill>
                  <a:schemeClr val="tx1"/>
                </a:solidFill>
              </a:rPr>
              <a:t>vars</a:t>
            </a:r>
            <a:r>
              <a:rPr lang="en-GB" dirty="0">
                <a:solidFill>
                  <a:schemeClr val="tx1"/>
                </a:solidFill>
              </a:rPr>
              <a:t>,"_square")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newvar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midwest</a:t>
            </a:r>
            <a:r>
              <a:rPr lang="en-GB" dirty="0">
                <a:solidFill>
                  <a:schemeClr val="tx1"/>
                </a:solidFill>
              </a:rPr>
              <a:t>[[</a:t>
            </a:r>
            <a:r>
              <a:rPr lang="en-GB" dirty="0" err="1">
                <a:solidFill>
                  <a:schemeClr val="tx1"/>
                </a:solidFill>
              </a:rPr>
              <a:t>newvar</a:t>
            </a:r>
            <a:r>
              <a:rPr lang="en-GB" dirty="0">
                <a:solidFill>
                  <a:schemeClr val="tx1"/>
                </a:solidFill>
              </a:rPr>
              <a:t>]] &lt;- </a:t>
            </a:r>
            <a:r>
              <a:rPr lang="en-GB" dirty="0" err="1">
                <a:solidFill>
                  <a:schemeClr val="tx1"/>
                </a:solidFill>
              </a:rPr>
              <a:t>midwest</a:t>
            </a:r>
            <a:r>
              <a:rPr lang="en-GB" dirty="0">
                <a:solidFill>
                  <a:schemeClr val="tx1"/>
                </a:solidFill>
              </a:rPr>
              <a:t>[[</a:t>
            </a:r>
            <a:r>
              <a:rPr lang="en-GB" dirty="0" err="1">
                <a:solidFill>
                  <a:schemeClr val="tx1"/>
                </a:solidFill>
              </a:rPr>
              <a:t>vars</a:t>
            </a:r>
            <a:r>
              <a:rPr lang="en-GB" dirty="0">
                <a:solidFill>
                  <a:schemeClr val="tx1"/>
                </a:solidFill>
              </a:rPr>
              <a:t>]] * </a:t>
            </a:r>
            <a:r>
              <a:rPr lang="en-GB" dirty="0" err="1">
                <a:solidFill>
                  <a:schemeClr val="tx1"/>
                </a:solidFill>
              </a:rPr>
              <a:t>midwest</a:t>
            </a:r>
            <a:r>
              <a:rPr lang="en-GB" dirty="0">
                <a:solidFill>
                  <a:schemeClr val="tx1"/>
                </a:solidFill>
              </a:rPr>
              <a:t>[[</a:t>
            </a:r>
            <a:r>
              <a:rPr lang="en-GB" dirty="0" err="1">
                <a:solidFill>
                  <a:schemeClr val="tx1"/>
                </a:solidFill>
              </a:rPr>
              <a:t>vars</a:t>
            </a:r>
            <a:r>
              <a:rPr lang="en-GB" dirty="0">
                <a:solidFill>
                  <a:schemeClr val="tx1"/>
                </a:solidFill>
              </a:rPr>
              <a:t>]]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Funcionalitats</a:t>
            </a:r>
            <a:r>
              <a:rPr lang="en-GB" dirty="0" smtClean="0"/>
              <a:t> </a:t>
            </a:r>
            <a:r>
              <a:rPr lang="en-GB" dirty="0" err="1" smtClean="0"/>
              <a:t>bàsiques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4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i “corre” un script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-339012" y="2032521"/>
            <a:ext cx="12531012" cy="6624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File </a:t>
            </a:r>
            <a:r>
              <a:rPr lang="en-GB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New File  R script  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5800" y="4103914"/>
            <a:ext cx="496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Els scripts es poden “corre”/executar o línia a línia, </a:t>
            </a:r>
          </a:p>
          <a:p>
            <a:endParaRPr lang="ca-ES" dirty="0"/>
          </a:p>
          <a:p>
            <a:endParaRPr lang="ca-ES" dirty="0" smtClean="0"/>
          </a:p>
          <a:p>
            <a:r>
              <a:rPr lang="ca-ES" dirty="0" smtClean="0"/>
              <a:t>O seleccionant un tros de codi.</a:t>
            </a:r>
            <a:endParaRPr lang="en-US" dirty="0"/>
          </a:p>
        </p:txBody>
      </p:sp>
      <p:sp>
        <p:nvSpPr>
          <p:cNvPr id="5" name="Flecha derecha 4"/>
          <p:cNvSpPr/>
          <p:nvPr/>
        </p:nvSpPr>
        <p:spPr>
          <a:xfrm>
            <a:off x="6422571" y="4626429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500257" y="4016829"/>
            <a:ext cx="296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ca-ES" dirty="0" smtClean="0"/>
              <a:t>Seleccionar tros de codi</a:t>
            </a:r>
          </a:p>
          <a:p>
            <a:pPr marL="342900" indent="-342900">
              <a:buAutoNum type="arabicParenR"/>
            </a:pPr>
            <a:r>
              <a:rPr lang="ca-ES" dirty="0" err="1" smtClean="0"/>
              <a:t>Apretar</a:t>
            </a:r>
            <a:r>
              <a:rPr lang="ca-ES" dirty="0" smtClean="0"/>
              <a:t> “</a:t>
            </a:r>
            <a:r>
              <a:rPr lang="ca-ES" dirty="0" err="1" smtClean="0"/>
              <a:t>run</a:t>
            </a:r>
            <a:r>
              <a:rPr lang="ca-ES" dirty="0" smtClean="0"/>
              <a:t>” (dalt dreta)</a:t>
            </a:r>
          </a:p>
          <a:p>
            <a:pPr marL="342900" indent="-342900">
              <a:buAutoNum type="arabicParenR"/>
            </a:pPr>
            <a:r>
              <a:rPr lang="ca-ES" dirty="0" smtClean="0"/>
              <a:t>Ó </a:t>
            </a:r>
            <a:r>
              <a:rPr lang="ca-ES" dirty="0" err="1" smtClean="0"/>
              <a:t>apretar</a:t>
            </a:r>
            <a:r>
              <a:rPr lang="ca-ES" dirty="0" smtClean="0"/>
              <a:t> </a:t>
            </a:r>
            <a:r>
              <a:rPr lang="ca-ES" dirty="0" err="1" smtClean="0"/>
              <a:t>ctrl</a:t>
            </a:r>
            <a:r>
              <a:rPr lang="ca-ES" dirty="0" smtClean="0"/>
              <a:t> + </a:t>
            </a:r>
            <a:r>
              <a:rPr lang="ca-ES" dirty="0" err="1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Summary</a:t>
            </a:r>
            <a:r>
              <a:rPr lang="es-ES" dirty="0" smtClean="0"/>
              <a:t> (!)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R: </a:t>
            </a:r>
            <a:r>
              <a:rPr lang="es-ES" dirty="0" err="1" smtClean="0"/>
              <a:t>Llengutge</a:t>
            </a:r>
            <a:r>
              <a:rPr lang="es-ES" dirty="0" smtClean="0"/>
              <a:t> de </a:t>
            </a:r>
            <a:r>
              <a:rPr lang="es-ES" dirty="0" err="1" smtClean="0"/>
              <a:t>programaci</a:t>
            </a:r>
            <a:r>
              <a:rPr lang="es-ES" dirty="0" err="1"/>
              <a:t>ó</a:t>
            </a:r>
            <a:r>
              <a:rPr lang="es-ES" dirty="0" smtClean="0"/>
              <a:t> </a:t>
            </a:r>
            <a:r>
              <a:rPr lang="es-ES" dirty="0" smtClean="0"/>
              <a:t>MOLT útil per a la estadística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Entorn</a:t>
            </a:r>
            <a:r>
              <a:rPr lang="es-ES" dirty="0" smtClean="0"/>
              <a:t> </a:t>
            </a:r>
            <a:r>
              <a:rPr lang="es-ES" dirty="0" err="1" smtClean="0"/>
              <a:t>grafic</a:t>
            </a:r>
            <a:r>
              <a:rPr lang="es-ES" dirty="0" smtClean="0"/>
              <a:t> </a:t>
            </a:r>
            <a:r>
              <a:rPr lang="es-ES" dirty="0" err="1" smtClean="0"/>
              <a:t>Rstudio</a:t>
            </a:r>
            <a:r>
              <a:rPr lang="es-ES" dirty="0" smtClean="0"/>
              <a:t>: </a:t>
            </a:r>
            <a:r>
              <a:rPr lang="es-ES" dirty="0" err="1" smtClean="0"/>
              <a:t>codi</a:t>
            </a:r>
            <a:r>
              <a:rPr lang="es-ES" dirty="0" smtClean="0"/>
              <a:t> + </a:t>
            </a:r>
            <a:r>
              <a:rPr lang="es-ES" dirty="0" err="1" smtClean="0"/>
              <a:t>visualitzacio</a:t>
            </a:r>
            <a:r>
              <a:rPr lang="es-ES" dirty="0" smtClean="0"/>
              <a:t> + </a:t>
            </a:r>
            <a:r>
              <a:rPr lang="es-ES" dirty="0" err="1" smtClean="0"/>
              <a:t>help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Instal·lar</a:t>
            </a:r>
            <a:r>
              <a:rPr lang="es-ES" dirty="0" smtClean="0"/>
              <a:t> </a:t>
            </a:r>
            <a:r>
              <a:rPr lang="es-ES" dirty="0" err="1" smtClean="0"/>
              <a:t>paquets</a:t>
            </a:r>
            <a:r>
              <a:rPr lang="es-ES" dirty="0" smtClean="0"/>
              <a:t> </a:t>
            </a:r>
            <a:r>
              <a:rPr lang="es-ES" dirty="0" err="1" smtClean="0"/>
              <a:t>extern</a:t>
            </a:r>
            <a:r>
              <a:rPr lang="es-ES" dirty="0" smtClean="0"/>
              <a:t>: (!) </a:t>
            </a:r>
            <a:r>
              <a:rPr lang="es-ES" dirty="0" err="1" smtClean="0"/>
              <a:t>Molt</a:t>
            </a:r>
            <a:r>
              <a:rPr lang="es-ES" dirty="0" smtClean="0"/>
              <a:t> útil per a estadística avanzada!!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Importar i manipular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smtClean="0"/>
              <a:t>DATA.FRAME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Loops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Scripts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9" y="216936"/>
            <a:ext cx="5457825" cy="2057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89" y="2274336"/>
            <a:ext cx="7504244" cy="40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Què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l’R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Llenguatge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entorn</a:t>
            </a:r>
            <a:r>
              <a:rPr lang="en-GB" sz="2400" dirty="0" smtClean="0"/>
              <a:t> per a </a:t>
            </a:r>
            <a:r>
              <a:rPr lang="en-GB" sz="2400" dirty="0" err="1" smtClean="0"/>
              <a:t>estadística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gràfics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 </a:t>
            </a:r>
            <a:r>
              <a:rPr lang="en-GB" sz="2400" dirty="0" err="1" smtClean="0"/>
              <a:t>és</a:t>
            </a:r>
            <a:r>
              <a:rPr lang="en-GB" sz="2400" dirty="0" smtClean="0"/>
              <a:t> open-source (</a:t>
            </a:r>
            <a:r>
              <a:rPr lang="en-GB" sz="2400" dirty="0" err="1" smtClean="0"/>
              <a:t>lliure</a:t>
            </a:r>
            <a:r>
              <a:rPr lang="en-GB" sz="2400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7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956" y="286603"/>
            <a:ext cx="10058400" cy="1450757"/>
          </a:xfrm>
        </p:spPr>
        <p:txBody>
          <a:bodyPr/>
          <a:lstStyle/>
          <a:p>
            <a:r>
              <a:rPr lang="en-GB" dirty="0" smtClean="0"/>
              <a:t>Per </a:t>
            </a:r>
            <a:r>
              <a:rPr lang="en-GB" dirty="0" err="1" smtClean="0"/>
              <a:t>què</a:t>
            </a:r>
            <a:r>
              <a:rPr lang="en-GB" dirty="0" smtClean="0"/>
              <a:t> R?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111" y="2040222"/>
            <a:ext cx="10515600" cy="24291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És</a:t>
            </a:r>
            <a:r>
              <a:rPr lang="en-GB" sz="2400" dirty="0" smtClean="0"/>
              <a:t> un software potent </a:t>
            </a:r>
            <a:r>
              <a:rPr lang="en-GB" sz="2400" dirty="0" err="1" smtClean="0"/>
              <a:t>i</a:t>
            </a:r>
            <a:r>
              <a:rPr lang="en-GB" sz="2400" dirty="0" smtClean="0"/>
              <a:t> flexible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Gratuït</a:t>
            </a:r>
            <a:r>
              <a:rPr lang="en-GB" sz="2400" dirty="0" smtClean="0"/>
              <a:t> (</a:t>
            </a:r>
            <a:r>
              <a:rPr lang="en-GB" sz="2400" dirty="0" err="1" smtClean="0"/>
              <a:t>lliure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Extensible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Dissenyat</a:t>
            </a:r>
            <a:r>
              <a:rPr lang="en-GB" sz="2400" dirty="0" smtClean="0"/>
              <a:t> per a “statistical computing</a:t>
            </a:r>
            <a:r>
              <a:rPr lang="en-GB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956" y="286603"/>
            <a:ext cx="10058400" cy="1450757"/>
          </a:xfrm>
        </p:spPr>
        <p:txBody>
          <a:bodyPr/>
          <a:lstStyle/>
          <a:p>
            <a:r>
              <a:rPr lang="en-GB" dirty="0" smtClean="0"/>
              <a:t>Per </a:t>
            </a:r>
            <a:r>
              <a:rPr lang="en-GB" dirty="0" err="1" smtClean="0"/>
              <a:t>què</a:t>
            </a:r>
            <a:r>
              <a:rPr lang="en-GB" dirty="0" smtClean="0"/>
              <a:t> R?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6780" y="1965574"/>
            <a:ext cx="10515600" cy="24291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És</a:t>
            </a:r>
            <a:r>
              <a:rPr lang="en-GB" sz="2400" dirty="0" smtClean="0"/>
              <a:t> un software potent </a:t>
            </a:r>
            <a:r>
              <a:rPr lang="en-GB" sz="2400" dirty="0" err="1" smtClean="0"/>
              <a:t>i</a:t>
            </a:r>
            <a:r>
              <a:rPr lang="en-GB" sz="2400" dirty="0" smtClean="0"/>
              <a:t> flexible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Gratuït</a:t>
            </a:r>
            <a:r>
              <a:rPr lang="en-GB" sz="2400" dirty="0" smtClean="0"/>
              <a:t> (</a:t>
            </a:r>
            <a:r>
              <a:rPr lang="en-GB" sz="2400" dirty="0" err="1" smtClean="0"/>
              <a:t>lliure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Extensible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Dissenyat</a:t>
            </a:r>
            <a:r>
              <a:rPr lang="en-GB" sz="2400" dirty="0" smtClean="0"/>
              <a:t> per a “statistical computing”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59497" y="3780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</a:t>
            </a:r>
            <a:r>
              <a:rPr lang="en-GB" sz="4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què</a:t>
            </a:r>
            <a:r>
              <a:rPr lang="en-GB" sz="4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R?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59497" y="49261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Curva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d’aprenentatge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lenta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Suport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centralitzat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Alt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consum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memòria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però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bona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gestió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en bases de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dades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grans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42" y="2278715"/>
            <a:ext cx="3574014" cy="26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Objectius</a:t>
            </a:r>
            <a:r>
              <a:rPr lang="en-GB" dirty="0" smtClean="0"/>
              <a:t> </a:t>
            </a:r>
            <a:r>
              <a:rPr lang="en-GB" dirty="0" err="1" smtClean="0"/>
              <a:t>primera</a:t>
            </a:r>
            <a:r>
              <a:rPr lang="en-GB" dirty="0"/>
              <a:t> </a:t>
            </a:r>
            <a:r>
              <a:rPr lang="en-GB" dirty="0" err="1"/>
              <a:t>sessió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/>
              <a:t>Sintaxis</a:t>
            </a:r>
            <a:r>
              <a:rPr lang="en-GB" sz="2400" dirty="0" smtClean="0"/>
              <a:t> </a:t>
            </a:r>
            <a:r>
              <a:rPr lang="en-GB" sz="2400" dirty="0" err="1" smtClean="0"/>
              <a:t>basica</a:t>
            </a:r>
            <a:r>
              <a:rPr lang="en-GB" sz="2400" dirty="0" smtClean="0"/>
              <a:t> de </a:t>
            </a:r>
            <a:r>
              <a:rPr lang="en-GB" sz="2400" dirty="0" err="1" smtClean="0"/>
              <a:t>programacio</a:t>
            </a:r>
            <a:endParaRPr lang="en-GB" sz="24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/>
              <a:t>Instal</a:t>
            </a:r>
            <a:r>
              <a:rPr lang="en-GB" sz="2400" dirty="0" err="1"/>
              <a:t>·</a:t>
            </a:r>
            <a:r>
              <a:rPr lang="en-GB" sz="2400" dirty="0" err="1" smtClean="0"/>
              <a:t>lar</a:t>
            </a:r>
            <a:r>
              <a:rPr lang="en-GB" sz="2400" dirty="0" smtClean="0"/>
              <a:t> </a:t>
            </a:r>
            <a:r>
              <a:rPr lang="en-GB" sz="2400" dirty="0" err="1" smtClean="0"/>
              <a:t>paquets</a:t>
            </a:r>
            <a:r>
              <a:rPr lang="en-GB" sz="2400" dirty="0" smtClean="0"/>
              <a:t>/</a:t>
            </a:r>
            <a:r>
              <a:rPr lang="en-GB" sz="2400" dirty="0" err="1" smtClean="0"/>
              <a:t>llibreries</a:t>
            </a:r>
            <a:endParaRPr lang="en-GB" sz="24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/>
              <a:t>Llegir</a:t>
            </a:r>
            <a:r>
              <a:rPr lang="en-GB" sz="2400" dirty="0" smtClean="0"/>
              <a:t> </a:t>
            </a:r>
            <a:r>
              <a:rPr lang="en-GB" sz="2400" dirty="0" err="1" smtClean="0"/>
              <a:t>dades</a:t>
            </a:r>
            <a:r>
              <a:rPr lang="en-GB" sz="2400" dirty="0" smtClean="0"/>
              <a:t> </a:t>
            </a:r>
            <a:r>
              <a:rPr lang="en-GB" sz="2400" dirty="0" err="1" smtClean="0"/>
              <a:t>amb</a:t>
            </a:r>
            <a:r>
              <a:rPr lang="en-GB" sz="2400" dirty="0" smtClean="0"/>
              <a:t> R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400" dirty="0" err="1" smtClean="0"/>
              <a:t>Manipular</a:t>
            </a:r>
            <a:r>
              <a:rPr lang="en-GB" sz="2400" dirty="0" smtClean="0"/>
              <a:t> </a:t>
            </a:r>
            <a:r>
              <a:rPr lang="en-GB" sz="2400" dirty="0" err="1" smtClean="0"/>
              <a:t>taules</a:t>
            </a:r>
            <a:r>
              <a:rPr lang="en-GB" sz="2400" dirty="0" smtClean="0"/>
              <a:t>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400" dirty="0" smtClean="0"/>
              <a:t>Loops</a:t>
            </a:r>
            <a:endParaRPr lang="en-GB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28250</TotalTime>
  <Words>1166</Words>
  <Application>Microsoft Office PowerPoint</Application>
  <PresentationFormat>Panorámica</PresentationFormat>
  <Paragraphs>261</Paragraphs>
  <Slides>49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 Unicode MS</vt:lpstr>
      <vt:lpstr>Arial</vt:lpstr>
      <vt:lpstr>Calibri</vt:lpstr>
      <vt:lpstr>Calibri Light</vt:lpstr>
      <vt:lpstr>Wingdings</vt:lpstr>
      <vt:lpstr>Retrospección</vt:lpstr>
      <vt:lpstr>Introducció a l’R</vt:lpstr>
      <vt:lpstr>Programació?!?!  </vt:lpstr>
      <vt:lpstr>Presentación de PowerPoint</vt:lpstr>
      <vt:lpstr>Presentación de PowerPoint</vt:lpstr>
      <vt:lpstr>Presentación de PowerPoint</vt:lpstr>
      <vt:lpstr>Què és l’R</vt:lpstr>
      <vt:lpstr>Per què R?</vt:lpstr>
      <vt:lpstr>Per què R?</vt:lpstr>
      <vt:lpstr>Objectius primera sessió</vt:lpstr>
      <vt:lpstr>RStudio</vt:lpstr>
      <vt:lpstr>Presentación de PowerPoint</vt:lpstr>
      <vt:lpstr>Què és l’Rstudio?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en R</vt:lpstr>
      <vt:lpstr>Frustrar-se és normal en nous usaris…</vt:lpstr>
      <vt:lpstr>R com a calculadora</vt:lpstr>
      <vt:lpstr>Assignar un valor a una variable</vt:lpstr>
      <vt:lpstr>Tipus de variables</vt:lpstr>
      <vt:lpstr>Crear un vector</vt:lpstr>
      <vt:lpstr>Crear un vector</vt:lpstr>
      <vt:lpstr>Accedir informació vector</vt:lpstr>
      <vt:lpstr>Creació d’un data.frame</vt:lpstr>
      <vt:lpstr>Data input/output</vt:lpstr>
      <vt:lpstr>Funcions</vt:lpstr>
      <vt:lpstr>Working Directory</vt:lpstr>
      <vt:lpstr>Quin és el primer pas per qualsevol anàlisis?</vt:lpstr>
      <vt:lpstr>Llegir dades</vt:lpstr>
      <vt:lpstr>Inspeccionar les dades</vt:lpstr>
      <vt:lpstr>Modifiquem el data.frame</vt:lpstr>
      <vt:lpstr>Modifiquem el data.frame</vt:lpstr>
      <vt:lpstr>Presentación de PowerPoint</vt:lpstr>
      <vt:lpstr>Reshaping Data (wide/long, subset)</vt:lpstr>
      <vt:lpstr>Guardar una database modificada</vt:lpstr>
      <vt:lpstr>Instal·lar paquets externs</vt:lpstr>
      <vt:lpstr>How?</vt:lpstr>
      <vt:lpstr>Loops</vt:lpstr>
      <vt:lpstr>Per a què?</vt:lpstr>
      <vt:lpstr>Presentación de PowerPoint</vt:lpstr>
      <vt:lpstr>Com</vt:lpstr>
      <vt:lpstr>Exemple</vt:lpstr>
      <vt:lpstr>Exemple</vt:lpstr>
      <vt:lpstr>Script</vt:lpstr>
      <vt:lpstr>Crear i “corre” un script</vt:lpstr>
      <vt:lpstr>Summary (!)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 al ggplot2</dc:title>
  <dc:creator>neuroimagen1</dc:creator>
  <cp:lastModifiedBy>neuroimagen1</cp:lastModifiedBy>
  <cp:revision>83</cp:revision>
  <dcterms:created xsi:type="dcterms:W3CDTF">2018-03-05T11:22:12Z</dcterms:created>
  <dcterms:modified xsi:type="dcterms:W3CDTF">2019-04-02T11:31:37Z</dcterms:modified>
</cp:coreProperties>
</file>