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312" r:id="rId3"/>
    <p:sldId id="315" r:id="rId4"/>
    <p:sldId id="313" r:id="rId5"/>
    <p:sldId id="314" r:id="rId6"/>
    <p:sldId id="316" r:id="rId7"/>
    <p:sldId id="317" r:id="rId8"/>
    <p:sldId id="318" r:id="rId9"/>
    <p:sldId id="260" r:id="rId10"/>
    <p:sldId id="319" r:id="rId11"/>
    <p:sldId id="323" r:id="rId12"/>
    <p:sldId id="324" r:id="rId13"/>
  </p:sldIdLst>
  <p:sldSz cx="12192000" cy="6858000"/>
  <p:notesSz cx="9144000" cy="6858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7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9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10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E9D3A-7265-49DC-8055-457936AA857D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4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correlation-test-between-two-variables-in-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wiki.php?title=chi-square-test-of-independence-in-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wiki.php?title=chi-square-test-of-independence-in-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unpaired-two-samples-t-test-in-r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f-test-compare-two-variances-in-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one-way-anova-test-in-r#what-is-one-way-anova-t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wiki.php?title=one-sample-t-test-in-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wiki.php?title=kruskal-wallis-test-in-r" TargetMode="External"/><Relationship Id="rId2" Type="http://schemas.openxmlformats.org/officeDocument/2006/relationships/hyperlink" Target="http://www.sthda.com/english/wiki/unpaired-two-samples-wilcoxon-test-in-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Estadística</a:t>
            </a:r>
            <a:r>
              <a:rPr lang="en-GB" dirty="0"/>
              <a:t> </a:t>
            </a:r>
            <a:r>
              <a:rPr lang="en-GB" dirty="0" err="1"/>
              <a:t>amb</a:t>
            </a:r>
            <a:r>
              <a:rPr lang="en-GB" dirty="0"/>
              <a:t>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Introducció</a:t>
            </a:r>
            <a:r>
              <a:rPr lang="en-GB" dirty="0"/>
              <a:t> a </a:t>
            </a:r>
            <a:r>
              <a:rPr lang="en-GB" dirty="0" err="1"/>
              <a:t>l’R</a:t>
            </a:r>
            <a:endParaRPr lang="en-GB" dirty="0"/>
          </a:p>
          <a:p>
            <a:r>
              <a:rPr lang="en-GB" dirty="0"/>
              <a:t>EVILAPLANA@santpau.cat</a:t>
            </a:r>
          </a:p>
        </p:txBody>
      </p:sp>
    </p:spTree>
    <p:extLst>
      <p:ext uri="{BB962C8B-B14F-4D97-AF65-F5344CB8AC3E}">
        <p14:creationId xmlns:p14="http://schemas.microsoft.com/office/powerpoint/2010/main" val="205927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A438EC3-4F0E-4A89-A862-A45870883595}"/>
              </a:ext>
            </a:extLst>
          </p:cNvPr>
          <p:cNvSpPr/>
          <p:nvPr/>
        </p:nvSpPr>
        <p:spPr>
          <a:xfrm>
            <a:off x="-169506" y="1792569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E0E40D-2FA3-47BC-8309-98D98E94BE96}"/>
              </a:ext>
            </a:extLst>
          </p:cNvPr>
          <p:cNvSpPr/>
          <p:nvPr/>
        </p:nvSpPr>
        <p:spPr>
          <a:xfrm>
            <a:off x="-139026" y="3141920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Correlació</a:t>
            </a:r>
            <a:r>
              <a:rPr lang="es-ES" dirty="0"/>
              <a:t> entre 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Pearson: </a:t>
            </a:r>
            <a:r>
              <a:rPr lang="es-ES" dirty="0" err="1"/>
              <a:t>cor.test</a:t>
            </a:r>
            <a:r>
              <a:rPr lang="es-ES" dirty="0"/>
              <a:t>(variable1,variable2,method=“</a:t>
            </a:r>
            <a:r>
              <a:rPr lang="es-ES" dirty="0" err="1"/>
              <a:t>pearson</a:t>
            </a:r>
            <a:r>
              <a:rPr lang="es-ES" dirty="0"/>
              <a:t>”)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r>
              <a:rPr lang="es-ES" dirty="0" err="1"/>
              <a:t>Spearman</a:t>
            </a:r>
            <a:r>
              <a:rPr lang="es-ES" dirty="0"/>
              <a:t>: </a:t>
            </a:r>
            <a:r>
              <a:rPr lang="es-ES" dirty="0" err="1"/>
              <a:t>cor.test</a:t>
            </a:r>
            <a:r>
              <a:rPr lang="es-ES" dirty="0"/>
              <a:t>(variable1,variable2,method=“</a:t>
            </a:r>
            <a:r>
              <a:rPr lang="es-ES" dirty="0" err="1"/>
              <a:t>spearman</a:t>
            </a:r>
            <a:r>
              <a:rPr lang="es-ES" dirty="0"/>
              <a:t>”)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648696" y="595591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1100" dirty="0">
                <a:hlinkClick r:id="rId2"/>
              </a:rPr>
              <a:t>http://www.sthda.com/english/wiki/correlation-test-between-two-variables-in-r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7209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1174A43-6EAA-4827-A86B-2AD952454D17}"/>
              </a:ext>
            </a:extLst>
          </p:cNvPr>
          <p:cNvSpPr/>
          <p:nvPr/>
        </p:nvSpPr>
        <p:spPr>
          <a:xfrm>
            <a:off x="-139026" y="4933508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BDBBB-9266-4635-877A-68B0B8E0AA0B}"/>
              </a:ext>
            </a:extLst>
          </p:cNvPr>
          <p:cNvSpPr/>
          <p:nvPr/>
        </p:nvSpPr>
        <p:spPr>
          <a:xfrm>
            <a:off x="-139026" y="3148452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E132FC-8B22-47B6-8416-6A2F50479FE2}"/>
              </a:ext>
            </a:extLst>
          </p:cNvPr>
          <p:cNvSpPr/>
          <p:nvPr/>
        </p:nvSpPr>
        <p:spPr>
          <a:xfrm>
            <a:off x="-169506" y="1770999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764" y="286603"/>
            <a:ext cx="10656916" cy="1450757"/>
          </a:xfrm>
        </p:spPr>
        <p:txBody>
          <a:bodyPr/>
          <a:lstStyle/>
          <a:p>
            <a:r>
              <a:rPr lang="es-ES" dirty="0"/>
              <a:t>General linear </a:t>
            </a:r>
            <a:r>
              <a:rPr lang="es-ES" dirty="0" err="1"/>
              <a:t>model</a:t>
            </a:r>
            <a:r>
              <a:rPr lang="es-ES" dirty="0"/>
              <a:t> i </a:t>
            </a:r>
            <a:r>
              <a:rPr lang="es-ES" dirty="0" err="1"/>
              <a:t>regressió</a:t>
            </a:r>
            <a:r>
              <a:rPr lang="es-ES" dirty="0"/>
              <a:t> logística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&lt;- </a:t>
            </a:r>
            <a:r>
              <a:rPr lang="es-ES" dirty="0" err="1"/>
              <a:t>glm</a:t>
            </a:r>
            <a:r>
              <a:rPr lang="es-ES" dirty="0"/>
              <a:t>( variable1 ~ variable2+variable3+variableN, </a:t>
            </a:r>
            <a:r>
              <a:rPr lang="es-ES" dirty="0" err="1"/>
              <a:t>family</a:t>
            </a:r>
            <a:r>
              <a:rPr lang="es-ES" dirty="0"/>
              <a:t>=</a:t>
            </a:r>
            <a:r>
              <a:rPr lang="es-ES" dirty="0" err="1"/>
              <a:t>gaussian</a:t>
            </a:r>
            <a:r>
              <a:rPr lang="es-ES" dirty="0"/>
              <a:t>(), data=</a:t>
            </a:r>
            <a:r>
              <a:rPr lang="es-ES" dirty="0" err="1"/>
              <a:t>my_data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Per </a:t>
            </a:r>
            <a:r>
              <a:rPr lang="es-ES" dirty="0" err="1"/>
              <a:t>veure</a:t>
            </a:r>
            <a:r>
              <a:rPr lang="es-ES" dirty="0"/>
              <a:t> el </a:t>
            </a:r>
            <a:r>
              <a:rPr lang="es-ES" dirty="0" err="1"/>
              <a:t>resultat</a:t>
            </a:r>
            <a:r>
              <a:rPr lang="es-ES" dirty="0"/>
              <a:t>:</a:t>
            </a:r>
          </a:p>
          <a:p>
            <a:r>
              <a:rPr lang="es-ES" dirty="0" err="1"/>
              <a:t>summary</a:t>
            </a:r>
            <a:r>
              <a:rPr lang="es-ES" dirty="0"/>
              <a:t>(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 si </a:t>
            </a:r>
            <a:r>
              <a:rPr lang="es-ES" dirty="0" err="1"/>
              <a:t>volem</a:t>
            </a:r>
            <a:r>
              <a:rPr lang="es-ES" dirty="0"/>
              <a:t> </a:t>
            </a:r>
            <a:r>
              <a:rPr lang="es-ES" dirty="0" err="1"/>
              <a:t>fer</a:t>
            </a:r>
            <a:r>
              <a:rPr lang="es-ES" dirty="0"/>
              <a:t> una </a:t>
            </a:r>
            <a:r>
              <a:rPr lang="es-ES" dirty="0" err="1"/>
              <a:t>regressió</a:t>
            </a:r>
            <a:r>
              <a:rPr lang="es-ES" dirty="0"/>
              <a:t> logística…</a:t>
            </a:r>
          </a:p>
          <a:p>
            <a:r>
              <a:rPr lang="es-ES" dirty="0" err="1"/>
              <a:t>model</a:t>
            </a:r>
            <a:r>
              <a:rPr lang="es-ES" dirty="0"/>
              <a:t> &lt;- </a:t>
            </a:r>
            <a:r>
              <a:rPr lang="es-ES" dirty="0" err="1"/>
              <a:t>glm</a:t>
            </a:r>
            <a:r>
              <a:rPr lang="es-ES" dirty="0"/>
              <a:t>( variable1 ~ variable2, </a:t>
            </a:r>
            <a:r>
              <a:rPr lang="es-ES" dirty="0" err="1"/>
              <a:t>family</a:t>
            </a:r>
            <a:r>
              <a:rPr lang="es-ES" dirty="0"/>
              <a:t>=binomial(), data=</a:t>
            </a:r>
            <a:r>
              <a:rPr lang="es-ES" dirty="0" err="1"/>
              <a:t>my_data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pic>
        <p:nvPicPr>
          <p:cNvPr id="1026" name="Picture 2" descr="Resultado de imagen de glm general linea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816" y="2543184"/>
            <a:ext cx="29813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DB05529-FD8A-42FA-8A45-FFC5F0E65836}"/>
              </a:ext>
            </a:extLst>
          </p:cNvPr>
          <p:cNvSpPr/>
          <p:nvPr/>
        </p:nvSpPr>
        <p:spPr>
          <a:xfrm>
            <a:off x="-139026" y="2879922"/>
            <a:ext cx="12531012" cy="165512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78FF92-0228-44D9-963A-86A89461E71C}"/>
              </a:ext>
            </a:extLst>
          </p:cNvPr>
          <p:cNvSpPr/>
          <p:nvPr/>
        </p:nvSpPr>
        <p:spPr>
          <a:xfrm>
            <a:off x="-169506" y="1791327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Corbes ROC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5657" y="1833859"/>
            <a:ext cx="10557164" cy="4023360"/>
          </a:xfrm>
        </p:spPr>
        <p:txBody>
          <a:bodyPr/>
          <a:lstStyle/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pROC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sz="1800" dirty="0" err="1"/>
              <a:t>rocobj</a:t>
            </a:r>
            <a:r>
              <a:rPr lang="es-ES" sz="1800" dirty="0"/>
              <a:t>&lt;-</a:t>
            </a:r>
            <a:r>
              <a:rPr lang="es-ES" sz="1800" dirty="0" err="1"/>
              <a:t>roc</a:t>
            </a:r>
            <a:r>
              <a:rPr lang="es-ES" sz="1800" dirty="0"/>
              <a:t>(</a:t>
            </a:r>
            <a:r>
              <a:rPr lang="es-ES" sz="1800" dirty="0" err="1"/>
              <a:t>table$clasificación_binaria,table$biomarcador</a:t>
            </a:r>
            <a:r>
              <a:rPr lang="es-ES" sz="1800" dirty="0"/>
              <a:t>)</a:t>
            </a:r>
            <a:r>
              <a:rPr lang="es-ES" dirty="0"/>
              <a:t> </a:t>
            </a:r>
          </a:p>
          <a:p>
            <a:r>
              <a:rPr lang="es-ES" dirty="0" err="1"/>
              <a:t>auc</a:t>
            </a:r>
            <a:r>
              <a:rPr lang="es-ES" dirty="0"/>
              <a:t>(</a:t>
            </a:r>
            <a:r>
              <a:rPr lang="es-ES" dirty="0" err="1"/>
              <a:t>rocobj</a:t>
            </a:r>
            <a:r>
              <a:rPr lang="es-ES" dirty="0"/>
              <a:t>)</a:t>
            </a:r>
          </a:p>
          <a:p>
            <a:r>
              <a:rPr lang="es-ES" dirty="0" err="1"/>
              <a:t>coords</a:t>
            </a:r>
            <a:r>
              <a:rPr lang="es-ES" dirty="0"/>
              <a:t>(</a:t>
            </a:r>
            <a:r>
              <a:rPr lang="es-ES" dirty="0" err="1"/>
              <a:t>rocobj</a:t>
            </a:r>
            <a:r>
              <a:rPr lang="es-ES" dirty="0"/>
              <a:t>,"</a:t>
            </a:r>
            <a:r>
              <a:rPr lang="es-ES" dirty="0" err="1"/>
              <a:t>best</a:t>
            </a:r>
            <a:r>
              <a:rPr lang="es-ES" dirty="0"/>
              <a:t>",</a:t>
            </a:r>
            <a:r>
              <a:rPr lang="es-ES" dirty="0" err="1"/>
              <a:t>best.method</a:t>
            </a:r>
            <a:r>
              <a:rPr lang="es-ES" dirty="0"/>
              <a:t> = "</a:t>
            </a:r>
            <a:r>
              <a:rPr lang="es-ES" dirty="0" err="1"/>
              <a:t>youden</a:t>
            </a:r>
            <a:r>
              <a:rPr lang="es-E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443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728FCF3-C763-4316-BDA2-5655D68984F6}"/>
              </a:ext>
            </a:extLst>
          </p:cNvPr>
          <p:cNvSpPr/>
          <p:nvPr/>
        </p:nvSpPr>
        <p:spPr>
          <a:xfrm>
            <a:off x="0" y="5420242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1B7799-82B3-4A6E-9516-9FB693E263A7}"/>
              </a:ext>
            </a:extLst>
          </p:cNvPr>
          <p:cNvSpPr/>
          <p:nvPr/>
        </p:nvSpPr>
        <p:spPr>
          <a:xfrm>
            <a:off x="-139026" y="4065970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87C9E0-032D-41F4-83EB-545C9A17DCB3}"/>
              </a:ext>
            </a:extLst>
          </p:cNvPr>
          <p:cNvSpPr/>
          <p:nvPr/>
        </p:nvSpPr>
        <p:spPr>
          <a:xfrm>
            <a:off x="-139026" y="2222205"/>
            <a:ext cx="12531012" cy="9888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Freqüències</a:t>
            </a:r>
            <a:r>
              <a:rPr lang="es-ES" dirty="0"/>
              <a:t> i </a:t>
            </a:r>
            <a:r>
              <a:rPr lang="es-ES" dirty="0" err="1"/>
              <a:t>taules</a:t>
            </a:r>
            <a:r>
              <a:rPr lang="es-ES" dirty="0"/>
              <a:t> de </a:t>
            </a:r>
            <a:r>
              <a:rPr lang="es-ES" dirty="0" err="1"/>
              <a:t>contingència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Quants</a:t>
            </a:r>
            <a:r>
              <a:rPr lang="es-ES" dirty="0"/>
              <a:t> casos </a:t>
            </a:r>
            <a:r>
              <a:rPr lang="es-ES" dirty="0" err="1"/>
              <a:t>tenim</a:t>
            </a:r>
            <a:r>
              <a:rPr lang="es-ES" dirty="0"/>
              <a:t> per </a:t>
            </a:r>
            <a:r>
              <a:rPr lang="es-ES" dirty="0" err="1"/>
              <a:t>grup</a:t>
            </a:r>
            <a:r>
              <a:rPr lang="es-ES" dirty="0"/>
              <a:t>? </a:t>
            </a:r>
          </a:p>
          <a:p>
            <a:r>
              <a:rPr lang="es-ES" b="1" dirty="0" err="1"/>
              <a:t>library</a:t>
            </a:r>
            <a:r>
              <a:rPr lang="es-ES" b="1" dirty="0"/>
              <a:t>(MASS)</a:t>
            </a:r>
          </a:p>
          <a:p>
            <a:r>
              <a:rPr lang="es-ES" dirty="0"/>
              <a:t>table(variable)</a:t>
            </a:r>
          </a:p>
          <a:p>
            <a:endParaRPr lang="es-ES" dirty="0"/>
          </a:p>
          <a:p>
            <a:r>
              <a:rPr lang="es-ES" dirty="0"/>
              <a:t>I si </a:t>
            </a:r>
            <a:r>
              <a:rPr lang="es-ES" dirty="0" err="1"/>
              <a:t>volem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percentatges</a:t>
            </a:r>
            <a:r>
              <a:rPr lang="es-ES" dirty="0"/>
              <a:t>?</a:t>
            </a:r>
          </a:p>
          <a:p>
            <a:r>
              <a:rPr lang="es-ES" dirty="0" err="1"/>
              <a:t>prop.table</a:t>
            </a:r>
            <a:r>
              <a:rPr lang="es-ES" dirty="0"/>
              <a:t>(</a:t>
            </a:r>
            <a:r>
              <a:rPr lang="es-ES" dirty="0" err="1"/>
              <a:t>table</a:t>
            </a:r>
            <a:r>
              <a:rPr lang="es-ES" dirty="0"/>
              <a:t>(variable))</a:t>
            </a:r>
          </a:p>
          <a:p>
            <a:endParaRPr lang="es-ES" dirty="0"/>
          </a:p>
          <a:p>
            <a:r>
              <a:rPr lang="es-ES" dirty="0"/>
              <a:t>I la taula de </a:t>
            </a:r>
            <a:r>
              <a:rPr lang="es-ES" dirty="0" err="1"/>
              <a:t>contingència</a:t>
            </a:r>
            <a:r>
              <a:rPr lang="es-ES" dirty="0"/>
              <a:t>?</a:t>
            </a:r>
          </a:p>
          <a:p>
            <a:r>
              <a:rPr lang="es-ES" dirty="0" err="1"/>
              <a:t>table</a:t>
            </a:r>
            <a:r>
              <a:rPr lang="es-ES" dirty="0"/>
              <a:t>(variable1, variable2)</a:t>
            </a:r>
          </a:p>
        </p:txBody>
      </p:sp>
    </p:spTree>
    <p:extLst>
      <p:ext uri="{BB962C8B-B14F-4D97-AF65-F5344CB8AC3E}">
        <p14:creationId xmlns:p14="http://schemas.microsoft.com/office/powerpoint/2010/main" val="4505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0AABF9-FD7D-45FA-9491-DF2CBAA01C6B}"/>
              </a:ext>
            </a:extLst>
          </p:cNvPr>
          <p:cNvSpPr/>
          <p:nvPr/>
        </p:nvSpPr>
        <p:spPr>
          <a:xfrm>
            <a:off x="-139026" y="2679405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B0E676-E93D-4A49-99D5-9F305B11D508}"/>
              </a:ext>
            </a:extLst>
          </p:cNvPr>
          <p:cNvSpPr/>
          <p:nvPr/>
        </p:nvSpPr>
        <p:spPr>
          <a:xfrm>
            <a:off x="0" y="3534342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Anàlisi</a:t>
            </a:r>
            <a:r>
              <a:rPr lang="es-ES" dirty="0"/>
              <a:t> de </a:t>
            </a:r>
            <a:r>
              <a:rPr lang="es-ES" dirty="0" err="1"/>
              <a:t>proporcions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 ha </a:t>
            </a:r>
            <a:r>
              <a:rPr lang="es-ES" dirty="0" err="1"/>
              <a:t>diferències</a:t>
            </a:r>
            <a:r>
              <a:rPr lang="es-ES" dirty="0"/>
              <a:t> entre les </a:t>
            </a:r>
            <a:r>
              <a:rPr lang="es-ES" dirty="0" err="1"/>
              <a:t>proporcions</a:t>
            </a:r>
            <a:r>
              <a:rPr lang="es-ES" dirty="0"/>
              <a:t> de </a:t>
            </a:r>
            <a:r>
              <a:rPr lang="es-ES" dirty="0" err="1"/>
              <a:t>certes</a:t>
            </a:r>
            <a:r>
              <a:rPr lang="es-ES" dirty="0"/>
              <a:t> variable? Chi-</a:t>
            </a:r>
            <a:r>
              <a:rPr lang="es-ES" dirty="0" err="1"/>
              <a:t>square</a:t>
            </a:r>
            <a:r>
              <a:rPr lang="es-ES" dirty="0"/>
              <a:t> test</a:t>
            </a:r>
          </a:p>
          <a:p>
            <a:endParaRPr lang="es-ES" dirty="0"/>
          </a:p>
          <a:p>
            <a:r>
              <a:rPr lang="es-ES" dirty="0" err="1"/>
              <a:t>chisq.test</a:t>
            </a:r>
            <a:r>
              <a:rPr lang="es-ES" dirty="0"/>
              <a:t>(variable1, variable2)</a:t>
            </a:r>
          </a:p>
          <a:p>
            <a:endParaRPr lang="es-ES" dirty="0"/>
          </a:p>
          <a:p>
            <a:r>
              <a:rPr lang="es-ES" dirty="0" err="1"/>
              <a:t>fisher.test</a:t>
            </a:r>
            <a:r>
              <a:rPr lang="es-ES" dirty="0"/>
              <a:t>(variable1, variable2)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933704" y="588466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1100" dirty="0">
                <a:hlinkClick r:id="rId2"/>
              </a:rPr>
              <a:t>http://www.sthda.com/english/wiki/wiki.php?title=chi-square-test-of-independence-in-r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40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F62CABDB-8108-4074-8755-9639EDA23160}"/>
              </a:ext>
            </a:extLst>
          </p:cNvPr>
          <p:cNvSpPr/>
          <p:nvPr/>
        </p:nvSpPr>
        <p:spPr>
          <a:xfrm>
            <a:off x="-139026" y="3849210"/>
            <a:ext cx="12531012" cy="3844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Testejar</a:t>
            </a:r>
            <a:r>
              <a:rPr lang="es-ES" dirty="0"/>
              <a:t> la </a:t>
            </a:r>
            <a:r>
              <a:rPr lang="es-ES" dirty="0" err="1"/>
              <a:t>normalitat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80062"/>
            <a:ext cx="10058400" cy="358903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Abans</a:t>
            </a:r>
            <a:r>
              <a:rPr lang="es-ES" dirty="0"/>
              <a:t> </a:t>
            </a:r>
            <a:r>
              <a:rPr lang="es-ES" dirty="0" err="1"/>
              <a:t>d’aplicar</a:t>
            </a:r>
            <a:r>
              <a:rPr lang="es-ES" dirty="0"/>
              <a:t> estadística Gaussiana </a:t>
            </a:r>
            <a:r>
              <a:rPr lang="es-ES" dirty="0" err="1"/>
              <a:t>necessitem</a:t>
            </a:r>
            <a:r>
              <a:rPr lang="es-ES" dirty="0"/>
              <a:t> </a:t>
            </a:r>
            <a:r>
              <a:rPr lang="es-ES" dirty="0" err="1"/>
              <a:t>assegurar</a:t>
            </a:r>
            <a:r>
              <a:rPr lang="es-ES" dirty="0"/>
              <a:t>-nos que les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segueixen</a:t>
            </a:r>
            <a:r>
              <a:rPr lang="es-ES" dirty="0"/>
              <a:t> una </a:t>
            </a:r>
            <a:r>
              <a:rPr lang="es-ES" dirty="0" err="1"/>
              <a:t>distribució</a:t>
            </a:r>
            <a:r>
              <a:rPr lang="es-ES" dirty="0"/>
              <a:t> normal:</a:t>
            </a:r>
          </a:p>
          <a:p>
            <a:pPr marL="0" indent="0">
              <a:buNone/>
            </a:pPr>
            <a:r>
              <a:rPr lang="es-ES" b="1" dirty="0" err="1"/>
              <a:t>Kolmogorov-Smirnoff</a:t>
            </a:r>
            <a:r>
              <a:rPr lang="es-ES" b="1" dirty="0"/>
              <a:t> test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ks.test</a:t>
            </a:r>
            <a:r>
              <a:rPr lang="es-ES" dirty="0"/>
              <a:t>(</a:t>
            </a:r>
            <a:r>
              <a:rPr lang="es-ES" dirty="0" err="1"/>
              <a:t>dades</a:t>
            </a:r>
            <a:r>
              <a:rPr lang="es-ES" dirty="0"/>
              <a:t>, “</a:t>
            </a:r>
            <a:r>
              <a:rPr lang="es-ES" dirty="0" err="1"/>
              <a:t>pnorm</a:t>
            </a:r>
            <a:r>
              <a:rPr lang="es-ES" dirty="0"/>
              <a:t>”, mean(</a:t>
            </a:r>
            <a:r>
              <a:rPr lang="es-ES" dirty="0" err="1"/>
              <a:t>dades</a:t>
            </a:r>
            <a:r>
              <a:rPr lang="es-ES" dirty="0"/>
              <a:t>), </a:t>
            </a:r>
            <a:r>
              <a:rPr lang="es-ES" dirty="0" err="1"/>
              <a:t>sd</a:t>
            </a:r>
            <a:r>
              <a:rPr lang="es-ES" dirty="0"/>
              <a:t>(</a:t>
            </a:r>
            <a:r>
              <a:rPr lang="es-ES" dirty="0" err="1"/>
              <a:t>dades</a:t>
            </a:r>
            <a:r>
              <a:rPr lang="es-ES" dirty="0"/>
              <a:t>))</a:t>
            </a:r>
          </a:p>
        </p:txBody>
      </p:sp>
      <p:cxnSp>
        <p:nvCxnSpPr>
          <p:cNvPr id="5" name="4 Conector recto de flecha"/>
          <p:cNvCxnSpPr>
            <a:stCxn id="12" idx="0"/>
          </p:cNvCxnSpPr>
          <p:nvPr/>
        </p:nvCxnSpPr>
        <p:spPr>
          <a:xfrm flipV="1">
            <a:off x="1524507" y="4310744"/>
            <a:ext cx="624927" cy="83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13" idx="0"/>
          </p:cNvCxnSpPr>
          <p:nvPr/>
        </p:nvCxnSpPr>
        <p:spPr>
          <a:xfrm flipH="1" flipV="1">
            <a:off x="3026232" y="4310745"/>
            <a:ext cx="1295398" cy="832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0" idx="2"/>
          </p:cNvCxnSpPr>
          <p:nvPr/>
        </p:nvCxnSpPr>
        <p:spPr>
          <a:xfrm flipH="1">
            <a:off x="4001984" y="3415024"/>
            <a:ext cx="2762498" cy="55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cxnSpLocks/>
            <a:stCxn id="28" idx="1"/>
          </p:cNvCxnSpPr>
          <p:nvPr/>
        </p:nvCxnSpPr>
        <p:spPr>
          <a:xfrm flipH="1" flipV="1">
            <a:off x="5699051" y="4240514"/>
            <a:ext cx="881307" cy="26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49382" y="5142016"/>
            <a:ext cx="25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nostre</a:t>
            </a:r>
            <a:r>
              <a:rPr lang="es-ES" dirty="0"/>
              <a:t> vector de </a:t>
            </a:r>
            <a:r>
              <a:rPr lang="es-ES" dirty="0" err="1"/>
              <a:t>dades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026230" y="5143213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Quina </a:t>
            </a:r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volem</a:t>
            </a:r>
            <a:r>
              <a:rPr lang="es-ES" dirty="0"/>
              <a:t> </a:t>
            </a:r>
            <a:r>
              <a:rPr lang="es-ES" dirty="0" err="1"/>
              <a:t>testejar</a:t>
            </a:r>
            <a:r>
              <a:rPr lang="es-ES" dirty="0"/>
              <a:t>? En el </a:t>
            </a:r>
            <a:r>
              <a:rPr lang="es-ES" dirty="0" err="1"/>
              <a:t>nostre</a:t>
            </a:r>
            <a:r>
              <a:rPr lang="es-ES" dirty="0"/>
              <a:t> cas la normal </a:t>
            </a:r>
            <a:r>
              <a:rPr lang="es-ES" b="1" dirty="0"/>
              <a:t>N(</a:t>
            </a:r>
            <a:r>
              <a:rPr lang="es-ES" b="1" dirty="0" err="1"/>
              <a:t>m,v</a:t>
            </a:r>
            <a:r>
              <a:rPr lang="es-ES" b="1" dirty="0"/>
              <a:t>)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156859" y="3045692"/>
            <a:ext cx="32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Mitjana</a:t>
            </a:r>
            <a:r>
              <a:rPr lang="es-ES" dirty="0"/>
              <a:t> de les </a:t>
            </a:r>
            <a:r>
              <a:rPr lang="es-ES" dirty="0" err="1"/>
              <a:t>nostres</a:t>
            </a:r>
            <a:r>
              <a:rPr lang="es-ES" dirty="0"/>
              <a:t> </a:t>
            </a:r>
            <a:r>
              <a:rPr lang="es-ES" dirty="0" err="1"/>
              <a:t>dades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580358" y="4317522"/>
            <a:ext cx="32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Variança</a:t>
            </a:r>
            <a:r>
              <a:rPr lang="es-ES" dirty="0"/>
              <a:t> de les </a:t>
            </a:r>
            <a:r>
              <a:rPr lang="es-ES" dirty="0" err="1"/>
              <a:t>nostres</a:t>
            </a:r>
            <a:r>
              <a:rPr lang="es-ES" dirty="0"/>
              <a:t> </a:t>
            </a:r>
            <a:r>
              <a:rPr lang="es-ES" dirty="0" err="1"/>
              <a:t>dades</a:t>
            </a:r>
            <a:endParaRPr lang="es-ES" b="1" dirty="0"/>
          </a:p>
        </p:txBody>
      </p:sp>
      <p:sp>
        <p:nvSpPr>
          <p:cNvPr id="15" name="3 Rectángulo">
            <a:extLst>
              <a:ext uri="{FF2B5EF4-FFF2-40B4-BE49-F238E27FC236}">
                <a16:creationId xmlns:a16="http://schemas.microsoft.com/office/drawing/2014/main" id="{FF943093-782F-4604-8DE3-DA8A4E48F106}"/>
              </a:ext>
            </a:extLst>
          </p:cNvPr>
          <p:cNvSpPr/>
          <p:nvPr/>
        </p:nvSpPr>
        <p:spPr>
          <a:xfrm>
            <a:off x="5933704" y="588466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1100" dirty="0">
                <a:hlinkClick r:id="rId2"/>
              </a:rPr>
              <a:t>http://www.sthda.com/english/wiki/wiki.php?title=chi-square-test-of-independence-in-r</a:t>
            </a:r>
            <a:endParaRPr lang="es-ES" sz="11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2A142E-4360-4DC2-9DBD-92D0C0CE1176}"/>
              </a:ext>
            </a:extLst>
          </p:cNvPr>
          <p:cNvSpPr/>
          <p:nvPr/>
        </p:nvSpPr>
        <p:spPr>
          <a:xfrm>
            <a:off x="6764481" y="5145699"/>
            <a:ext cx="2461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Alternativa:</a:t>
            </a:r>
          </a:p>
          <a:p>
            <a:r>
              <a:rPr lang="es-ES" dirty="0" err="1"/>
              <a:t>shapiro.test</a:t>
            </a:r>
            <a:r>
              <a:rPr lang="es-ES" dirty="0"/>
              <a:t>(variable)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30E1C-D5BA-4E3A-97BE-20A7FC972B6E}"/>
              </a:ext>
            </a:extLst>
          </p:cNvPr>
          <p:cNvSpPr/>
          <p:nvPr/>
        </p:nvSpPr>
        <p:spPr>
          <a:xfrm>
            <a:off x="6764481" y="5142016"/>
            <a:ext cx="5265223" cy="10964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33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225F7EC-1260-4049-9A35-5926EF77C88C}"/>
              </a:ext>
            </a:extLst>
          </p:cNvPr>
          <p:cNvSpPr/>
          <p:nvPr/>
        </p:nvSpPr>
        <p:spPr>
          <a:xfrm>
            <a:off x="-139026" y="2679404"/>
            <a:ext cx="12531012" cy="13906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Descriptius</a:t>
            </a:r>
            <a:r>
              <a:rPr lang="es-ES" dirty="0"/>
              <a:t> de les </a:t>
            </a:r>
            <a:r>
              <a:rPr lang="es-ES" dirty="0" err="1"/>
              <a:t>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 les </a:t>
            </a:r>
            <a:r>
              <a:rPr lang="en-GB" dirty="0" err="1"/>
              <a:t>taules</a:t>
            </a:r>
            <a:r>
              <a:rPr lang="en-GB" dirty="0"/>
              <a:t> de </a:t>
            </a:r>
            <a:r>
              <a:rPr lang="en-GB" dirty="0" err="1"/>
              <a:t>demogràfics</a:t>
            </a:r>
            <a:r>
              <a:rPr lang="en-GB" dirty="0"/>
              <a:t> </a:t>
            </a:r>
            <a:r>
              <a:rPr lang="en-GB" dirty="0" err="1"/>
              <a:t>necessitem</a:t>
            </a:r>
            <a:r>
              <a:rPr lang="en-GB" dirty="0"/>
              <a:t> </a:t>
            </a:r>
            <a:r>
              <a:rPr lang="en-GB" dirty="0" err="1"/>
              <a:t>sempre</a:t>
            </a:r>
            <a:r>
              <a:rPr lang="en-GB" dirty="0"/>
              <a:t> </a:t>
            </a:r>
            <a:r>
              <a:rPr lang="en-GB" dirty="0" err="1"/>
              <a:t>aquest</a:t>
            </a:r>
            <a:r>
              <a:rPr lang="en-GB" dirty="0"/>
              <a:t> </a:t>
            </a:r>
            <a:r>
              <a:rPr lang="en-GB" dirty="0" err="1"/>
              <a:t>tipus</a:t>
            </a:r>
            <a:r>
              <a:rPr lang="en-GB" dirty="0"/>
              <a:t> de </a:t>
            </a:r>
            <a:r>
              <a:rPr lang="en-GB" dirty="0" err="1"/>
              <a:t>dades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Mitjana</a:t>
            </a:r>
            <a:r>
              <a:rPr lang="en-GB" dirty="0"/>
              <a:t>= mean(variable)</a:t>
            </a:r>
          </a:p>
          <a:p>
            <a:r>
              <a:rPr lang="en-GB" dirty="0" err="1"/>
              <a:t>Mediana</a:t>
            </a:r>
            <a:r>
              <a:rPr lang="en-GB" dirty="0"/>
              <a:t>= median(variable)</a:t>
            </a:r>
          </a:p>
          <a:p>
            <a:r>
              <a:rPr lang="en-GB" dirty="0" err="1"/>
              <a:t>Desviació</a:t>
            </a:r>
            <a:r>
              <a:rPr lang="en-GB" dirty="0"/>
              <a:t> </a:t>
            </a:r>
            <a:r>
              <a:rPr lang="en-GB" dirty="0" err="1"/>
              <a:t>estàndard</a:t>
            </a:r>
            <a:r>
              <a:rPr lang="en-GB" dirty="0"/>
              <a:t>= </a:t>
            </a:r>
            <a:r>
              <a:rPr lang="en-GB" dirty="0" err="1"/>
              <a:t>sd</a:t>
            </a:r>
            <a:r>
              <a:rPr lang="en-GB" dirty="0"/>
              <a:t>(variable)</a:t>
            </a:r>
          </a:p>
          <a:p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 hi ha </a:t>
            </a:r>
            <a:r>
              <a:rPr lang="es-ES" dirty="0" err="1">
                <a:sym typeface="Wingdings" panose="05000000000000000000" pitchFamily="2" charset="2"/>
              </a:rPr>
              <a:t>diferències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estadísticament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significatives</a:t>
            </a:r>
            <a:r>
              <a:rPr lang="es-ES" dirty="0">
                <a:sym typeface="Wingdings" panose="05000000000000000000" pitchFamily="2" charset="2"/>
              </a:rPr>
              <a:t> en les </a:t>
            </a:r>
            <a:r>
              <a:rPr lang="es-ES" dirty="0" err="1">
                <a:sym typeface="Wingdings" panose="05000000000000000000" pitchFamily="2" charset="2"/>
              </a:rPr>
              <a:t>dades</a:t>
            </a:r>
            <a:r>
              <a:rPr lang="es-E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Sabem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extreure</a:t>
            </a:r>
            <a:r>
              <a:rPr lang="es-ES" dirty="0">
                <a:sym typeface="Wingdings" panose="05000000000000000000" pitchFamily="2" charset="2"/>
              </a:rPr>
              <a:t> la N de cada </a:t>
            </a:r>
            <a:r>
              <a:rPr lang="es-ES" dirty="0" err="1">
                <a:sym typeface="Wingdings" panose="05000000000000000000" pitchFamily="2" charset="2"/>
              </a:rPr>
              <a:t>grup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sabem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extreure</a:t>
            </a:r>
            <a:r>
              <a:rPr lang="es-ES" dirty="0">
                <a:sym typeface="Wingdings" panose="05000000000000000000" pitchFamily="2" charset="2"/>
              </a:rPr>
              <a:t> la </a:t>
            </a:r>
            <a:r>
              <a:rPr lang="es-ES" dirty="0" err="1">
                <a:sym typeface="Wingdings" panose="05000000000000000000" pitchFamily="2" charset="2"/>
              </a:rPr>
              <a:t>variança</a:t>
            </a:r>
            <a:r>
              <a:rPr lang="es-ES" dirty="0">
                <a:sym typeface="Wingdings" panose="05000000000000000000" pitchFamily="2" charset="2"/>
              </a:rPr>
              <a:t>, la </a:t>
            </a:r>
            <a:r>
              <a:rPr lang="es-ES" dirty="0" err="1">
                <a:sym typeface="Wingdings" panose="05000000000000000000" pitchFamily="2" charset="2"/>
              </a:rPr>
              <a:t>mitjana</a:t>
            </a:r>
            <a:r>
              <a:rPr lang="es-ES" dirty="0">
                <a:sym typeface="Wingdings" panose="05000000000000000000" pitchFamily="2" charset="2"/>
              </a:rPr>
              <a:t>…</a:t>
            </a:r>
            <a:endParaRPr lang="es-ES" dirty="0"/>
          </a:p>
        </p:txBody>
      </p:sp>
      <p:pic>
        <p:nvPicPr>
          <p:cNvPr id="3074" name="Picture 2" descr="Resultado de imagen de two-sample t-test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63" y="4468153"/>
            <a:ext cx="2990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F1D14D4-DDA0-4357-8704-417C21F46C96}"/>
              </a:ext>
            </a:extLst>
          </p:cNvPr>
          <p:cNvSpPr/>
          <p:nvPr/>
        </p:nvSpPr>
        <p:spPr>
          <a:xfrm>
            <a:off x="-139026" y="3034569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1F397B-E409-4A52-9A33-17E7843B8A1E}"/>
              </a:ext>
            </a:extLst>
          </p:cNvPr>
          <p:cNvSpPr/>
          <p:nvPr/>
        </p:nvSpPr>
        <p:spPr>
          <a:xfrm>
            <a:off x="-139026" y="4304748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Comparacions</a:t>
            </a:r>
            <a:r>
              <a:rPr lang="es-ES" dirty="0"/>
              <a:t> de </a:t>
            </a:r>
            <a:r>
              <a:rPr lang="es-ES" dirty="0" err="1"/>
              <a:t>mitjanes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90056"/>
            <a:ext cx="10058400" cy="377903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 les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són</a:t>
            </a:r>
            <a:r>
              <a:rPr lang="es-ES" dirty="0"/>
              <a:t> </a:t>
            </a:r>
            <a:r>
              <a:rPr lang="es-ES" dirty="0" err="1"/>
              <a:t>normals</a:t>
            </a:r>
            <a:r>
              <a:rPr lang="es-ES" dirty="0"/>
              <a:t>, </a:t>
            </a:r>
            <a:r>
              <a:rPr lang="es-ES" dirty="0" err="1"/>
              <a:t>podem</a:t>
            </a:r>
            <a:r>
              <a:rPr lang="es-ES" dirty="0"/>
              <a:t> aplicar un </a:t>
            </a:r>
            <a:r>
              <a:rPr lang="es-ES" dirty="0" err="1"/>
              <a:t>two-sample</a:t>
            </a:r>
            <a:r>
              <a:rPr lang="es-ES" dirty="0"/>
              <a:t> t-test per estudiar </a:t>
            </a:r>
            <a:r>
              <a:rPr lang="es-ES" dirty="0" err="1"/>
              <a:t>diferències</a:t>
            </a:r>
            <a:r>
              <a:rPr lang="es-ES" dirty="0"/>
              <a:t> de </a:t>
            </a:r>
            <a:r>
              <a:rPr lang="es-ES" dirty="0" err="1"/>
              <a:t>miatjanes</a:t>
            </a:r>
            <a:r>
              <a:rPr lang="es-ES" dirty="0"/>
              <a:t> entre dos </a:t>
            </a:r>
            <a:r>
              <a:rPr lang="es-ES" dirty="0" err="1"/>
              <a:t>grups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t.test</a:t>
            </a:r>
            <a:r>
              <a:rPr lang="es-ES" dirty="0"/>
              <a:t>(variable1 grup1, variable1 grup2, </a:t>
            </a:r>
            <a:r>
              <a:rPr lang="es-ES" dirty="0" err="1"/>
              <a:t>var.equal</a:t>
            </a:r>
            <a:r>
              <a:rPr lang="es-ES" dirty="0"/>
              <a:t>=TRUE)</a:t>
            </a:r>
          </a:p>
          <a:p>
            <a:endParaRPr lang="es-ES" dirty="0"/>
          </a:p>
          <a:p>
            <a:r>
              <a:rPr lang="es-ES" dirty="0"/>
              <a:t>Si </a:t>
            </a:r>
            <a:r>
              <a:rPr lang="es-ES" dirty="0" err="1"/>
              <a:t>tenim</a:t>
            </a:r>
            <a:r>
              <a:rPr lang="es-ES" dirty="0"/>
              <a:t> les </a:t>
            </a:r>
            <a:r>
              <a:rPr lang="es-ES" dirty="0" err="1"/>
              <a:t>dades</a:t>
            </a:r>
            <a:r>
              <a:rPr lang="es-ES" dirty="0"/>
              <a:t> en un data </a:t>
            </a:r>
            <a:r>
              <a:rPr lang="es-ES" dirty="0" err="1"/>
              <a:t>frame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senzill</a:t>
            </a:r>
            <a:r>
              <a:rPr lang="es-ES" dirty="0"/>
              <a:t>…</a:t>
            </a:r>
          </a:p>
          <a:p>
            <a:r>
              <a:rPr lang="en-US" dirty="0" err="1"/>
              <a:t>t.test</a:t>
            </a:r>
            <a:r>
              <a:rPr lang="en-US" dirty="0"/>
              <a:t>(variable1 ~ </a:t>
            </a:r>
            <a:r>
              <a:rPr lang="en-US" dirty="0" err="1"/>
              <a:t>grup</a:t>
            </a:r>
            <a:r>
              <a:rPr lang="en-US" dirty="0"/>
              <a:t>, data = </a:t>
            </a:r>
            <a:r>
              <a:rPr lang="en-US" dirty="0" err="1"/>
              <a:t>my_data</a:t>
            </a:r>
            <a:r>
              <a:rPr lang="en-US" dirty="0"/>
              <a:t>, </a:t>
            </a:r>
            <a:r>
              <a:rPr lang="en-US" dirty="0" err="1"/>
              <a:t>var.equal</a:t>
            </a:r>
            <a:r>
              <a:rPr lang="en-US" dirty="0"/>
              <a:t> = TRUE)</a:t>
            </a:r>
          </a:p>
          <a:p>
            <a:endParaRPr lang="en-US" dirty="0"/>
          </a:p>
          <a:p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això</a:t>
            </a:r>
            <a:r>
              <a:rPr lang="en-US" dirty="0"/>
              <a:t> </a:t>
            </a:r>
            <a:r>
              <a:rPr lang="en-US" dirty="0" err="1"/>
              <a:t>només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vàlid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tenim</a:t>
            </a:r>
            <a:r>
              <a:rPr lang="en-US" dirty="0"/>
              <a:t> 2 </a:t>
            </a:r>
            <a:r>
              <a:rPr lang="en-US" dirty="0" err="1"/>
              <a:t>grups</a:t>
            </a:r>
            <a:r>
              <a:rPr lang="en-US" dirty="0"/>
              <a:t>. 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tenim</a:t>
            </a:r>
            <a:r>
              <a:rPr lang="en-US" dirty="0"/>
              <a:t> </a:t>
            </a:r>
            <a:r>
              <a:rPr lang="en-US" dirty="0" err="1"/>
              <a:t>més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4" name="Picture 2" descr="Resultado de imagen de two-sample t-test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94" y="95003"/>
            <a:ext cx="3211394" cy="149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6234547" y="4720444"/>
            <a:ext cx="2256310" cy="23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710894" y="4352144"/>
            <a:ext cx="3167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Pro-</a:t>
            </a:r>
            <a:r>
              <a:rPr lang="es-ES" b="1" dirty="0" err="1"/>
              <a:t>tip</a:t>
            </a:r>
            <a:r>
              <a:rPr lang="es-ES" b="1" dirty="0"/>
              <a:t>: </a:t>
            </a:r>
            <a:r>
              <a:rPr lang="es-ES" dirty="0"/>
              <a:t>Per </a:t>
            </a:r>
            <a:r>
              <a:rPr lang="es-ES" dirty="0" err="1"/>
              <a:t>testejar</a:t>
            </a:r>
            <a:r>
              <a:rPr lang="es-ES" dirty="0"/>
              <a:t> la </a:t>
            </a:r>
            <a:r>
              <a:rPr lang="es-ES" dirty="0" err="1"/>
              <a:t>igualtat</a:t>
            </a:r>
            <a:r>
              <a:rPr lang="es-ES" dirty="0"/>
              <a:t> de </a:t>
            </a:r>
            <a:r>
              <a:rPr lang="es-ES" dirty="0" err="1"/>
              <a:t>variances</a:t>
            </a:r>
            <a:r>
              <a:rPr lang="es-ES" dirty="0"/>
              <a:t> cal aplicar f-test:</a:t>
            </a:r>
          </a:p>
          <a:p>
            <a:r>
              <a:rPr lang="en-US" dirty="0" err="1"/>
              <a:t>var.test</a:t>
            </a:r>
            <a:r>
              <a:rPr lang="en-US" dirty="0"/>
              <a:t>(variable1 ~ </a:t>
            </a:r>
            <a:r>
              <a:rPr lang="en-US" dirty="0" err="1"/>
              <a:t>grup</a:t>
            </a:r>
            <a:r>
              <a:rPr lang="en-US" dirty="0"/>
              <a:t>, data = </a:t>
            </a:r>
            <a:r>
              <a:rPr lang="en-US" dirty="0" err="1"/>
              <a:t>my_data</a:t>
            </a:r>
            <a:r>
              <a:rPr lang="en-US" dirty="0"/>
              <a:t>, alternative = "</a:t>
            </a:r>
            <a:r>
              <a:rPr lang="en-US" dirty="0" err="1"/>
              <a:t>two.sided</a:t>
            </a:r>
            <a:r>
              <a:rPr lang="en-US" dirty="0"/>
              <a:t>")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656120" y="5948226"/>
            <a:ext cx="5535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100" dirty="0">
                <a:hlinkClick r:id="rId3"/>
              </a:rPr>
              <a:t>http://www.sthda.com/english/wiki/unpaired-two-samples-t-test-in-r</a:t>
            </a:r>
            <a:endParaRPr lang="es-ES" sz="1100" dirty="0"/>
          </a:p>
          <a:p>
            <a:pPr algn="r"/>
            <a:r>
              <a:rPr lang="es-ES" sz="1100" dirty="0">
                <a:hlinkClick r:id="rId4"/>
              </a:rPr>
              <a:t>http://www.sthda.com/english/wiki/f-test-compare-two-variances-in-r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4268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6158AA9-04A2-4B22-BB6F-ECEE51658D16}"/>
              </a:ext>
            </a:extLst>
          </p:cNvPr>
          <p:cNvSpPr/>
          <p:nvPr/>
        </p:nvSpPr>
        <p:spPr>
          <a:xfrm>
            <a:off x="-169506" y="4004220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607ACD-A245-4C99-84D4-5A294FBF2B47}"/>
              </a:ext>
            </a:extLst>
          </p:cNvPr>
          <p:cNvSpPr/>
          <p:nvPr/>
        </p:nvSpPr>
        <p:spPr>
          <a:xfrm>
            <a:off x="0" y="5390806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657386-A848-4375-98B9-B088EF4B001B}"/>
              </a:ext>
            </a:extLst>
          </p:cNvPr>
          <p:cNvSpPr/>
          <p:nvPr/>
        </p:nvSpPr>
        <p:spPr>
          <a:xfrm>
            <a:off x="-139026" y="2679405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ANOVA (</a:t>
            </a:r>
            <a:r>
              <a:rPr lang="es-ES" dirty="0" err="1"/>
              <a:t>Analysis</a:t>
            </a:r>
            <a:r>
              <a:rPr lang="es-ES" dirty="0"/>
              <a:t> of </a:t>
            </a:r>
            <a:r>
              <a:rPr lang="es-ES" dirty="0" err="1"/>
              <a:t>Variance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ANOVA </a:t>
            </a:r>
            <a:r>
              <a:rPr lang="en-US" dirty="0" err="1"/>
              <a:t>mesura</a:t>
            </a:r>
            <a:r>
              <a:rPr lang="en-US" dirty="0"/>
              <a:t> la </a:t>
            </a:r>
            <a:r>
              <a:rPr lang="en-US" dirty="0" err="1"/>
              <a:t>diferència</a:t>
            </a:r>
            <a:r>
              <a:rPr lang="en-US" dirty="0"/>
              <a:t> de </a:t>
            </a:r>
            <a:r>
              <a:rPr lang="en-US" dirty="0" err="1"/>
              <a:t>mitjanes</a:t>
            </a:r>
            <a:r>
              <a:rPr lang="en-US" dirty="0"/>
              <a:t> entre </a:t>
            </a:r>
            <a:r>
              <a:rPr lang="en-US" dirty="0" err="1"/>
              <a:t>grups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res.aov</a:t>
            </a:r>
            <a:r>
              <a:rPr lang="en-US" dirty="0"/>
              <a:t> &lt;- </a:t>
            </a:r>
            <a:r>
              <a:rPr lang="en-US" dirty="0" err="1"/>
              <a:t>aov</a:t>
            </a:r>
            <a:r>
              <a:rPr lang="en-US" dirty="0"/>
              <a:t>(variable1 ~ </a:t>
            </a:r>
            <a:r>
              <a:rPr lang="en-US" dirty="0" err="1"/>
              <a:t>grup</a:t>
            </a:r>
            <a:r>
              <a:rPr lang="en-US" dirty="0"/>
              <a:t>, data = 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estudiar</a:t>
            </a:r>
            <a:r>
              <a:rPr lang="en-US" dirty="0"/>
              <a:t> el </a:t>
            </a:r>
            <a:r>
              <a:rPr lang="en-US" dirty="0" err="1"/>
              <a:t>resultat</a:t>
            </a:r>
            <a:r>
              <a:rPr lang="en-US" dirty="0"/>
              <a:t> que 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hem de </a:t>
            </a:r>
            <a:r>
              <a:rPr lang="en-US" dirty="0" err="1"/>
              <a:t>picar</a:t>
            </a:r>
            <a:r>
              <a:rPr lang="es-ES" dirty="0"/>
              <a:t>:</a:t>
            </a:r>
          </a:p>
          <a:p>
            <a:r>
              <a:rPr lang="es-ES" dirty="0" err="1"/>
              <a:t>summary</a:t>
            </a:r>
            <a:r>
              <a:rPr lang="es-ES" dirty="0"/>
              <a:t>(</a:t>
            </a:r>
            <a:r>
              <a:rPr lang="es-ES" dirty="0" err="1"/>
              <a:t>res.aov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fem</a:t>
            </a:r>
            <a:r>
              <a:rPr lang="es-ES" dirty="0"/>
              <a:t> </a:t>
            </a:r>
            <a:r>
              <a:rPr lang="es-ES" dirty="0" err="1"/>
              <a:t>comparacions</a:t>
            </a:r>
            <a:r>
              <a:rPr lang="es-ES" dirty="0"/>
              <a:t> post-hoc?</a:t>
            </a:r>
          </a:p>
          <a:p>
            <a:r>
              <a:rPr lang="es-ES" dirty="0" err="1"/>
              <a:t>TukeyHSD</a:t>
            </a:r>
            <a:r>
              <a:rPr lang="es-ES" dirty="0"/>
              <a:t>(</a:t>
            </a:r>
            <a:r>
              <a:rPr lang="es-ES" dirty="0" err="1"/>
              <a:t>res.aov</a:t>
            </a:r>
            <a:r>
              <a:rPr lang="es-ES" dirty="0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627469" y="5997039"/>
            <a:ext cx="5365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100" dirty="0">
                <a:hlinkClick r:id="rId2"/>
              </a:rPr>
              <a:t>http://www.sthda.com/english/wiki/one-way-anova-test-in-r#what-is-one-way-anova-test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80902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409818C-E8D6-4A6C-8831-DA43A48AAAB4}"/>
              </a:ext>
            </a:extLst>
          </p:cNvPr>
          <p:cNvSpPr/>
          <p:nvPr/>
        </p:nvSpPr>
        <p:spPr>
          <a:xfrm>
            <a:off x="-169506" y="2179674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One-sample</a:t>
            </a:r>
            <a:r>
              <a:rPr lang="es-ES" dirty="0"/>
              <a:t> t-test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9155" y="2291938"/>
            <a:ext cx="10058400" cy="3621974"/>
          </a:xfrm>
        </p:spPr>
        <p:txBody>
          <a:bodyPr/>
          <a:lstStyle/>
          <a:p>
            <a:r>
              <a:rPr lang="es-ES" dirty="0"/>
              <a:t>res &lt;- </a:t>
            </a:r>
            <a:r>
              <a:rPr lang="es-ES" dirty="0" err="1"/>
              <a:t>t.test</a:t>
            </a:r>
            <a:r>
              <a:rPr lang="es-ES" dirty="0"/>
              <a:t>(variable, mu = </a:t>
            </a:r>
            <a:r>
              <a:rPr lang="es-ES" dirty="0" err="1"/>
              <a:t>mitjana</a:t>
            </a:r>
            <a:r>
              <a:rPr lang="es-ES" dirty="0"/>
              <a:t> estimada)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552707" y="5913912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hlinkClick r:id="rId2"/>
              </a:rPr>
              <a:t>http://www.sthda.com/english/wiki/wiki.php?title=one-sample-t-test-in-r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75588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16EC0E4-61FD-40DD-9F32-4AC808E9BF31}"/>
              </a:ext>
            </a:extLst>
          </p:cNvPr>
          <p:cNvSpPr/>
          <p:nvPr/>
        </p:nvSpPr>
        <p:spPr>
          <a:xfrm>
            <a:off x="-169506" y="3163186"/>
            <a:ext cx="12531012" cy="5316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46050C-9F17-4CC7-9CD9-7D0D9D39B1E2}"/>
              </a:ext>
            </a:extLst>
          </p:cNvPr>
          <p:cNvSpPr/>
          <p:nvPr/>
        </p:nvSpPr>
        <p:spPr>
          <a:xfrm>
            <a:off x="-169506" y="4276941"/>
            <a:ext cx="12531012" cy="76289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956" y="286603"/>
            <a:ext cx="10058400" cy="1450757"/>
          </a:xfrm>
        </p:spPr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si</a:t>
            </a:r>
            <a:r>
              <a:rPr lang="en-GB" dirty="0"/>
              <a:t> les </a:t>
            </a:r>
            <a:r>
              <a:rPr lang="en-GB" dirty="0" err="1"/>
              <a:t>dades</a:t>
            </a:r>
            <a:r>
              <a:rPr lang="en-GB" dirty="0"/>
              <a:t> no </a:t>
            </a:r>
            <a:r>
              <a:rPr lang="en-GB" dirty="0" err="1"/>
              <a:t>són</a:t>
            </a:r>
            <a:r>
              <a:rPr lang="en-GB" dirty="0"/>
              <a:t> </a:t>
            </a:r>
            <a:r>
              <a:rPr lang="en-GB" dirty="0" err="1"/>
              <a:t>normals</a:t>
            </a:r>
            <a:r>
              <a:rPr lang="en-GB" dirty="0"/>
              <a:t>… </a:t>
            </a:r>
            <a:r>
              <a:rPr lang="en-GB" dirty="0" err="1"/>
              <a:t>què</a:t>
            </a:r>
            <a:r>
              <a:rPr lang="en-GB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111" y="2040222"/>
            <a:ext cx="10515600" cy="31017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Si les </a:t>
            </a:r>
            <a:r>
              <a:rPr lang="en-GB" sz="2400" b="1" dirty="0" err="1"/>
              <a:t>dades</a:t>
            </a:r>
            <a:r>
              <a:rPr lang="en-GB" sz="2400" b="1" dirty="0"/>
              <a:t> no </a:t>
            </a:r>
            <a:r>
              <a:rPr lang="en-GB" sz="2400" b="1" dirty="0" err="1"/>
              <a:t>són</a:t>
            </a:r>
            <a:r>
              <a:rPr lang="en-GB" sz="2400" b="1" dirty="0"/>
              <a:t> </a:t>
            </a:r>
            <a:r>
              <a:rPr lang="en-GB" sz="2400" b="1" dirty="0" err="1"/>
              <a:t>normals</a:t>
            </a:r>
            <a:r>
              <a:rPr lang="en-GB" sz="2400" b="1" dirty="0"/>
              <a:t> </a:t>
            </a:r>
            <a:r>
              <a:rPr lang="en-GB" sz="2400" dirty="0"/>
              <a:t>no </a:t>
            </a:r>
            <a:r>
              <a:rPr lang="en-GB" sz="2400" dirty="0" err="1"/>
              <a:t>podem</a:t>
            </a:r>
            <a:r>
              <a:rPr lang="en-GB" sz="2400" dirty="0"/>
              <a:t> </a:t>
            </a:r>
            <a:r>
              <a:rPr lang="en-GB" sz="2400" dirty="0" err="1"/>
              <a:t>aplicar</a:t>
            </a:r>
            <a:r>
              <a:rPr lang="en-GB" sz="2400" dirty="0"/>
              <a:t> </a:t>
            </a:r>
            <a:r>
              <a:rPr lang="en-GB" sz="2400" dirty="0" err="1"/>
              <a:t>estadística</a:t>
            </a:r>
            <a:r>
              <a:rPr lang="en-GB" sz="2400" dirty="0"/>
              <a:t> </a:t>
            </a:r>
            <a:r>
              <a:rPr lang="en-GB" sz="2400" dirty="0" err="1"/>
              <a:t>paramètrica</a:t>
            </a:r>
            <a:r>
              <a:rPr lang="en-GB" sz="2400" dirty="0"/>
              <a:t>, </a:t>
            </a:r>
            <a:r>
              <a:rPr lang="en-GB" sz="2400" dirty="0" err="1"/>
              <a:t>sinó</a:t>
            </a:r>
            <a:r>
              <a:rPr lang="en-GB" sz="2400" dirty="0"/>
              <a:t> que hem </a:t>
            </a:r>
            <a:r>
              <a:rPr lang="en-GB" sz="2400" dirty="0" err="1"/>
              <a:t>d’aplicar</a:t>
            </a:r>
            <a:r>
              <a:rPr lang="en-GB" sz="2400" dirty="0"/>
              <a:t> alternatives </a:t>
            </a:r>
            <a:r>
              <a:rPr lang="en-GB" sz="2400" b="1" dirty="0"/>
              <a:t>no-</a:t>
            </a:r>
            <a:r>
              <a:rPr lang="en-GB" sz="2400" b="1" dirty="0" err="1"/>
              <a:t>paramètriques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Alternativa</a:t>
            </a:r>
            <a:r>
              <a:rPr lang="en-GB" dirty="0"/>
              <a:t> al two-sample t-test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s-ES" dirty="0"/>
              <a:t>Mann-Whitney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wilcox.test</a:t>
            </a:r>
            <a:r>
              <a:rPr lang="es-ES" dirty="0"/>
              <a:t>(variable ~ </a:t>
            </a:r>
            <a:r>
              <a:rPr lang="es-ES" dirty="0" err="1"/>
              <a:t>grup</a:t>
            </a:r>
            <a:r>
              <a:rPr lang="es-ES" dirty="0"/>
              <a:t>, data = </a:t>
            </a:r>
            <a:r>
              <a:rPr lang="es-ES" dirty="0" err="1"/>
              <a:t>my_data</a:t>
            </a:r>
            <a:r>
              <a:rPr lang="es-ES" dirty="0"/>
              <a:t>, </a:t>
            </a:r>
            <a:r>
              <a:rPr lang="es-ES" dirty="0" err="1"/>
              <a:t>exact</a:t>
            </a:r>
            <a:r>
              <a:rPr lang="es-ES" dirty="0"/>
              <a:t> = FALSE)</a:t>
            </a:r>
          </a:p>
          <a:p>
            <a:pPr marL="201168" lvl="1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ym typeface="Wingdings" panose="05000000000000000000" pitchFamily="2" charset="2"/>
              </a:rPr>
              <a:t>Alternativa</a:t>
            </a:r>
            <a:r>
              <a:rPr lang="en-GB" dirty="0">
                <a:sym typeface="Wingdings" panose="05000000000000000000" pitchFamily="2" charset="2"/>
              </a:rPr>
              <a:t> a la ANOVA  </a:t>
            </a:r>
            <a:r>
              <a:rPr lang="en-GB" dirty="0" err="1">
                <a:sym typeface="Wingdings" panose="05000000000000000000" pitchFamily="2" charset="2"/>
              </a:rPr>
              <a:t>Kruskal</a:t>
            </a:r>
            <a:r>
              <a:rPr lang="en-GB" dirty="0">
                <a:sym typeface="Wingdings" panose="05000000000000000000" pitchFamily="2" charset="2"/>
              </a:rPr>
              <a:t>-Wallis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kruskal.test</a:t>
            </a:r>
            <a:r>
              <a:rPr lang="es-ES" dirty="0"/>
              <a:t>(variable ~ </a:t>
            </a:r>
            <a:r>
              <a:rPr lang="es-ES" dirty="0" err="1"/>
              <a:t>group</a:t>
            </a:r>
            <a:r>
              <a:rPr lang="es-ES" dirty="0"/>
              <a:t>, data = </a:t>
            </a:r>
            <a:r>
              <a:rPr lang="es-ES" dirty="0" err="1"/>
              <a:t>my_data</a:t>
            </a:r>
            <a:r>
              <a:rPr lang="es-E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Pro-</a:t>
            </a:r>
            <a:r>
              <a:rPr lang="es-ES" dirty="0" err="1"/>
              <a:t>tip</a:t>
            </a:r>
            <a:r>
              <a:rPr lang="es-ES" dirty="0"/>
              <a:t>: alternativa al </a:t>
            </a:r>
            <a:r>
              <a:rPr lang="es-ES" dirty="0" err="1"/>
              <a:t>tukey</a:t>
            </a:r>
            <a:r>
              <a:rPr lang="es-ES" dirty="0"/>
              <a:t>: </a:t>
            </a:r>
            <a:r>
              <a:rPr lang="es-ES" dirty="0" err="1"/>
              <a:t>pairwise.wilcox.test</a:t>
            </a:r>
            <a:r>
              <a:rPr lang="es-ES" dirty="0"/>
              <a:t>()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5898078" y="562340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1100" dirty="0">
                <a:hlinkClick r:id="rId2"/>
              </a:rPr>
              <a:t>http://www.sthda.com/english/wiki/unpaired-two-samples-wilcoxon-test-in-r</a:t>
            </a:r>
            <a:endParaRPr lang="es-ES" sz="1100" dirty="0"/>
          </a:p>
          <a:p>
            <a:pPr algn="r"/>
            <a:r>
              <a:rPr lang="es-ES" sz="1100" dirty="0">
                <a:hlinkClick r:id="rId3"/>
              </a:rPr>
              <a:t>http://www.sthda.com/english/wiki/wiki.php?title=kruskal-wallis-test-in-r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22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32824</TotalTime>
  <Words>774</Words>
  <Application>Microsoft Office PowerPoint</Application>
  <PresentationFormat>Panorámica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Retrospección</vt:lpstr>
      <vt:lpstr>Estadística amb R</vt:lpstr>
      <vt:lpstr>Freqüències i taules de contingència</vt:lpstr>
      <vt:lpstr>Anàlisi de proporcions</vt:lpstr>
      <vt:lpstr>Testejar la normalitat</vt:lpstr>
      <vt:lpstr>Descriptius de les dades</vt:lpstr>
      <vt:lpstr>Comparacions de mitjanes</vt:lpstr>
      <vt:lpstr>ANOVA (Analysis of Variance)</vt:lpstr>
      <vt:lpstr>One-sample t-test</vt:lpstr>
      <vt:lpstr>I si les dades no són normals… què?</vt:lpstr>
      <vt:lpstr>Correlació entre variables</vt:lpstr>
      <vt:lpstr>General linear model i regressió logística</vt:lpstr>
      <vt:lpstr>Corbes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 al ggplot2</dc:title>
  <dc:creator>neuroimagen1</dc:creator>
  <cp:lastModifiedBy>Edu</cp:lastModifiedBy>
  <cp:revision>98</cp:revision>
  <cp:lastPrinted>2019-04-08T13:57:41Z</cp:lastPrinted>
  <dcterms:created xsi:type="dcterms:W3CDTF">2018-03-05T11:22:12Z</dcterms:created>
  <dcterms:modified xsi:type="dcterms:W3CDTF">2019-05-07T14:10:08Z</dcterms:modified>
</cp:coreProperties>
</file>