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6"/>
  </p:notesMasterIdLst>
  <p:sldIdLst>
    <p:sldId id="256" r:id="rId2"/>
    <p:sldId id="257" r:id="rId3"/>
    <p:sldId id="258" r:id="rId4"/>
    <p:sldId id="260" r:id="rId5"/>
    <p:sldId id="261" r:id="rId6"/>
    <p:sldId id="262" r:id="rId7"/>
    <p:sldId id="264" r:id="rId8"/>
    <p:sldId id="265" r:id="rId9"/>
    <p:sldId id="266" r:id="rId10"/>
    <p:sldId id="267" r:id="rId11"/>
    <p:sldId id="268" r:id="rId12"/>
    <p:sldId id="269" r:id="rId13"/>
    <p:sldId id="270" r:id="rId14"/>
    <p:sldId id="271"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78"/>
    <p:restoredTop sz="86860" autoAdjust="0"/>
  </p:normalViewPr>
  <p:slideViewPr>
    <p:cSldViewPr>
      <p:cViewPr varScale="1">
        <p:scale>
          <a:sx n="100" d="100"/>
          <a:sy n="100" d="100"/>
        </p:scale>
        <p:origin x="153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FE861C-486B-4E18-A0E9-A790238A915C}" type="datetimeFigureOut">
              <a:rPr lang="en-US" smtClean="0"/>
              <a:t>8/4/2020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F811066-0135-4CAA-8AD4-89A97190AC0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811066-0135-4CAA-8AD4-89A97190AC00}"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811066-0135-4CAA-8AD4-89A97190AC00}" type="slidenum">
              <a:rPr lang="en-US" smtClean="0"/>
              <a:t>12</a:t>
            </a:fld>
            <a:endParaRPr lang="en-US"/>
          </a:p>
        </p:txBody>
      </p:sp>
    </p:spTree>
    <p:extLst>
      <p:ext uri="{BB962C8B-B14F-4D97-AF65-F5344CB8AC3E}">
        <p14:creationId xmlns:p14="http://schemas.microsoft.com/office/powerpoint/2010/main" val="963148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811066-0135-4CAA-8AD4-89A97190AC00}" type="slidenum">
              <a:rPr lang="en-US" smtClean="0"/>
              <a:t>13</a:t>
            </a:fld>
            <a:endParaRPr lang="en-US"/>
          </a:p>
        </p:txBody>
      </p:sp>
    </p:spTree>
    <p:extLst>
      <p:ext uri="{BB962C8B-B14F-4D97-AF65-F5344CB8AC3E}">
        <p14:creationId xmlns:p14="http://schemas.microsoft.com/office/powerpoint/2010/main" val="83386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811066-0135-4CAA-8AD4-89A97190AC00}" type="slidenum">
              <a:rPr lang="en-US" smtClean="0"/>
              <a:t>14</a:t>
            </a:fld>
            <a:endParaRPr lang="en-US"/>
          </a:p>
        </p:txBody>
      </p:sp>
    </p:spTree>
    <p:extLst>
      <p:ext uri="{BB962C8B-B14F-4D97-AF65-F5344CB8AC3E}">
        <p14:creationId xmlns:p14="http://schemas.microsoft.com/office/powerpoint/2010/main" val="814858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811066-0135-4CAA-8AD4-89A97190AC00}" type="slidenum">
              <a:rPr lang="en-US" smtClean="0"/>
              <a:t>4</a:t>
            </a:fld>
            <a:endParaRPr lang="en-US"/>
          </a:p>
        </p:txBody>
      </p:sp>
    </p:spTree>
    <p:extLst>
      <p:ext uri="{BB962C8B-B14F-4D97-AF65-F5344CB8AC3E}">
        <p14:creationId xmlns:p14="http://schemas.microsoft.com/office/powerpoint/2010/main" val="1291827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5</a:t>
            </a:fld>
            <a:endParaRPr lang="en-US"/>
          </a:p>
        </p:txBody>
      </p:sp>
    </p:spTree>
    <p:extLst>
      <p:ext uri="{BB962C8B-B14F-4D97-AF65-F5344CB8AC3E}">
        <p14:creationId xmlns:p14="http://schemas.microsoft.com/office/powerpoint/2010/main" val="2461108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6</a:t>
            </a:fld>
            <a:endParaRPr lang="en-US"/>
          </a:p>
        </p:txBody>
      </p:sp>
    </p:spTree>
    <p:extLst>
      <p:ext uri="{BB962C8B-B14F-4D97-AF65-F5344CB8AC3E}">
        <p14:creationId xmlns:p14="http://schemas.microsoft.com/office/powerpoint/2010/main" val="1490654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811066-0135-4CAA-8AD4-89A97190AC00}" type="slidenum">
              <a:rPr lang="en-US" smtClean="0"/>
              <a:t>7</a:t>
            </a:fld>
            <a:endParaRPr lang="en-US"/>
          </a:p>
        </p:txBody>
      </p:sp>
    </p:spTree>
    <p:extLst>
      <p:ext uri="{BB962C8B-B14F-4D97-AF65-F5344CB8AC3E}">
        <p14:creationId xmlns:p14="http://schemas.microsoft.com/office/powerpoint/2010/main" val="12807948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F811066-0135-4CAA-8AD4-89A97190AC00}" type="slidenum">
              <a:rPr lang="en-US" smtClean="0"/>
              <a:t>8</a:t>
            </a:fld>
            <a:endParaRPr lang="en-US"/>
          </a:p>
        </p:txBody>
      </p:sp>
    </p:spTree>
    <p:extLst>
      <p:ext uri="{BB962C8B-B14F-4D97-AF65-F5344CB8AC3E}">
        <p14:creationId xmlns:p14="http://schemas.microsoft.com/office/powerpoint/2010/main" val="34573348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811066-0135-4CAA-8AD4-89A97190AC00}" type="slidenum">
              <a:rPr lang="en-US" smtClean="0"/>
              <a:t>9</a:t>
            </a:fld>
            <a:endParaRPr lang="en-US"/>
          </a:p>
        </p:txBody>
      </p:sp>
    </p:spTree>
    <p:extLst>
      <p:ext uri="{BB962C8B-B14F-4D97-AF65-F5344CB8AC3E}">
        <p14:creationId xmlns:p14="http://schemas.microsoft.com/office/powerpoint/2010/main" val="1368091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811066-0135-4CAA-8AD4-89A97190AC00}" type="slidenum">
              <a:rPr lang="en-US" smtClean="0"/>
              <a:t>10</a:t>
            </a:fld>
            <a:endParaRPr lang="en-US"/>
          </a:p>
        </p:txBody>
      </p:sp>
    </p:spTree>
    <p:extLst>
      <p:ext uri="{BB962C8B-B14F-4D97-AF65-F5344CB8AC3E}">
        <p14:creationId xmlns:p14="http://schemas.microsoft.com/office/powerpoint/2010/main" val="3078357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F811066-0135-4CAA-8AD4-89A97190AC00}" type="slidenum">
              <a:rPr lang="en-US" smtClean="0"/>
              <a:t>11</a:t>
            </a:fld>
            <a:endParaRPr lang="en-US"/>
          </a:p>
        </p:txBody>
      </p:sp>
    </p:spTree>
    <p:extLst>
      <p:ext uri="{BB962C8B-B14F-4D97-AF65-F5344CB8AC3E}">
        <p14:creationId xmlns:p14="http://schemas.microsoft.com/office/powerpoint/2010/main" val="507943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02BAB4-8B8D-41DD-85C7-81A0CA962007}"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02BAB4-8B8D-41DD-85C7-81A0CA962007}"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02BAB4-8B8D-41DD-85C7-81A0CA962007}" type="datetimeFigureOut">
              <a:rPr lang="en-US" smtClean="0"/>
              <a:t>8/4/2020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02BAB4-8B8D-41DD-85C7-81A0CA962007}"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02BAB4-8B8D-41DD-85C7-81A0CA962007}" type="datetimeFigureOut">
              <a:rPr lang="en-US" smtClean="0"/>
              <a:t>8/4/2020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02BAB4-8B8D-41DD-85C7-81A0CA962007}" type="datetimeFigureOut">
              <a:rPr lang="en-US" smtClean="0"/>
              <a:t>8/4/2020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02BAB4-8B8D-41DD-85C7-81A0CA962007}" type="datetimeFigureOut">
              <a:rPr lang="en-US" smtClean="0"/>
              <a:t>8/4/2020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2BAB4-8B8D-41DD-85C7-81A0CA962007}" type="datetimeFigureOut">
              <a:rPr lang="en-US" smtClean="0"/>
              <a:t>8/4/2020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44824F-EBE0-443F-8A8F-F64816AF04D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02BAB4-8B8D-41DD-85C7-81A0CA962007}" type="datetimeFigureOut">
              <a:rPr lang="en-US" smtClean="0"/>
              <a:t>8/4/2020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4824F-EBE0-443F-8A8F-F64816AF04D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9A1D36-B4B5-464C-894B-3E7915441AB6}"/>
              </a:ext>
            </a:extLst>
          </p:cNvPr>
          <p:cNvSpPr/>
          <p:nvPr/>
        </p:nvSpPr>
        <p:spPr>
          <a:xfrm>
            <a:off x="152400" y="805542"/>
            <a:ext cx="8839200" cy="5214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F83F95-BDBB-7B47-91F4-C245D2C001B0}"/>
              </a:ext>
            </a:extLst>
          </p:cNvPr>
          <p:cNvSpPr txBox="1"/>
          <p:nvPr/>
        </p:nvSpPr>
        <p:spPr>
          <a:xfrm>
            <a:off x="1066800" y="2866739"/>
            <a:ext cx="7010400" cy="923330"/>
          </a:xfrm>
          <a:prstGeom prst="rect">
            <a:avLst/>
          </a:prstGeom>
          <a:noFill/>
        </p:spPr>
        <p:txBody>
          <a:bodyPr wrap="square" rtlCol="0">
            <a:spAutoFit/>
          </a:bodyPr>
          <a:lstStyle/>
          <a:p>
            <a:r>
              <a:rPr lang="en-US" dirty="0"/>
              <a:t>The game </a:t>
            </a:r>
            <a:r>
              <a:rPr lang="en-US" dirty="0" smtClean="0"/>
              <a:t>will start after you read through these instructions. </a:t>
            </a:r>
            <a:r>
              <a:rPr lang="en-US" dirty="0"/>
              <a:t>You will make </a:t>
            </a:r>
            <a:r>
              <a:rPr lang="en-US" dirty="0" smtClean="0"/>
              <a:t>250</a:t>
            </a:r>
            <a:r>
              <a:rPr lang="en-US" dirty="0" smtClean="0"/>
              <a:t> </a:t>
            </a:r>
            <a:r>
              <a:rPr lang="en-US" dirty="0"/>
              <a:t>flights to the mountains and get paid for every gold coin the genies give you. </a:t>
            </a:r>
          </a:p>
        </p:txBody>
      </p:sp>
      <p:sp>
        <p:nvSpPr>
          <p:cNvPr id="6" name="TextBox 5">
            <a:extLst>
              <a:ext uri="{FF2B5EF4-FFF2-40B4-BE49-F238E27FC236}">
                <a16:creationId xmlns:a16="http://schemas.microsoft.com/office/drawing/2014/main" id="{BE0A0E00-7EB2-F644-A3D2-D842748E812A}"/>
              </a:ext>
            </a:extLst>
          </p:cNvPr>
          <p:cNvSpPr txBox="1"/>
          <p:nvPr/>
        </p:nvSpPr>
        <p:spPr>
          <a:xfrm>
            <a:off x="3276600" y="5356555"/>
            <a:ext cx="3136741" cy="369332"/>
          </a:xfrm>
          <a:prstGeom prst="rect">
            <a:avLst/>
          </a:prstGeom>
          <a:noFill/>
        </p:spPr>
        <p:txBody>
          <a:bodyPr wrap="square" rtlCol="0">
            <a:spAutoFit/>
          </a:bodyPr>
          <a:lstStyle/>
          <a:p>
            <a:r>
              <a:rPr lang="en-US" dirty="0"/>
              <a:t>Press the </a:t>
            </a:r>
            <a:r>
              <a:rPr lang="en-US" dirty="0" smtClean="0"/>
              <a:t>enter key to continue</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9A1D36-B4B5-464C-894B-3E7915441AB6}"/>
              </a:ext>
            </a:extLst>
          </p:cNvPr>
          <p:cNvSpPr/>
          <p:nvPr/>
        </p:nvSpPr>
        <p:spPr>
          <a:xfrm>
            <a:off x="152400" y="805542"/>
            <a:ext cx="8839200" cy="5214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F83F95-BDBB-7B47-91F4-C245D2C001B0}"/>
              </a:ext>
            </a:extLst>
          </p:cNvPr>
          <p:cNvSpPr txBox="1"/>
          <p:nvPr/>
        </p:nvSpPr>
        <p:spPr>
          <a:xfrm>
            <a:off x="1066800" y="1066800"/>
            <a:ext cx="7010400" cy="1754326"/>
          </a:xfrm>
          <a:prstGeom prst="rect">
            <a:avLst/>
          </a:prstGeom>
          <a:noFill/>
        </p:spPr>
        <p:txBody>
          <a:bodyPr wrap="square" rtlCol="0">
            <a:spAutoFit/>
          </a:bodyPr>
          <a:lstStyle/>
          <a:p>
            <a:r>
              <a:rPr lang="en-US" dirty="0"/>
              <a:t>You must decide quickly which lamp you’re going to rub. If you take more than 3 seconds to make your choice, the genies will assume there won’t be any music and go to sleep.</a:t>
            </a:r>
          </a:p>
          <a:p>
            <a:endParaRPr lang="en-US" dirty="0"/>
          </a:p>
          <a:p>
            <a:r>
              <a:rPr lang="en-US" dirty="0"/>
              <a:t>Remember that when a genie is currently interested in music, </a:t>
            </a:r>
            <a:r>
              <a:rPr lang="en-US" dirty="0" smtClean="0"/>
              <a:t>they’ll </a:t>
            </a:r>
            <a:r>
              <a:rPr lang="en-US" dirty="0"/>
              <a:t>probably come out of </a:t>
            </a:r>
            <a:r>
              <a:rPr lang="en-US" dirty="0" smtClean="0"/>
              <a:t>their </a:t>
            </a:r>
            <a:r>
              <a:rPr lang="en-US" dirty="0"/>
              <a:t>lamp and give you a coin. </a:t>
            </a:r>
          </a:p>
        </p:txBody>
      </p:sp>
      <p:pic>
        <p:nvPicPr>
          <p:cNvPr id="3" name="Picture 2" descr="A picture containing clock&#10;&#10;Description automatically generated">
            <a:extLst>
              <a:ext uri="{FF2B5EF4-FFF2-40B4-BE49-F238E27FC236}">
                <a16:creationId xmlns:a16="http://schemas.microsoft.com/office/drawing/2014/main" id="{464AB397-B8A0-C84E-973C-BEF6333C639A}"/>
              </a:ext>
            </a:extLst>
          </p:cNvPr>
          <p:cNvPicPr>
            <a:picLocks noChangeAspect="1"/>
          </p:cNvPicPr>
          <p:nvPr/>
        </p:nvPicPr>
        <p:blipFill rotWithShape="1">
          <a:blip r:embed="rId3">
            <a:extLst>
              <a:ext uri="{28A0092B-C50C-407E-A947-70E740481C1C}">
                <a14:useLocalDpi xmlns:a14="http://schemas.microsoft.com/office/drawing/2010/main" val="0"/>
              </a:ext>
            </a:extLst>
          </a:blip>
          <a:srcRect l="15639" r="8139" b="23415"/>
          <a:stretch/>
        </p:blipFill>
        <p:spPr>
          <a:xfrm>
            <a:off x="3086099" y="3082384"/>
            <a:ext cx="2971801" cy="2382942"/>
          </a:xfrm>
          <a:prstGeom prst="rect">
            <a:avLst/>
          </a:prstGeom>
        </p:spPr>
      </p:pic>
      <p:sp>
        <p:nvSpPr>
          <p:cNvPr id="7" name="TextBox 6">
            <a:extLst>
              <a:ext uri="{FF2B5EF4-FFF2-40B4-BE49-F238E27FC236}">
                <a16:creationId xmlns:a16="http://schemas.microsoft.com/office/drawing/2014/main" id="{BE0A0E00-7EB2-F644-A3D2-D842748E812A}"/>
              </a:ext>
            </a:extLst>
          </p:cNvPr>
          <p:cNvSpPr txBox="1"/>
          <p:nvPr/>
        </p:nvSpPr>
        <p:spPr>
          <a:xfrm>
            <a:off x="3276600" y="5356555"/>
            <a:ext cx="3136741" cy="369332"/>
          </a:xfrm>
          <a:prstGeom prst="rect">
            <a:avLst/>
          </a:prstGeom>
          <a:noFill/>
        </p:spPr>
        <p:txBody>
          <a:bodyPr wrap="square" rtlCol="0">
            <a:spAutoFit/>
          </a:bodyPr>
          <a:lstStyle/>
          <a:p>
            <a:r>
              <a:rPr lang="en-US" dirty="0"/>
              <a:t>Press the </a:t>
            </a:r>
            <a:r>
              <a:rPr lang="en-US" dirty="0" smtClean="0"/>
              <a:t>enter key to continue</a:t>
            </a:r>
            <a:endParaRPr lang="en-US" dirty="0"/>
          </a:p>
        </p:txBody>
      </p:sp>
    </p:spTree>
    <p:extLst>
      <p:ext uri="{BB962C8B-B14F-4D97-AF65-F5344CB8AC3E}">
        <p14:creationId xmlns:p14="http://schemas.microsoft.com/office/powerpoint/2010/main" val="64548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9A1D36-B4B5-464C-894B-3E7915441AB6}"/>
              </a:ext>
            </a:extLst>
          </p:cNvPr>
          <p:cNvSpPr/>
          <p:nvPr/>
        </p:nvSpPr>
        <p:spPr>
          <a:xfrm>
            <a:off x="152400" y="805542"/>
            <a:ext cx="8839200" cy="5214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F83F95-BDBB-7B47-91F4-C245D2C001B0}"/>
              </a:ext>
            </a:extLst>
          </p:cNvPr>
          <p:cNvSpPr txBox="1"/>
          <p:nvPr/>
        </p:nvSpPr>
        <p:spPr>
          <a:xfrm>
            <a:off x="1066800" y="1066800"/>
            <a:ext cx="7010400" cy="3970318"/>
          </a:xfrm>
          <a:prstGeom prst="rect">
            <a:avLst/>
          </a:prstGeom>
          <a:noFill/>
        </p:spPr>
        <p:txBody>
          <a:bodyPr wrap="square" rtlCol="0">
            <a:spAutoFit/>
          </a:bodyPr>
          <a:lstStyle/>
          <a:p>
            <a:r>
              <a:rPr lang="en-US" dirty="0"/>
              <a:t>But when a genie isn’t very interested in music, </a:t>
            </a:r>
            <a:r>
              <a:rPr lang="en-US" dirty="0" smtClean="0"/>
              <a:t>they’ll </a:t>
            </a:r>
            <a:r>
              <a:rPr lang="en-US" dirty="0"/>
              <a:t>tend to stay inside </a:t>
            </a:r>
            <a:r>
              <a:rPr lang="en-US" dirty="0" smtClean="0"/>
              <a:t>their </a:t>
            </a:r>
            <a:r>
              <a:rPr lang="en-US" dirty="0"/>
              <a:t>lamp.</a:t>
            </a:r>
          </a:p>
          <a:p>
            <a:endParaRPr lang="en-US" dirty="0"/>
          </a:p>
          <a:p>
            <a:endParaRPr lang="en-US" dirty="0"/>
          </a:p>
          <a:p>
            <a:endParaRPr lang="en-US" dirty="0"/>
          </a:p>
          <a:p>
            <a:endParaRPr lang="en-US" dirty="0"/>
          </a:p>
          <a:p>
            <a:r>
              <a:rPr lang="en-US" dirty="0"/>
              <a:t>It is hard to tell how interested in music each genie currently is, but if a genie will often come out of </a:t>
            </a:r>
            <a:r>
              <a:rPr lang="en-US" dirty="0" smtClean="0"/>
              <a:t>their </a:t>
            </a:r>
            <a:r>
              <a:rPr lang="en-US" dirty="0"/>
              <a:t>lamp to listen to your songs, </a:t>
            </a:r>
            <a:r>
              <a:rPr lang="en-US" dirty="0" smtClean="0"/>
              <a:t>they are probably </a:t>
            </a:r>
            <a:r>
              <a:rPr lang="en-US" dirty="0"/>
              <a:t>interested. </a:t>
            </a:r>
          </a:p>
          <a:p>
            <a:endParaRPr lang="en-US" dirty="0"/>
          </a:p>
          <a:p>
            <a:r>
              <a:rPr lang="en-US" dirty="0"/>
              <a:t>Each genie may be more or less interested in music, and their interest may change with time. </a:t>
            </a:r>
          </a:p>
          <a:p>
            <a:endParaRPr lang="en-US" dirty="0"/>
          </a:p>
          <a:p>
            <a:endParaRPr lang="en-US" dirty="0"/>
          </a:p>
        </p:txBody>
      </p:sp>
      <p:pic>
        <p:nvPicPr>
          <p:cNvPr id="3" name="Picture 2" descr="A picture containing drawing&#10;&#10;Description automatically generated">
            <a:extLst>
              <a:ext uri="{FF2B5EF4-FFF2-40B4-BE49-F238E27FC236}">
                <a16:creationId xmlns:a16="http://schemas.microsoft.com/office/drawing/2014/main" id="{356DC10B-094C-1C4D-9E05-325F3F9F9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30650" y="1600200"/>
            <a:ext cx="1282700" cy="939800"/>
          </a:xfrm>
          <a:prstGeom prst="rect">
            <a:avLst/>
          </a:prstGeom>
        </p:spPr>
      </p:pic>
      <p:sp>
        <p:nvSpPr>
          <p:cNvPr id="7" name="TextBox 6">
            <a:extLst>
              <a:ext uri="{FF2B5EF4-FFF2-40B4-BE49-F238E27FC236}">
                <a16:creationId xmlns:a16="http://schemas.microsoft.com/office/drawing/2014/main" id="{BE0A0E00-7EB2-F644-A3D2-D842748E812A}"/>
              </a:ext>
            </a:extLst>
          </p:cNvPr>
          <p:cNvSpPr txBox="1"/>
          <p:nvPr/>
        </p:nvSpPr>
        <p:spPr>
          <a:xfrm>
            <a:off x="3276600" y="5356555"/>
            <a:ext cx="3136741" cy="369332"/>
          </a:xfrm>
          <a:prstGeom prst="rect">
            <a:avLst/>
          </a:prstGeom>
          <a:noFill/>
        </p:spPr>
        <p:txBody>
          <a:bodyPr wrap="square" rtlCol="0">
            <a:spAutoFit/>
          </a:bodyPr>
          <a:lstStyle/>
          <a:p>
            <a:r>
              <a:rPr lang="en-US" dirty="0"/>
              <a:t>Press the </a:t>
            </a:r>
            <a:r>
              <a:rPr lang="en-US" dirty="0" smtClean="0"/>
              <a:t>enter key to continue</a:t>
            </a:r>
            <a:endParaRPr lang="en-US" dirty="0"/>
          </a:p>
        </p:txBody>
      </p:sp>
    </p:spTree>
    <p:extLst>
      <p:ext uri="{BB962C8B-B14F-4D97-AF65-F5344CB8AC3E}">
        <p14:creationId xmlns:p14="http://schemas.microsoft.com/office/powerpoint/2010/main" val="97663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9A1D36-B4B5-464C-894B-3E7915441AB6}"/>
              </a:ext>
            </a:extLst>
          </p:cNvPr>
          <p:cNvSpPr/>
          <p:nvPr/>
        </p:nvSpPr>
        <p:spPr>
          <a:xfrm>
            <a:off x="152400" y="805542"/>
            <a:ext cx="8839200" cy="5214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F83F95-BDBB-7B47-91F4-C245D2C001B0}"/>
              </a:ext>
            </a:extLst>
          </p:cNvPr>
          <p:cNvSpPr txBox="1"/>
          <p:nvPr/>
        </p:nvSpPr>
        <p:spPr>
          <a:xfrm>
            <a:off x="1066800" y="1066800"/>
            <a:ext cx="7010400" cy="923330"/>
          </a:xfrm>
          <a:prstGeom prst="rect">
            <a:avLst/>
          </a:prstGeom>
          <a:noFill/>
        </p:spPr>
        <p:txBody>
          <a:bodyPr wrap="square" rtlCol="0">
            <a:spAutoFit/>
          </a:bodyPr>
          <a:lstStyle/>
          <a:p>
            <a:r>
              <a:rPr lang="en-US" dirty="0"/>
              <a:t>Each gold coin the genies give you is worth real money in our world. Good luck getting them!</a:t>
            </a:r>
          </a:p>
          <a:p>
            <a:endParaRPr lang="en-US" dirty="0"/>
          </a:p>
        </p:txBody>
      </p:sp>
      <p:pic>
        <p:nvPicPr>
          <p:cNvPr id="7" name="Picture 6" descr="A picture containing clock&#10;&#10;Description automatically generated">
            <a:extLst>
              <a:ext uri="{FF2B5EF4-FFF2-40B4-BE49-F238E27FC236}">
                <a16:creationId xmlns:a16="http://schemas.microsoft.com/office/drawing/2014/main" id="{B17C585F-942F-6044-AABD-D3C5110E4BBF}"/>
              </a:ext>
            </a:extLst>
          </p:cNvPr>
          <p:cNvPicPr>
            <a:picLocks noChangeAspect="1"/>
          </p:cNvPicPr>
          <p:nvPr/>
        </p:nvPicPr>
        <p:blipFill rotWithShape="1">
          <a:blip r:embed="rId3">
            <a:extLst>
              <a:ext uri="{28A0092B-C50C-407E-A947-70E740481C1C}">
                <a14:useLocalDpi xmlns:a14="http://schemas.microsoft.com/office/drawing/2010/main" val="0"/>
              </a:ext>
            </a:extLst>
          </a:blip>
          <a:srcRect l="15639" r="8139" b="23415"/>
          <a:stretch/>
        </p:blipFill>
        <p:spPr>
          <a:xfrm>
            <a:off x="533400" y="2430591"/>
            <a:ext cx="2971801" cy="2382942"/>
          </a:xfrm>
          <a:prstGeom prst="rect">
            <a:avLst/>
          </a:prstGeom>
        </p:spPr>
      </p:pic>
      <p:sp>
        <p:nvSpPr>
          <p:cNvPr id="3" name="TextBox 2">
            <a:extLst>
              <a:ext uri="{FF2B5EF4-FFF2-40B4-BE49-F238E27FC236}">
                <a16:creationId xmlns:a16="http://schemas.microsoft.com/office/drawing/2014/main" id="{27FDD84C-5140-774F-B0E5-E2B7FF877FB9}"/>
              </a:ext>
            </a:extLst>
          </p:cNvPr>
          <p:cNvSpPr txBox="1"/>
          <p:nvPr/>
        </p:nvSpPr>
        <p:spPr>
          <a:xfrm>
            <a:off x="3886201" y="2960341"/>
            <a:ext cx="1295398" cy="1323439"/>
          </a:xfrm>
          <a:prstGeom prst="rect">
            <a:avLst/>
          </a:prstGeom>
          <a:noFill/>
        </p:spPr>
        <p:txBody>
          <a:bodyPr wrap="square" rtlCol="0">
            <a:spAutoFit/>
          </a:bodyPr>
          <a:lstStyle/>
          <a:p>
            <a:r>
              <a:rPr lang="en-US" sz="8000" dirty="0"/>
              <a:t>=</a:t>
            </a:r>
          </a:p>
        </p:txBody>
      </p:sp>
      <p:sp>
        <p:nvSpPr>
          <p:cNvPr id="8" name="TextBox 7">
            <a:extLst>
              <a:ext uri="{FF2B5EF4-FFF2-40B4-BE49-F238E27FC236}">
                <a16:creationId xmlns:a16="http://schemas.microsoft.com/office/drawing/2014/main" id="{BE0A0E00-7EB2-F644-A3D2-D842748E812A}"/>
              </a:ext>
            </a:extLst>
          </p:cNvPr>
          <p:cNvSpPr txBox="1"/>
          <p:nvPr/>
        </p:nvSpPr>
        <p:spPr>
          <a:xfrm>
            <a:off x="3276600" y="5356555"/>
            <a:ext cx="3136741" cy="369332"/>
          </a:xfrm>
          <a:prstGeom prst="rect">
            <a:avLst/>
          </a:prstGeom>
          <a:noFill/>
        </p:spPr>
        <p:txBody>
          <a:bodyPr wrap="square" rtlCol="0">
            <a:spAutoFit/>
          </a:bodyPr>
          <a:lstStyle/>
          <a:p>
            <a:r>
              <a:rPr lang="en-US" dirty="0"/>
              <a:t>Press the </a:t>
            </a:r>
            <a:r>
              <a:rPr lang="en-US" dirty="0" smtClean="0"/>
              <a:t>enter key to continue</a:t>
            </a:r>
            <a:endParaRPr lang="en-US" dirty="0"/>
          </a:p>
        </p:txBody>
      </p:sp>
      <p:pic>
        <p:nvPicPr>
          <p:cNvPr id="1026" name="Picture 2" descr="2019 W Lowell National Park Quarter - ( 1st W mint mark Quarter ev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62599" y="2667000"/>
            <a:ext cx="2011362" cy="2011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096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9A1D36-B4B5-464C-894B-3E7915441AB6}"/>
              </a:ext>
            </a:extLst>
          </p:cNvPr>
          <p:cNvSpPr/>
          <p:nvPr/>
        </p:nvSpPr>
        <p:spPr>
          <a:xfrm>
            <a:off x="152400" y="805542"/>
            <a:ext cx="8839200" cy="5214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F83F95-BDBB-7B47-91F4-C245D2C001B0}"/>
              </a:ext>
            </a:extLst>
          </p:cNvPr>
          <p:cNvSpPr txBox="1"/>
          <p:nvPr/>
        </p:nvSpPr>
        <p:spPr>
          <a:xfrm>
            <a:off x="1066800" y="1066800"/>
            <a:ext cx="7010400" cy="923330"/>
          </a:xfrm>
          <a:prstGeom prst="rect">
            <a:avLst/>
          </a:prstGeom>
          <a:noFill/>
        </p:spPr>
        <p:txBody>
          <a:bodyPr wrap="square" rtlCol="0">
            <a:spAutoFit/>
          </a:bodyPr>
          <a:lstStyle/>
          <a:p>
            <a:r>
              <a:rPr lang="en-US" dirty="0"/>
              <a:t>If the word BREAK appears on the screen, you can take a short break before continuing the game. </a:t>
            </a:r>
          </a:p>
          <a:p>
            <a:endParaRPr lang="en-US" dirty="0"/>
          </a:p>
        </p:txBody>
      </p:sp>
      <p:sp>
        <p:nvSpPr>
          <p:cNvPr id="7" name="TextBox 6">
            <a:extLst>
              <a:ext uri="{FF2B5EF4-FFF2-40B4-BE49-F238E27FC236}">
                <a16:creationId xmlns:a16="http://schemas.microsoft.com/office/drawing/2014/main" id="{BE0A0E00-7EB2-F644-A3D2-D842748E812A}"/>
              </a:ext>
            </a:extLst>
          </p:cNvPr>
          <p:cNvSpPr txBox="1"/>
          <p:nvPr/>
        </p:nvSpPr>
        <p:spPr>
          <a:xfrm>
            <a:off x="3276600" y="5356555"/>
            <a:ext cx="3136741" cy="369332"/>
          </a:xfrm>
          <a:prstGeom prst="rect">
            <a:avLst/>
          </a:prstGeom>
          <a:noFill/>
        </p:spPr>
        <p:txBody>
          <a:bodyPr wrap="square" rtlCol="0">
            <a:spAutoFit/>
          </a:bodyPr>
          <a:lstStyle/>
          <a:p>
            <a:r>
              <a:rPr lang="en-US" dirty="0"/>
              <a:t>Press the </a:t>
            </a:r>
            <a:r>
              <a:rPr lang="en-US" dirty="0" smtClean="0"/>
              <a:t>enter key to continue</a:t>
            </a:r>
            <a:endParaRPr lang="en-US" dirty="0"/>
          </a:p>
        </p:txBody>
      </p:sp>
    </p:spTree>
    <p:extLst>
      <p:ext uri="{BB962C8B-B14F-4D97-AF65-F5344CB8AC3E}">
        <p14:creationId xmlns:p14="http://schemas.microsoft.com/office/powerpoint/2010/main" val="114833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9A1D36-B4B5-464C-894B-3E7915441AB6}"/>
              </a:ext>
            </a:extLst>
          </p:cNvPr>
          <p:cNvSpPr/>
          <p:nvPr/>
        </p:nvSpPr>
        <p:spPr>
          <a:xfrm>
            <a:off x="152400" y="805542"/>
            <a:ext cx="8839200" cy="5214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F83F95-BDBB-7B47-91F4-C245D2C001B0}"/>
              </a:ext>
            </a:extLst>
          </p:cNvPr>
          <p:cNvSpPr txBox="1"/>
          <p:nvPr/>
        </p:nvSpPr>
        <p:spPr>
          <a:xfrm>
            <a:off x="1219200" y="2674007"/>
            <a:ext cx="7010400" cy="1477328"/>
          </a:xfrm>
          <a:prstGeom prst="rect">
            <a:avLst/>
          </a:prstGeom>
          <a:noFill/>
        </p:spPr>
        <p:txBody>
          <a:bodyPr wrap="square" rtlCol="0">
            <a:spAutoFit/>
          </a:bodyPr>
          <a:lstStyle/>
          <a:p>
            <a:pPr algn="ctr"/>
            <a:r>
              <a:rPr lang="en-US" dirty="0" smtClean="0"/>
              <a:t>Please let the research assistant know if you have any questions at this point!</a:t>
            </a:r>
          </a:p>
          <a:p>
            <a:pPr algn="ctr"/>
            <a:endParaRPr lang="en-US" dirty="0" smtClean="0"/>
          </a:p>
          <a:p>
            <a:pPr algn="ctr"/>
            <a:r>
              <a:rPr lang="en-US" dirty="0" smtClean="0"/>
              <a:t>You </a:t>
            </a:r>
            <a:r>
              <a:rPr lang="en-US" dirty="0"/>
              <a:t>can start the game now by pressing </a:t>
            </a:r>
            <a:r>
              <a:rPr lang="en-US" dirty="0" smtClean="0"/>
              <a:t>the enter key.</a:t>
            </a:r>
            <a:endParaRPr lang="en-US" dirty="0"/>
          </a:p>
          <a:p>
            <a:endParaRPr lang="en-US" dirty="0"/>
          </a:p>
        </p:txBody>
      </p:sp>
    </p:spTree>
    <p:extLst>
      <p:ext uri="{BB962C8B-B14F-4D97-AF65-F5344CB8AC3E}">
        <p14:creationId xmlns:p14="http://schemas.microsoft.com/office/powerpoint/2010/main" val="9548993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2A0983-8AE0-184B-8267-110C3D71BADA}"/>
              </a:ext>
            </a:extLst>
          </p:cNvPr>
          <p:cNvSpPr/>
          <p:nvPr/>
        </p:nvSpPr>
        <p:spPr>
          <a:xfrm>
            <a:off x="152400" y="805542"/>
            <a:ext cx="8839200" cy="5214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B43A96-DCF2-5F47-81A7-233AAD7AD9F7}"/>
              </a:ext>
            </a:extLst>
          </p:cNvPr>
          <p:cNvSpPr txBox="1"/>
          <p:nvPr/>
        </p:nvSpPr>
        <p:spPr>
          <a:xfrm>
            <a:off x="990600" y="917760"/>
            <a:ext cx="7162800" cy="4247317"/>
          </a:xfrm>
          <a:prstGeom prst="rect">
            <a:avLst/>
          </a:prstGeom>
          <a:noFill/>
        </p:spPr>
        <p:txBody>
          <a:bodyPr wrap="square" rtlCol="0">
            <a:spAutoFit/>
          </a:bodyPr>
          <a:lstStyle/>
          <a:p>
            <a:r>
              <a:rPr lang="en-US" dirty="0"/>
              <a:t>You will explore other mountains now: Blue Mountain and Pink Mountain. You have bought a new pair of magic carpets to take you there. Your new carpets are shown below.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One has been enchanted by a magician to fly to Blue Mountain and the other to Pink Mountain. The symbols written on the carpets mean “Blue Mountain” and “Pink Mountain.”</a:t>
            </a:r>
          </a:p>
        </p:txBody>
      </p:sp>
      <p:grpSp>
        <p:nvGrpSpPr>
          <p:cNvPr id="12" name="Group 11">
            <a:extLst>
              <a:ext uri="{FF2B5EF4-FFF2-40B4-BE49-F238E27FC236}">
                <a16:creationId xmlns:a16="http://schemas.microsoft.com/office/drawing/2014/main" id="{EC6B3EAE-D1AB-2B41-B328-41548057744A}"/>
              </a:ext>
            </a:extLst>
          </p:cNvPr>
          <p:cNvGrpSpPr/>
          <p:nvPr/>
        </p:nvGrpSpPr>
        <p:grpSpPr>
          <a:xfrm>
            <a:off x="3152775" y="1905000"/>
            <a:ext cx="2838450" cy="2270760"/>
            <a:chOff x="3152775" y="1905000"/>
            <a:chExt cx="2838450" cy="2270760"/>
          </a:xfrm>
        </p:grpSpPr>
        <p:pic>
          <p:nvPicPr>
            <p:cNvPr id="8" name="Picture 7" descr="A picture containing room&#10;&#10;Description automatically generated">
              <a:extLst>
                <a:ext uri="{FF2B5EF4-FFF2-40B4-BE49-F238E27FC236}">
                  <a16:creationId xmlns:a16="http://schemas.microsoft.com/office/drawing/2014/main" id="{11380406-FCE1-464B-A10F-BA6338E00B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52775" y="1905000"/>
              <a:ext cx="2838450" cy="2270760"/>
            </a:xfrm>
            <a:prstGeom prst="rect">
              <a:avLst/>
            </a:prstGeom>
          </p:spPr>
        </p:pic>
        <p:pic>
          <p:nvPicPr>
            <p:cNvPr id="11" name="Picture 10" descr="A close up of a logo&#10;&#10;Description automatically generated">
              <a:extLst>
                <a:ext uri="{FF2B5EF4-FFF2-40B4-BE49-F238E27FC236}">
                  <a16:creationId xmlns:a16="http://schemas.microsoft.com/office/drawing/2014/main" id="{C4BDEFDF-7361-2947-BEF2-B6CE68F6DE2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52775" y="1905000"/>
              <a:ext cx="2837289" cy="2270760"/>
            </a:xfrm>
            <a:prstGeom prst="rect">
              <a:avLst/>
            </a:prstGeom>
          </p:spPr>
        </p:pic>
      </p:grpSp>
      <p:sp>
        <p:nvSpPr>
          <p:cNvPr id="10" name="TextBox 9">
            <a:extLst>
              <a:ext uri="{FF2B5EF4-FFF2-40B4-BE49-F238E27FC236}">
                <a16:creationId xmlns:a16="http://schemas.microsoft.com/office/drawing/2014/main" id="{BE0A0E00-7EB2-F644-A3D2-D842748E812A}"/>
              </a:ext>
            </a:extLst>
          </p:cNvPr>
          <p:cNvSpPr txBox="1"/>
          <p:nvPr/>
        </p:nvSpPr>
        <p:spPr>
          <a:xfrm>
            <a:off x="3276600" y="5356555"/>
            <a:ext cx="3136741" cy="369332"/>
          </a:xfrm>
          <a:prstGeom prst="rect">
            <a:avLst/>
          </a:prstGeom>
          <a:noFill/>
        </p:spPr>
        <p:txBody>
          <a:bodyPr wrap="square" rtlCol="0">
            <a:spAutoFit/>
          </a:bodyPr>
          <a:lstStyle/>
          <a:p>
            <a:r>
              <a:rPr lang="en-US" dirty="0"/>
              <a:t>Press the </a:t>
            </a:r>
            <a:r>
              <a:rPr lang="en-US" dirty="0" smtClean="0"/>
              <a:t>enter key to continue</a:t>
            </a:r>
            <a:endParaRPr lang="en-US" dirty="0"/>
          </a:p>
        </p:txBody>
      </p:sp>
    </p:spTree>
    <p:extLst>
      <p:ext uri="{BB962C8B-B14F-4D97-AF65-F5344CB8AC3E}">
        <p14:creationId xmlns:p14="http://schemas.microsoft.com/office/powerpoint/2010/main" val="1415525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B21726-E65D-3543-85E4-D5E42C84FD26}"/>
              </a:ext>
            </a:extLst>
          </p:cNvPr>
          <p:cNvSpPr/>
          <p:nvPr/>
        </p:nvSpPr>
        <p:spPr>
          <a:xfrm>
            <a:off x="152400" y="805542"/>
            <a:ext cx="8839200" cy="5214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62BACF6-F4F8-4C42-99C5-9CF14991D701}"/>
              </a:ext>
            </a:extLst>
          </p:cNvPr>
          <p:cNvSpPr txBox="1"/>
          <p:nvPr/>
        </p:nvSpPr>
        <p:spPr>
          <a:xfrm>
            <a:off x="838200" y="914400"/>
            <a:ext cx="7772400" cy="1200329"/>
          </a:xfrm>
          <a:prstGeom prst="rect">
            <a:avLst/>
          </a:prstGeom>
          <a:noFill/>
        </p:spPr>
        <p:txBody>
          <a:bodyPr wrap="square" rtlCol="0">
            <a:spAutoFit/>
          </a:bodyPr>
          <a:lstStyle/>
          <a:p>
            <a:r>
              <a:rPr lang="en-US" dirty="0"/>
              <a:t>Sometimes your carpets will be on different sides of the room, because each time you want to use them, you take them out of a cupboard and might put them down in different positions.</a:t>
            </a:r>
          </a:p>
          <a:p>
            <a:endParaRPr lang="en-US" dirty="0"/>
          </a:p>
        </p:txBody>
      </p:sp>
      <p:grpSp>
        <p:nvGrpSpPr>
          <p:cNvPr id="19" name="Group 18">
            <a:extLst>
              <a:ext uri="{FF2B5EF4-FFF2-40B4-BE49-F238E27FC236}">
                <a16:creationId xmlns:a16="http://schemas.microsoft.com/office/drawing/2014/main" id="{08D4BD77-8C18-B146-95C9-70E437C052EA}"/>
              </a:ext>
            </a:extLst>
          </p:cNvPr>
          <p:cNvGrpSpPr/>
          <p:nvPr/>
        </p:nvGrpSpPr>
        <p:grpSpPr>
          <a:xfrm>
            <a:off x="2695575" y="2223586"/>
            <a:ext cx="3645351" cy="2916281"/>
            <a:chOff x="2695575" y="2223586"/>
            <a:chExt cx="3645351" cy="2916281"/>
          </a:xfrm>
        </p:grpSpPr>
        <p:pic>
          <p:nvPicPr>
            <p:cNvPr id="14" name="Picture 13" descr="A picture containing room&#10;&#10;Description automatically generated">
              <a:extLst>
                <a:ext uri="{FF2B5EF4-FFF2-40B4-BE49-F238E27FC236}">
                  <a16:creationId xmlns:a16="http://schemas.microsoft.com/office/drawing/2014/main" id="{F4F9EAB5-E452-8343-9888-2F80F14906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575" y="2223586"/>
              <a:ext cx="3645351" cy="2916281"/>
            </a:xfrm>
            <a:prstGeom prst="rect">
              <a:avLst/>
            </a:prstGeom>
          </p:spPr>
        </p:pic>
        <p:pic>
          <p:nvPicPr>
            <p:cNvPr id="16" name="Picture 15" descr="A close up of a logo&#10;&#10;Description automatically generated">
              <a:extLst>
                <a:ext uri="{FF2B5EF4-FFF2-40B4-BE49-F238E27FC236}">
                  <a16:creationId xmlns:a16="http://schemas.microsoft.com/office/drawing/2014/main" id="{9813AD46-92DA-284B-B348-EDDB48169284}"/>
                </a:ext>
              </a:extLst>
            </p:cNvPr>
            <p:cNvPicPr>
              <a:picLocks noChangeAspect="1"/>
            </p:cNvPicPr>
            <p:nvPr/>
          </p:nvPicPr>
          <p:blipFill rotWithShape="1">
            <a:blip r:embed="rId3">
              <a:extLst>
                <a:ext uri="{28A0092B-C50C-407E-A947-70E740481C1C}">
                  <a14:useLocalDpi xmlns:a14="http://schemas.microsoft.com/office/drawing/2010/main" val="0"/>
                </a:ext>
              </a:extLst>
            </a:blip>
            <a:srcRect l="59576" t="34221" r="15548" b="33877"/>
            <a:stretch/>
          </p:blipFill>
          <p:spPr>
            <a:xfrm>
              <a:off x="3250823" y="3129969"/>
              <a:ext cx="913187" cy="937295"/>
            </a:xfrm>
            <a:prstGeom prst="rect">
              <a:avLst/>
            </a:prstGeom>
          </p:spPr>
        </p:pic>
        <p:pic>
          <p:nvPicPr>
            <p:cNvPr id="18" name="Picture 17" descr="A close up of a logo&#10;&#10;Description automatically generated">
              <a:extLst>
                <a:ext uri="{FF2B5EF4-FFF2-40B4-BE49-F238E27FC236}">
                  <a16:creationId xmlns:a16="http://schemas.microsoft.com/office/drawing/2014/main" id="{91A7ABCE-260A-0A49-BFF0-592373B4FE2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5630" t="37730" r="59576" b="37731"/>
            <a:stretch/>
          </p:blipFill>
          <p:spPr>
            <a:xfrm>
              <a:off x="4899399" y="3312157"/>
              <a:ext cx="824523" cy="653142"/>
            </a:xfrm>
            <a:prstGeom prst="rect">
              <a:avLst/>
            </a:prstGeom>
          </p:spPr>
        </p:pic>
      </p:grpSp>
      <p:sp>
        <p:nvSpPr>
          <p:cNvPr id="9" name="TextBox 8">
            <a:extLst>
              <a:ext uri="{FF2B5EF4-FFF2-40B4-BE49-F238E27FC236}">
                <a16:creationId xmlns:a16="http://schemas.microsoft.com/office/drawing/2014/main" id="{BE0A0E00-7EB2-F644-A3D2-D842748E812A}"/>
              </a:ext>
            </a:extLst>
          </p:cNvPr>
          <p:cNvSpPr txBox="1"/>
          <p:nvPr/>
        </p:nvSpPr>
        <p:spPr>
          <a:xfrm>
            <a:off x="3276600" y="5356555"/>
            <a:ext cx="3136741" cy="369332"/>
          </a:xfrm>
          <a:prstGeom prst="rect">
            <a:avLst/>
          </a:prstGeom>
          <a:noFill/>
        </p:spPr>
        <p:txBody>
          <a:bodyPr wrap="square" rtlCol="0">
            <a:spAutoFit/>
          </a:bodyPr>
          <a:lstStyle/>
          <a:p>
            <a:r>
              <a:rPr lang="en-US" dirty="0"/>
              <a:t>Press the </a:t>
            </a:r>
            <a:r>
              <a:rPr lang="en-US" dirty="0" smtClean="0"/>
              <a:t>enter key to continue</a:t>
            </a:r>
            <a:endParaRPr lang="en-US" dirty="0"/>
          </a:p>
        </p:txBody>
      </p:sp>
    </p:spTree>
    <p:extLst>
      <p:ext uri="{BB962C8B-B14F-4D97-AF65-F5344CB8AC3E}">
        <p14:creationId xmlns:p14="http://schemas.microsoft.com/office/powerpoint/2010/main" val="2536483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9A1D36-B4B5-464C-894B-3E7915441AB6}"/>
              </a:ext>
            </a:extLst>
          </p:cNvPr>
          <p:cNvSpPr/>
          <p:nvPr/>
        </p:nvSpPr>
        <p:spPr>
          <a:xfrm>
            <a:off x="152400" y="805542"/>
            <a:ext cx="8839200" cy="5214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F83F95-BDBB-7B47-91F4-C245D2C001B0}"/>
              </a:ext>
            </a:extLst>
          </p:cNvPr>
          <p:cNvSpPr txBox="1"/>
          <p:nvPr/>
        </p:nvSpPr>
        <p:spPr>
          <a:xfrm>
            <a:off x="1066800" y="1066800"/>
            <a:ext cx="7010400" cy="1200329"/>
          </a:xfrm>
          <a:prstGeom prst="rect">
            <a:avLst/>
          </a:prstGeom>
          <a:noFill/>
        </p:spPr>
        <p:txBody>
          <a:bodyPr wrap="square" rtlCol="0">
            <a:spAutoFit/>
          </a:bodyPr>
          <a:lstStyle/>
          <a:p>
            <a:r>
              <a:rPr lang="en-US" dirty="0"/>
              <a:t>The carpets have also been upgraded to be completely self-driving. They will automatically try to fly to the mountain whose name is written on them, but if the wind is too dangerous, a safety procedure will be activated, and the carpets will land on the other mountain.</a:t>
            </a:r>
          </a:p>
        </p:txBody>
      </p:sp>
      <p:pic>
        <p:nvPicPr>
          <p:cNvPr id="8" name="Picture 7" descr="A close up of a logo&#10;&#10;Description automatically generated">
            <a:extLst>
              <a:ext uri="{FF2B5EF4-FFF2-40B4-BE49-F238E27FC236}">
                <a16:creationId xmlns:a16="http://schemas.microsoft.com/office/drawing/2014/main" id="{B364466E-AEAD-344B-9D99-42BF5065BFC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600" y="2380341"/>
            <a:ext cx="3352800" cy="2682240"/>
          </a:xfrm>
          <a:prstGeom prst="rect">
            <a:avLst/>
          </a:prstGeom>
        </p:spPr>
      </p:pic>
      <p:sp>
        <p:nvSpPr>
          <p:cNvPr id="7" name="TextBox 6">
            <a:extLst>
              <a:ext uri="{FF2B5EF4-FFF2-40B4-BE49-F238E27FC236}">
                <a16:creationId xmlns:a16="http://schemas.microsoft.com/office/drawing/2014/main" id="{BE0A0E00-7EB2-F644-A3D2-D842748E812A}"/>
              </a:ext>
            </a:extLst>
          </p:cNvPr>
          <p:cNvSpPr txBox="1"/>
          <p:nvPr/>
        </p:nvSpPr>
        <p:spPr>
          <a:xfrm>
            <a:off x="3276600" y="5356555"/>
            <a:ext cx="3136741" cy="369332"/>
          </a:xfrm>
          <a:prstGeom prst="rect">
            <a:avLst/>
          </a:prstGeom>
          <a:noFill/>
        </p:spPr>
        <p:txBody>
          <a:bodyPr wrap="square" rtlCol="0">
            <a:spAutoFit/>
          </a:bodyPr>
          <a:lstStyle/>
          <a:p>
            <a:r>
              <a:rPr lang="en-US" dirty="0"/>
              <a:t>Press the </a:t>
            </a:r>
            <a:r>
              <a:rPr lang="en-US" dirty="0" smtClean="0"/>
              <a:t>enter key to continue</a:t>
            </a:r>
            <a:endParaRPr lang="en-US" dirty="0"/>
          </a:p>
        </p:txBody>
      </p:sp>
    </p:spTree>
    <p:extLst>
      <p:ext uri="{BB962C8B-B14F-4D97-AF65-F5344CB8AC3E}">
        <p14:creationId xmlns:p14="http://schemas.microsoft.com/office/powerpoint/2010/main" val="483280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9A1D36-B4B5-464C-894B-3E7915441AB6}"/>
              </a:ext>
            </a:extLst>
          </p:cNvPr>
          <p:cNvSpPr/>
          <p:nvPr/>
        </p:nvSpPr>
        <p:spPr>
          <a:xfrm>
            <a:off x="152400" y="805542"/>
            <a:ext cx="8839200" cy="5214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F83F95-BDBB-7B47-91F4-C245D2C001B0}"/>
              </a:ext>
            </a:extLst>
          </p:cNvPr>
          <p:cNvSpPr txBox="1"/>
          <p:nvPr/>
        </p:nvSpPr>
        <p:spPr>
          <a:xfrm>
            <a:off x="1066800" y="1066800"/>
            <a:ext cx="7010400" cy="923330"/>
          </a:xfrm>
          <a:prstGeom prst="rect">
            <a:avLst/>
          </a:prstGeom>
          <a:noFill/>
        </p:spPr>
        <p:txBody>
          <a:bodyPr wrap="square" rtlCol="0">
            <a:spAutoFit/>
          </a:bodyPr>
          <a:lstStyle/>
          <a:p>
            <a:r>
              <a:rPr lang="en-US" dirty="0"/>
              <a:t>You have already tested your new self-driving carpets and they work perfectly. Because these flights are long and boring, you will now sleep through them and just wake up at your destination. </a:t>
            </a:r>
          </a:p>
        </p:txBody>
      </p:sp>
      <p:pic>
        <p:nvPicPr>
          <p:cNvPr id="3" name="Picture 2" descr="A close up of a sign&#10;&#10;Description automatically generated">
            <a:extLst>
              <a:ext uri="{FF2B5EF4-FFF2-40B4-BE49-F238E27FC236}">
                <a16:creationId xmlns:a16="http://schemas.microsoft.com/office/drawing/2014/main" id="{E57C40D4-1395-F147-A68E-E218B8B53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8976" y="2126663"/>
            <a:ext cx="3726048" cy="2984500"/>
          </a:xfrm>
          <a:prstGeom prst="rect">
            <a:avLst/>
          </a:prstGeom>
        </p:spPr>
      </p:pic>
      <p:sp>
        <p:nvSpPr>
          <p:cNvPr id="7" name="TextBox 6">
            <a:extLst>
              <a:ext uri="{FF2B5EF4-FFF2-40B4-BE49-F238E27FC236}">
                <a16:creationId xmlns:a16="http://schemas.microsoft.com/office/drawing/2014/main" id="{BE0A0E00-7EB2-F644-A3D2-D842748E812A}"/>
              </a:ext>
            </a:extLst>
          </p:cNvPr>
          <p:cNvSpPr txBox="1"/>
          <p:nvPr/>
        </p:nvSpPr>
        <p:spPr>
          <a:xfrm>
            <a:off x="3276600" y="5356555"/>
            <a:ext cx="3136741" cy="369332"/>
          </a:xfrm>
          <a:prstGeom prst="rect">
            <a:avLst/>
          </a:prstGeom>
          <a:noFill/>
        </p:spPr>
        <p:txBody>
          <a:bodyPr wrap="square" rtlCol="0">
            <a:spAutoFit/>
          </a:bodyPr>
          <a:lstStyle/>
          <a:p>
            <a:r>
              <a:rPr lang="en-US" dirty="0"/>
              <a:t>Press the </a:t>
            </a:r>
            <a:r>
              <a:rPr lang="en-US" dirty="0" smtClean="0"/>
              <a:t>enter key to continue</a:t>
            </a:r>
            <a:endParaRPr lang="en-US" dirty="0"/>
          </a:p>
        </p:txBody>
      </p:sp>
    </p:spTree>
    <p:extLst>
      <p:ext uri="{BB962C8B-B14F-4D97-AF65-F5344CB8AC3E}">
        <p14:creationId xmlns:p14="http://schemas.microsoft.com/office/powerpoint/2010/main" val="2441079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9A1D36-B4B5-464C-894B-3E7915441AB6}"/>
              </a:ext>
            </a:extLst>
          </p:cNvPr>
          <p:cNvSpPr/>
          <p:nvPr/>
        </p:nvSpPr>
        <p:spPr>
          <a:xfrm>
            <a:off x="152400" y="805542"/>
            <a:ext cx="8839200" cy="5214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F83F95-BDBB-7B47-91F4-C245D2C001B0}"/>
              </a:ext>
            </a:extLst>
          </p:cNvPr>
          <p:cNvSpPr txBox="1"/>
          <p:nvPr/>
        </p:nvSpPr>
        <p:spPr>
          <a:xfrm>
            <a:off x="1066800" y="1066800"/>
            <a:ext cx="7010400" cy="923330"/>
          </a:xfrm>
          <a:prstGeom prst="rect">
            <a:avLst/>
          </a:prstGeom>
          <a:noFill/>
        </p:spPr>
        <p:txBody>
          <a:bodyPr wrap="square" rtlCol="0">
            <a:spAutoFit/>
          </a:bodyPr>
          <a:lstStyle/>
          <a:p>
            <a:r>
              <a:rPr lang="en-US" dirty="0" smtClean="0"/>
              <a:t>After </a:t>
            </a:r>
            <a:r>
              <a:rPr lang="en-US" dirty="0"/>
              <a:t>you select a carpet, you will not see the trip to the mountain because you’ll be taking a nap and only wake up when you are already on one of the mountains. </a:t>
            </a:r>
          </a:p>
        </p:txBody>
      </p:sp>
      <p:pic>
        <p:nvPicPr>
          <p:cNvPr id="8" name="Picture 7" descr="A close up of a sign&#10;&#10;Description automatically generated">
            <a:extLst>
              <a:ext uri="{FF2B5EF4-FFF2-40B4-BE49-F238E27FC236}">
                <a16:creationId xmlns:a16="http://schemas.microsoft.com/office/drawing/2014/main" id="{E57C40D4-1395-F147-A68E-E218B8B53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8976" y="2126663"/>
            <a:ext cx="3726048" cy="2984500"/>
          </a:xfrm>
          <a:prstGeom prst="rect">
            <a:avLst/>
          </a:prstGeom>
        </p:spPr>
      </p:pic>
      <p:sp>
        <p:nvSpPr>
          <p:cNvPr id="7" name="TextBox 6">
            <a:extLst>
              <a:ext uri="{FF2B5EF4-FFF2-40B4-BE49-F238E27FC236}">
                <a16:creationId xmlns:a16="http://schemas.microsoft.com/office/drawing/2014/main" id="{BE0A0E00-7EB2-F644-A3D2-D842748E812A}"/>
              </a:ext>
            </a:extLst>
          </p:cNvPr>
          <p:cNvSpPr txBox="1"/>
          <p:nvPr/>
        </p:nvSpPr>
        <p:spPr>
          <a:xfrm>
            <a:off x="3276600" y="5356555"/>
            <a:ext cx="3136741" cy="369332"/>
          </a:xfrm>
          <a:prstGeom prst="rect">
            <a:avLst/>
          </a:prstGeom>
          <a:noFill/>
        </p:spPr>
        <p:txBody>
          <a:bodyPr wrap="square" rtlCol="0">
            <a:spAutoFit/>
          </a:bodyPr>
          <a:lstStyle/>
          <a:p>
            <a:r>
              <a:rPr lang="en-US" dirty="0"/>
              <a:t>Press the </a:t>
            </a:r>
            <a:r>
              <a:rPr lang="en-US" dirty="0" smtClean="0"/>
              <a:t>enter key to continue</a:t>
            </a:r>
            <a:endParaRPr lang="en-US" dirty="0"/>
          </a:p>
        </p:txBody>
      </p:sp>
    </p:spTree>
    <p:extLst>
      <p:ext uri="{BB962C8B-B14F-4D97-AF65-F5344CB8AC3E}">
        <p14:creationId xmlns:p14="http://schemas.microsoft.com/office/powerpoint/2010/main" val="6688969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9A1D36-B4B5-464C-894B-3E7915441AB6}"/>
              </a:ext>
            </a:extLst>
          </p:cNvPr>
          <p:cNvSpPr/>
          <p:nvPr/>
        </p:nvSpPr>
        <p:spPr>
          <a:xfrm>
            <a:off x="152400" y="805542"/>
            <a:ext cx="8839200" cy="5214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F83F95-BDBB-7B47-91F4-C245D2C001B0}"/>
              </a:ext>
            </a:extLst>
          </p:cNvPr>
          <p:cNvSpPr txBox="1"/>
          <p:nvPr/>
        </p:nvSpPr>
        <p:spPr>
          <a:xfrm>
            <a:off x="1066800" y="1066800"/>
            <a:ext cx="7010400" cy="1200329"/>
          </a:xfrm>
          <a:prstGeom prst="rect">
            <a:avLst/>
          </a:prstGeom>
          <a:noFill/>
        </p:spPr>
        <p:txBody>
          <a:bodyPr wrap="square" rtlCol="0">
            <a:spAutoFit/>
          </a:bodyPr>
          <a:lstStyle/>
          <a:p>
            <a:r>
              <a:rPr lang="en-US" dirty="0"/>
              <a:t>During the game, you’ll have to figure out by yourself which symbol means “Blue Mountain” and which means “Pink Mountain.” This should be easy, because each carpet will land more often on the mountain whose name is written on it.</a:t>
            </a:r>
          </a:p>
        </p:txBody>
      </p:sp>
      <p:sp>
        <p:nvSpPr>
          <p:cNvPr id="2" name="TextBox 1">
            <a:extLst>
              <a:ext uri="{FF2B5EF4-FFF2-40B4-BE49-F238E27FC236}">
                <a16:creationId xmlns:a16="http://schemas.microsoft.com/office/drawing/2014/main" id="{B1913640-5430-DF41-9F4D-BC504B7F3F09}"/>
              </a:ext>
            </a:extLst>
          </p:cNvPr>
          <p:cNvSpPr txBox="1"/>
          <p:nvPr/>
        </p:nvSpPr>
        <p:spPr>
          <a:xfrm>
            <a:off x="1066800" y="2342971"/>
            <a:ext cx="7010400" cy="1200329"/>
          </a:xfrm>
          <a:prstGeom prst="rect">
            <a:avLst/>
          </a:prstGeom>
          <a:noFill/>
        </p:spPr>
        <p:txBody>
          <a:bodyPr wrap="square" rtlCol="0">
            <a:spAutoFit/>
          </a:bodyPr>
          <a:lstStyle/>
          <a:p>
            <a:r>
              <a:rPr lang="en-US" dirty="0"/>
              <a:t>For example, the carpet with the symbol that means “Pink Mountain” will always try to land on Pink Mountain, unless the wind forces it to land on Blue Mountain, which happens more rarely. </a:t>
            </a:r>
          </a:p>
          <a:p>
            <a:endParaRPr lang="en-US" dirty="0"/>
          </a:p>
        </p:txBody>
      </p:sp>
      <p:pic>
        <p:nvPicPr>
          <p:cNvPr id="7" name="Picture 6" descr="A close up of a logo&#10;&#10;Description automatically generated">
            <a:extLst>
              <a:ext uri="{FF2B5EF4-FFF2-40B4-BE49-F238E27FC236}">
                <a16:creationId xmlns:a16="http://schemas.microsoft.com/office/drawing/2014/main" id="{E0A0C5CF-7B0C-7C44-A894-A8E07AE557E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33756" y="3345730"/>
            <a:ext cx="2470185" cy="1976148"/>
          </a:xfrm>
          <a:prstGeom prst="rect">
            <a:avLst/>
          </a:prstGeom>
        </p:spPr>
      </p:pic>
      <p:pic>
        <p:nvPicPr>
          <p:cNvPr id="8" name="Picture 7" descr="A close up of a logo&#10;&#10;Description automatically generated">
            <a:extLst>
              <a:ext uri="{FF2B5EF4-FFF2-40B4-BE49-F238E27FC236}">
                <a16:creationId xmlns:a16="http://schemas.microsoft.com/office/drawing/2014/main" id="{775653C8-AD37-074E-A9CB-D27B69067F8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68235" y="3380407"/>
            <a:ext cx="2470185" cy="1976148"/>
          </a:xfrm>
          <a:prstGeom prst="rect">
            <a:avLst/>
          </a:prstGeom>
        </p:spPr>
      </p:pic>
      <p:sp>
        <p:nvSpPr>
          <p:cNvPr id="9" name="TextBox 8">
            <a:extLst>
              <a:ext uri="{FF2B5EF4-FFF2-40B4-BE49-F238E27FC236}">
                <a16:creationId xmlns:a16="http://schemas.microsoft.com/office/drawing/2014/main" id="{BE0A0E00-7EB2-F644-A3D2-D842748E812A}"/>
              </a:ext>
            </a:extLst>
          </p:cNvPr>
          <p:cNvSpPr txBox="1"/>
          <p:nvPr/>
        </p:nvSpPr>
        <p:spPr>
          <a:xfrm>
            <a:off x="3276600" y="5356555"/>
            <a:ext cx="3136741" cy="369332"/>
          </a:xfrm>
          <a:prstGeom prst="rect">
            <a:avLst/>
          </a:prstGeom>
          <a:noFill/>
        </p:spPr>
        <p:txBody>
          <a:bodyPr wrap="square" rtlCol="0">
            <a:spAutoFit/>
          </a:bodyPr>
          <a:lstStyle/>
          <a:p>
            <a:r>
              <a:rPr lang="en-US" dirty="0"/>
              <a:t>Press the </a:t>
            </a:r>
            <a:r>
              <a:rPr lang="en-US" dirty="0" smtClean="0"/>
              <a:t>enter key to continue</a:t>
            </a:r>
            <a:endParaRPr lang="en-US" dirty="0"/>
          </a:p>
        </p:txBody>
      </p:sp>
    </p:spTree>
    <p:extLst>
      <p:ext uri="{BB962C8B-B14F-4D97-AF65-F5344CB8AC3E}">
        <p14:creationId xmlns:p14="http://schemas.microsoft.com/office/powerpoint/2010/main" val="1494840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9A1D36-B4B5-464C-894B-3E7915441AB6}"/>
              </a:ext>
            </a:extLst>
          </p:cNvPr>
          <p:cNvSpPr/>
          <p:nvPr/>
        </p:nvSpPr>
        <p:spPr>
          <a:xfrm>
            <a:off x="152400" y="805542"/>
            <a:ext cx="8839200" cy="5214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F83F95-BDBB-7B47-91F4-C245D2C001B0}"/>
              </a:ext>
            </a:extLst>
          </p:cNvPr>
          <p:cNvSpPr txBox="1"/>
          <p:nvPr/>
        </p:nvSpPr>
        <p:spPr>
          <a:xfrm>
            <a:off x="1066800" y="1066800"/>
            <a:ext cx="7010400" cy="1477328"/>
          </a:xfrm>
          <a:prstGeom prst="rect">
            <a:avLst/>
          </a:prstGeom>
          <a:noFill/>
        </p:spPr>
        <p:txBody>
          <a:bodyPr wrap="square" rtlCol="0">
            <a:spAutoFit/>
          </a:bodyPr>
          <a:lstStyle/>
          <a:p>
            <a:r>
              <a:rPr lang="en-US" dirty="0"/>
              <a:t>The wind blows unpredictably and is equally likely to blow near both mountains. You can never predict when it will start or stop. </a:t>
            </a:r>
          </a:p>
          <a:p>
            <a:endParaRPr lang="en-US" dirty="0"/>
          </a:p>
          <a:p>
            <a:r>
              <a:rPr lang="en-US" dirty="0"/>
              <a:t>During a flight, you won’t see the wind blowing because you’ll be sleeping comfortably on your self-driving carpet. </a:t>
            </a:r>
          </a:p>
        </p:txBody>
      </p:sp>
      <p:pic>
        <p:nvPicPr>
          <p:cNvPr id="7" name="Picture 6" descr="A close up of a sign&#10;&#10;Description automatically generated">
            <a:extLst>
              <a:ext uri="{FF2B5EF4-FFF2-40B4-BE49-F238E27FC236}">
                <a16:creationId xmlns:a16="http://schemas.microsoft.com/office/drawing/2014/main" id="{DF0998DF-6B7C-3043-9E13-865AF6C7839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3629" y="2672333"/>
            <a:ext cx="3136741" cy="2512475"/>
          </a:xfrm>
          <a:prstGeom prst="rect">
            <a:avLst/>
          </a:prstGeom>
        </p:spPr>
      </p:pic>
      <p:sp>
        <p:nvSpPr>
          <p:cNvPr id="8" name="TextBox 7">
            <a:extLst>
              <a:ext uri="{FF2B5EF4-FFF2-40B4-BE49-F238E27FC236}">
                <a16:creationId xmlns:a16="http://schemas.microsoft.com/office/drawing/2014/main" id="{BE0A0E00-7EB2-F644-A3D2-D842748E812A}"/>
              </a:ext>
            </a:extLst>
          </p:cNvPr>
          <p:cNvSpPr txBox="1"/>
          <p:nvPr/>
        </p:nvSpPr>
        <p:spPr>
          <a:xfrm>
            <a:off x="3276600" y="5356555"/>
            <a:ext cx="3136741" cy="369332"/>
          </a:xfrm>
          <a:prstGeom prst="rect">
            <a:avLst/>
          </a:prstGeom>
          <a:noFill/>
        </p:spPr>
        <p:txBody>
          <a:bodyPr wrap="square" rtlCol="0">
            <a:spAutoFit/>
          </a:bodyPr>
          <a:lstStyle/>
          <a:p>
            <a:r>
              <a:rPr lang="en-US" dirty="0"/>
              <a:t>Press the </a:t>
            </a:r>
            <a:r>
              <a:rPr lang="en-US" dirty="0" smtClean="0"/>
              <a:t>enter key to continue</a:t>
            </a:r>
            <a:endParaRPr lang="en-US" dirty="0"/>
          </a:p>
        </p:txBody>
      </p:sp>
    </p:spTree>
    <p:extLst>
      <p:ext uri="{BB962C8B-B14F-4D97-AF65-F5344CB8AC3E}">
        <p14:creationId xmlns:p14="http://schemas.microsoft.com/office/powerpoint/2010/main" val="3140764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19A1D36-B4B5-464C-894B-3E7915441AB6}"/>
              </a:ext>
            </a:extLst>
          </p:cNvPr>
          <p:cNvSpPr/>
          <p:nvPr/>
        </p:nvSpPr>
        <p:spPr>
          <a:xfrm>
            <a:off x="152400" y="805542"/>
            <a:ext cx="8839200" cy="5214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8F83F95-BDBB-7B47-91F4-C245D2C001B0}"/>
              </a:ext>
            </a:extLst>
          </p:cNvPr>
          <p:cNvSpPr txBox="1"/>
          <p:nvPr/>
        </p:nvSpPr>
        <p:spPr>
          <a:xfrm>
            <a:off x="1066800" y="1066800"/>
            <a:ext cx="7010400" cy="2862322"/>
          </a:xfrm>
          <a:prstGeom prst="rect">
            <a:avLst/>
          </a:prstGeom>
          <a:noFill/>
        </p:spPr>
        <p:txBody>
          <a:bodyPr wrap="square" rtlCol="0">
            <a:spAutoFit/>
          </a:bodyPr>
          <a:lstStyle/>
          <a:p>
            <a:r>
              <a:rPr lang="en-US" dirty="0"/>
              <a:t>On a mountain, you should press the left or right arrow key to choose a lamp. Each lamp has the name of the genie that lives inside it written on it.</a:t>
            </a:r>
          </a:p>
          <a:p>
            <a:endParaRPr lang="en-US" dirty="0"/>
          </a:p>
          <a:p>
            <a:endParaRPr lang="en-US" dirty="0"/>
          </a:p>
          <a:p>
            <a:endParaRPr lang="en-US" dirty="0"/>
          </a:p>
          <a:p>
            <a:endParaRPr lang="en-US" dirty="0"/>
          </a:p>
          <a:p>
            <a:r>
              <a:rPr lang="en-US" dirty="0"/>
              <a:t>The same lamp will be sometimes on the left and sometimes on the right, because each time you pick up a lamp to rub it you might put it down later in a different place. </a:t>
            </a:r>
          </a:p>
        </p:txBody>
      </p:sp>
      <p:pic>
        <p:nvPicPr>
          <p:cNvPr id="8" name="Picture 7" descr="A close up of a bird&#10;&#10;Description automatically generated">
            <a:extLst>
              <a:ext uri="{FF2B5EF4-FFF2-40B4-BE49-F238E27FC236}">
                <a16:creationId xmlns:a16="http://schemas.microsoft.com/office/drawing/2014/main" id="{2BD0BAFD-C5CD-EF48-8F83-89653FF9BDF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2857" b="27959"/>
          <a:stretch/>
        </p:blipFill>
        <p:spPr>
          <a:xfrm>
            <a:off x="4469168" y="1905000"/>
            <a:ext cx="3143636" cy="983026"/>
          </a:xfrm>
          <a:prstGeom prst="rect">
            <a:avLst/>
          </a:prstGeom>
        </p:spPr>
      </p:pic>
      <p:pic>
        <p:nvPicPr>
          <p:cNvPr id="3" name="Picture 2" descr="A close up of a logo&#10;&#10;Description automatically generated">
            <a:extLst>
              <a:ext uri="{FF2B5EF4-FFF2-40B4-BE49-F238E27FC236}">
                <a16:creationId xmlns:a16="http://schemas.microsoft.com/office/drawing/2014/main" id="{F9F4ED04-94A3-7640-819A-4578B3F21F2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1415" b="26228"/>
          <a:stretch/>
        </p:blipFill>
        <p:spPr>
          <a:xfrm>
            <a:off x="1055914" y="1905000"/>
            <a:ext cx="3143637" cy="1062638"/>
          </a:xfrm>
          <a:prstGeom prst="rect">
            <a:avLst/>
          </a:prstGeom>
        </p:spPr>
      </p:pic>
      <p:pic>
        <p:nvPicPr>
          <p:cNvPr id="10" name="Picture 9" descr="A close up of a logo&#10;&#10;Description automatically generated">
            <a:extLst>
              <a:ext uri="{FF2B5EF4-FFF2-40B4-BE49-F238E27FC236}">
                <a16:creationId xmlns:a16="http://schemas.microsoft.com/office/drawing/2014/main" id="{36658A8B-42D3-BF43-BD4F-CFB5341A1E6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44857" b="39388"/>
          <a:stretch/>
        </p:blipFill>
        <p:spPr>
          <a:xfrm>
            <a:off x="1077685" y="2195353"/>
            <a:ext cx="3143636" cy="396391"/>
          </a:xfrm>
          <a:prstGeom prst="rect">
            <a:avLst/>
          </a:prstGeom>
        </p:spPr>
      </p:pic>
      <p:pic>
        <p:nvPicPr>
          <p:cNvPr id="13" name="Picture 12" descr="A close up of a logo&#10;&#10;Description automatically generated">
            <a:extLst>
              <a:ext uri="{FF2B5EF4-FFF2-40B4-BE49-F238E27FC236}">
                <a16:creationId xmlns:a16="http://schemas.microsoft.com/office/drawing/2014/main" id="{F2806BFD-58FC-F548-8EB9-D7E9F6FFBEE6}"/>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38166" b="33844"/>
          <a:stretch/>
        </p:blipFill>
        <p:spPr>
          <a:xfrm>
            <a:off x="4469168" y="2069810"/>
            <a:ext cx="3143636" cy="673140"/>
          </a:xfrm>
          <a:prstGeom prst="rect">
            <a:avLst/>
          </a:prstGeom>
        </p:spPr>
      </p:pic>
      <p:pic>
        <p:nvPicPr>
          <p:cNvPr id="14" name="Picture 13" descr="A close up of a bird&#10;&#10;Description automatically generated">
            <a:extLst>
              <a:ext uri="{FF2B5EF4-FFF2-40B4-BE49-F238E27FC236}">
                <a16:creationId xmlns:a16="http://schemas.microsoft.com/office/drawing/2014/main" id="{AD2D4E32-7F1C-DA4F-BE52-739F95254CE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2857" b="27959"/>
          <a:stretch/>
        </p:blipFill>
        <p:spPr>
          <a:xfrm>
            <a:off x="4469168" y="3994386"/>
            <a:ext cx="3143636" cy="983026"/>
          </a:xfrm>
          <a:prstGeom prst="rect">
            <a:avLst/>
          </a:prstGeom>
        </p:spPr>
      </p:pic>
      <p:pic>
        <p:nvPicPr>
          <p:cNvPr id="15" name="Picture 14" descr="A close up of a logo&#10;&#10;Description automatically generated">
            <a:extLst>
              <a:ext uri="{FF2B5EF4-FFF2-40B4-BE49-F238E27FC236}">
                <a16:creationId xmlns:a16="http://schemas.microsoft.com/office/drawing/2014/main" id="{B877DCF7-1663-EC49-BAF5-1420D538B26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31415" b="26228"/>
          <a:stretch/>
        </p:blipFill>
        <p:spPr>
          <a:xfrm>
            <a:off x="1055914" y="3994386"/>
            <a:ext cx="3143637" cy="1062638"/>
          </a:xfrm>
          <a:prstGeom prst="rect">
            <a:avLst/>
          </a:prstGeom>
        </p:spPr>
      </p:pic>
      <p:pic>
        <p:nvPicPr>
          <p:cNvPr id="16" name="Picture 15" descr="A close up of a logo&#10;&#10;Description automatically generated">
            <a:extLst>
              <a:ext uri="{FF2B5EF4-FFF2-40B4-BE49-F238E27FC236}">
                <a16:creationId xmlns:a16="http://schemas.microsoft.com/office/drawing/2014/main" id="{01AA0223-19CF-1346-84C1-58EACC664CDB}"/>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5405" t="45792" r="20356" b="35962"/>
          <a:stretch/>
        </p:blipFill>
        <p:spPr>
          <a:xfrm>
            <a:off x="1462192" y="4256370"/>
            <a:ext cx="762001" cy="459057"/>
          </a:xfrm>
          <a:prstGeom prst="rect">
            <a:avLst/>
          </a:prstGeom>
        </p:spPr>
      </p:pic>
      <p:pic>
        <p:nvPicPr>
          <p:cNvPr id="17" name="Picture 16" descr="A close up of a logo&#10;&#10;Description automatically generated">
            <a:extLst>
              <a:ext uri="{FF2B5EF4-FFF2-40B4-BE49-F238E27FC236}">
                <a16:creationId xmlns:a16="http://schemas.microsoft.com/office/drawing/2014/main" id="{A8854BFB-6377-BB4C-B61F-7E2702CC959C}"/>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0164" t="42206" r="62794" b="36547"/>
          <a:stretch/>
        </p:blipFill>
        <p:spPr>
          <a:xfrm>
            <a:off x="6413341" y="4256370"/>
            <a:ext cx="535735" cy="510952"/>
          </a:xfrm>
          <a:prstGeom prst="rect">
            <a:avLst/>
          </a:prstGeom>
        </p:spPr>
      </p:pic>
      <p:pic>
        <p:nvPicPr>
          <p:cNvPr id="18" name="Picture 17" descr="A close up of a logo&#10;&#10;Description automatically generated">
            <a:extLst>
              <a:ext uri="{FF2B5EF4-FFF2-40B4-BE49-F238E27FC236}">
                <a16:creationId xmlns:a16="http://schemas.microsoft.com/office/drawing/2014/main" id="{7DE19B9D-A9B2-D146-BD1C-28E5E104C34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7314" t="41905" r="63295" b="34104"/>
          <a:stretch/>
        </p:blipFill>
        <p:spPr>
          <a:xfrm>
            <a:off x="2936131" y="4215333"/>
            <a:ext cx="609600" cy="603599"/>
          </a:xfrm>
          <a:prstGeom prst="rect">
            <a:avLst/>
          </a:prstGeom>
        </p:spPr>
      </p:pic>
      <p:pic>
        <p:nvPicPr>
          <p:cNvPr id="19" name="Picture 18" descr="A close up of a logo&#10;&#10;Description automatically generated">
            <a:extLst>
              <a:ext uri="{FF2B5EF4-FFF2-40B4-BE49-F238E27FC236}">
                <a16:creationId xmlns:a16="http://schemas.microsoft.com/office/drawing/2014/main" id="{A9CB8792-6B0A-8643-B58C-D344D926E3A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61217" t="45140" r="21816" b="36786"/>
          <a:stretch/>
        </p:blipFill>
        <p:spPr>
          <a:xfrm>
            <a:off x="5044947" y="4308604"/>
            <a:ext cx="533400" cy="434646"/>
          </a:xfrm>
          <a:prstGeom prst="rect">
            <a:avLst/>
          </a:prstGeom>
        </p:spPr>
      </p:pic>
      <p:sp>
        <p:nvSpPr>
          <p:cNvPr id="20" name="TextBox 19">
            <a:extLst>
              <a:ext uri="{FF2B5EF4-FFF2-40B4-BE49-F238E27FC236}">
                <a16:creationId xmlns:a16="http://schemas.microsoft.com/office/drawing/2014/main" id="{BE0A0E00-7EB2-F644-A3D2-D842748E812A}"/>
              </a:ext>
            </a:extLst>
          </p:cNvPr>
          <p:cNvSpPr txBox="1"/>
          <p:nvPr/>
        </p:nvSpPr>
        <p:spPr>
          <a:xfrm>
            <a:off x="3276600" y="5356555"/>
            <a:ext cx="3136741" cy="369332"/>
          </a:xfrm>
          <a:prstGeom prst="rect">
            <a:avLst/>
          </a:prstGeom>
          <a:noFill/>
        </p:spPr>
        <p:txBody>
          <a:bodyPr wrap="square" rtlCol="0">
            <a:spAutoFit/>
          </a:bodyPr>
          <a:lstStyle/>
          <a:p>
            <a:r>
              <a:rPr lang="en-US" dirty="0"/>
              <a:t>Press the </a:t>
            </a:r>
            <a:r>
              <a:rPr lang="en-US" dirty="0" smtClean="0"/>
              <a:t>enter key to continue</a:t>
            </a:r>
            <a:endParaRPr lang="en-US" dirty="0"/>
          </a:p>
        </p:txBody>
      </p:sp>
    </p:spTree>
    <p:extLst>
      <p:ext uri="{BB962C8B-B14F-4D97-AF65-F5344CB8AC3E}">
        <p14:creationId xmlns:p14="http://schemas.microsoft.com/office/powerpoint/2010/main" val="2231070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753</Words>
  <Application>Microsoft Office PowerPoint</Application>
  <PresentationFormat>On-screen Show (4:3)</PresentationFormat>
  <Paragraphs>69</Paragraphs>
  <Slides>14</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2012-08-24T00:53:15Z</dcterms:created>
  <dcterms:modified xsi:type="dcterms:W3CDTF">2020-08-04T17:24:16Z</dcterms:modified>
</cp:coreProperties>
</file>