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3" r:id="rId27"/>
    <p:sldId id="302" r:id="rId28"/>
    <p:sldId id="304" r:id="rId29"/>
    <p:sldId id="305" r:id="rId30"/>
    <p:sldId id="306" r:id="rId31"/>
    <p:sldId id="307" r:id="rId32"/>
    <p:sldId id="308" r:id="rId33"/>
    <p:sldId id="309" r:id="rId34"/>
    <p:sldId id="310" r:id="rId35"/>
    <p:sldId id="311" r:id="rId36"/>
    <p:sldId id="312" r:id="rId37"/>
    <p:sldId id="31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00FF"/>
    <a:srgbClr val="660033"/>
    <a:srgbClr val="FF99FF"/>
    <a:srgbClr val="CC00FF"/>
    <a:srgbClr val="CCFF33"/>
    <a:srgbClr val="60CDD0"/>
    <a:srgbClr val="CC99FF"/>
    <a:srgbClr val="C7A1E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628" autoAdjust="0"/>
  </p:normalViewPr>
  <p:slideViewPr>
    <p:cSldViewPr snapToGrid="0">
      <p:cViewPr varScale="1">
        <p:scale>
          <a:sx n="100" d="100"/>
          <a:sy n="100" d="100"/>
        </p:scale>
        <p:origin x="9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782FF-48D1-4AEF-B96E-B0C0A07BC504}" type="datetimeFigureOut">
              <a:rPr lang="en-US" smtClean="0"/>
              <a:t>8/10/2020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D95FD4-D2C8-434A-AF84-FBECEA377948}" type="slidenum">
              <a:rPr lang="en-US" smtClean="0"/>
              <a:t>‹#›</a:t>
            </a:fld>
            <a:endParaRPr lang="en-US"/>
          </a:p>
        </p:txBody>
      </p:sp>
    </p:spTree>
    <p:extLst>
      <p:ext uri="{BB962C8B-B14F-4D97-AF65-F5344CB8AC3E}">
        <p14:creationId xmlns:p14="http://schemas.microsoft.com/office/powerpoint/2010/main" val="189237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3</a:t>
            </a:fld>
            <a:endParaRPr lang="en-US"/>
          </a:p>
        </p:txBody>
      </p:sp>
    </p:spTree>
    <p:extLst>
      <p:ext uri="{BB962C8B-B14F-4D97-AF65-F5344CB8AC3E}">
        <p14:creationId xmlns:p14="http://schemas.microsoft.com/office/powerpoint/2010/main" val="121629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12</a:t>
            </a:fld>
            <a:endParaRPr lang="en-US"/>
          </a:p>
        </p:txBody>
      </p:sp>
    </p:spTree>
    <p:extLst>
      <p:ext uri="{BB962C8B-B14F-4D97-AF65-F5344CB8AC3E}">
        <p14:creationId xmlns:p14="http://schemas.microsoft.com/office/powerpoint/2010/main" val="258938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13</a:t>
            </a:fld>
            <a:endParaRPr lang="en-US"/>
          </a:p>
        </p:txBody>
      </p:sp>
    </p:spTree>
    <p:extLst>
      <p:ext uri="{BB962C8B-B14F-4D97-AF65-F5344CB8AC3E}">
        <p14:creationId xmlns:p14="http://schemas.microsoft.com/office/powerpoint/2010/main" val="306412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14</a:t>
            </a:fld>
            <a:endParaRPr lang="en-US"/>
          </a:p>
        </p:txBody>
      </p:sp>
    </p:spTree>
    <p:extLst>
      <p:ext uri="{BB962C8B-B14F-4D97-AF65-F5344CB8AC3E}">
        <p14:creationId xmlns:p14="http://schemas.microsoft.com/office/powerpoint/2010/main" val="4040813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15</a:t>
            </a:fld>
            <a:endParaRPr lang="en-US"/>
          </a:p>
        </p:txBody>
      </p:sp>
    </p:spTree>
    <p:extLst>
      <p:ext uri="{BB962C8B-B14F-4D97-AF65-F5344CB8AC3E}">
        <p14:creationId xmlns:p14="http://schemas.microsoft.com/office/powerpoint/2010/main" val="3046151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16</a:t>
            </a:fld>
            <a:endParaRPr lang="en-US"/>
          </a:p>
        </p:txBody>
      </p:sp>
    </p:spTree>
    <p:extLst>
      <p:ext uri="{BB962C8B-B14F-4D97-AF65-F5344CB8AC3E}">
        <p14:creationId xmlns:p14="http://schemas.microsoft.com/office/powerpoint/2010/main" val="1179777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17</a:t>
            </a:fld>
            <a:endParaRPr lang="en-US"/>
          </a:p>
        </p:txBody>
      </p:sp>
    </p:spTree>
    <p:extLst>
      <p:ext uri="{BB962C8B-B14F-4D97-AF65-F5344CB8AC3E}">
        <p14:creationId xmlns:p14="http://schemas.microsoft.com/office/powerpoint/2010/main" val="2579441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18</a:t>
            </a:fld>
            <a:endParaRPr lang="en-US"/>
          </a:p>
        </p:txBody>
      </p:sp>
    </p:spTree>
    <p:extLst>
      <p:ext uri="{BB962C8B-B14F-4D97-AF65-F5344CB8AC3E}">
        <p14:creationId xmlns:p14="http://schemas.microsoft.com/office/powerpoint/2010/main" val="1802748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19</a:t>
            </a:fld>
            <a:endParaRPr lang="en-US"/>
          </a:p>
        </p:txBody>
      </p:sp>
    </p:spTree>
    <p:extLst>
      <p:ext uri="{BB962C8B-B14F-4D97-AF65-F5344CB8AC3E}">
        <p14:creationId xmlns:p14="http://schemas.microsoft.com/office/powerpoint/2010/main" val="1220005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20</a:t>
            </a:fld>
            <a:endParaRPr lang="en-US"/>
          </a:p>
        </p:txBody>
      </p:sp>
    </p:spTree>
    <p:extLst>
      <p:ext uri="{BB962C8B-B14F-4D97-AF65-F5344CB8AC3E}">
        <p14:creationId xmlns:p14="http://schemas.microsoft.com/office/powerpoint/2010/main" val="2747162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21</a:t>
            </a:fld>
            <a:endParaRPr lang="en-US"/>
          </a:p>
        </p:txBody>
      </p:sp>
    </p:spTree>
    <p:extLst>
      <p:ext uri="{BB962C8B-B14F-4D97-AF65-F5344CB8AC3E}">
        <p14:creationId xmlns:p14="http://schemas.microsoft.com/office/powerpoint/2010/main" val="1435057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4</a:t>
            </a:fld>
            <a:endParaRPr lang="en-US"/>
          </a:p>
        </p:txBody>
      </p:sp>
    </p:spTree>
    <p:extLst>
      <p:ext uri="{BB962C8B-B14F-4D97-AF65-F5344CB8AC3E}">
        <p14:creationId xmlns:p14="http://schemas.microsoft.com/office/powerpoint/2010/main" val="1727142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22</a:t>
            </a:fld>
            <a:endParaRPr lang="en-US"/>
          </a:p>
        </p:txBody>
      </p:sp>
    </p:spTree>
    <p:extLst>
      <p:ext uri="{BB962C8B-B14F-4D97-AF65-F5344CB8AC3E}">
        <p14:creationId xmlns:p14="http://schemas.microsoft.com/office/powerpoint/2010/main" val="676245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23</a:t>
            </a:fld>
            <a:endParaRPr lang="en-US"/>
          </a:p>
        </p:txBody>
      </p:sp>
    </p:spTree>
    <p:extLst>
      <p:ext uri="{BB962C8B-B14F-4D97-AF65-F5344CB8AC3E}">
        <p14:creationId xmlns:p14="http://schemas.microsoft.com/office/powerpoint/2010/main" val="319871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24</a:t>
            </a:fld>
            <a:endParaRPr lang="en-US"/>
          </a:p>
        </p:txBody>
      </p:sp>
    </p:spTree>
    <p:extLst>
      <p:ext uri="{BB962C8B-B14F-4D97-AF65-F5344CB8AC3E}">
        <p14:creationId xmlns:p14="http://schemas.microsoft.com/office/powerpoint/2010/main" val="877480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25</a:t>
            </a:fld>
            <a:endParaRPr lang="en-US"/>
          </a:p>
        </p:txBody>
      </p:sp>
    </p:spTree>
    <p:extLst>
      <p:ext uri="{BB962C8B-B14F-4D97-AF65-F5344CB8AC3E}">
        <p14:creationId xmlns:p14="http://schemas.microsoft.com/office/powerpoint/2010/main" val="3000483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26</a:t>
            </a:fld>
            <a:endParaRPr lang="en-US"/>
          </a:p>
        </p:txBody>
      </p:sp>
    </p:spTree>
    <p:extLst>
      <p:ext uri="{BB962C8B-B14F-4D97-AF65-F5344CB8AC3E}">
        <p14:creationId xmlns:p14="http://schemas.microsoft.com/office/powerpoint/2010/main" val="42180089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27</a:t>
            </a:fld>
            <a:endParaRPr lang="en-US"/>
          </a:p>
        </p:txBody>
      </p:sp>
    </p:spTree>
    <p:extLst>
      <p:ext uri="{BB962C8B-B14F-4D97-AF65-F5344CB8AC3E}">
        <p14:creationId xmlns:p14="http://schemas.microsoft.com/office/powerpoint/2010/main" val="140031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28</a:t>
            </a:fld>
            <a:endParaRPr lang="en-US"/>
          </a:p>
        </p:txBody>
      </p:sp>
    </p:spTree>
    <p:extLst>
      <p:ext uri="{BB962C8B-B14F-4D97-AF65-F5344CB8AC3E}">
        <p14:creationId xmlns:p14="http://schemas.microsoft.com/office/powerpoint/2010/main" val="2344396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8666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84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633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5</a:t>
            </a:fld>
            <a:endParaRPr lang="en-US"/>
          </a:p>
        </p:txBody>
      </p:sp>
    </p:spTree>
    <p:extLst>
      <p:ext uri="{BB962C8B-B14F-4D97-AF65-F5344CB8AC3E}">
        <p14:creationId xmlns:p14="http://schemas.microsoft.com/office/powerpoint/2010/main" val="1615162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5955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7807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407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176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5458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D95FD4-D2C8-434A-AF84-FBECEA3779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73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6</a:t>
            </a:fld>
            <a:endParaRPr lang="en-US"/>
          </a:p>
        </p:txBody>
      </p:sp>
    </p:spTree>
    <p:extLst>
      <p:ext uri="{BB962C8B-B14F-4D97-AF65-F5344CB8AC3E}">
        <p14:creationId xmlns:p14="http://schemas.microsoft.com/office/powerpoint/2010/main" val="32698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7</a:t>
            </a:fld>
            <a:endParaRPr lang="en-US"/>
          </a:p>
        </p:txBody>
      </p:sp>
    </p:spTree>
    <p:extLst>
      <p:ext uri="{BB962C8B-B14F-4D97-AF65-F5344CB8AC3E}">
        <p14:creationId xmlns:p14="http://schemas.microsoft.com/office/powerpoint/2010/main" val="113195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8</a:t>
            </a:fld>
            <a:endParaRPr lang="en-US"/>
          </a:p>
        </p:txBody>
      </p:sp>
    </p:spTree>
    <p:extLst>
      <p:ext uri="{BB962C8B-B14F-4D97-AF65-F5344CB8AC3E}">
        <p14:creationId xmlns:p14="http://schemas.microsoft.com/office/powerpoint/2010/main" val="1264118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9</a:t>
            </a:fld>
            <a:endParaRPr lang="en-US"/>
          </a:p>
        </p:txBody>
      </p:sp>
    </p:spTree>
    <p:extLst>
      <p:ext uri="{BB962C8B-B14F-4D97-AF65-F5344CB8AC3E}">
        <p14:creationId xmlns:p14="http://schemas.microsoft.com/office/powerpoint/2010/main" val="329979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10</a:t>
            </a:fld>
            <a:endParaRPr lang="en-US"/>
          </a:p>
        </p:txBody>
      </p:sp>
    </p:spTree>
    <p:extLst>
      <p:ext uri="{BB962C8B-B14F-4D97-AF65-F5344CB8AC3E}">
        <p14:creationId xmlns:p14="http://schemas.microsoft.com/office/powerpoint/2010/main" val="53715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D95FD4-D2C8-434A-AF84-FBECEA377948}" type="slidenum">
              <a:rPr lang="en-US" smtClean="0"/>
              <a:t>11</a:t>
            </a:fld>
            <a:endParaRPr lang="en-US"/>
          </a:p>
        </p:txBody>
      </p:sp>
    </p:spTree>
    <p:extLst>
      <p:ext uri="{BB962C8B-B14F-4D97-AF65-F5344CB8AC3E}">
        <p14:creationId xmlns:p14="http://schemas.microsoft.com/office/powerpoint/2010/main" val="884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2F3514-2BAB-4802-9C6C-7B176705CE3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425438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F3514-2BAB-4802-9C6C-7B176705CE3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51705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F3514-2BAB-4802-9C6C-7B176705CE3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203959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F3514-2BAB-4802-9C6C-7B176705CE3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376989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2F3514-2BAB-4802-9C6C-7B176705CE34}" type="datetimeFigureOut">
              <a:rPr lang="en-US" smtClean="0"/>
              <a:t>8/10/2020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219903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2F3514-2BAB-4802-9C6C-7B176705CE3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12583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2F3514-2BAB-4802-9C6C-7B176705CE34}" type="datetimeFigureOut">
              <a:rPr lang="en-US" smtClean="0"/>
              <a:t>8/10/2020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33173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2F3514-2BAB-4802-9C6C-7B176705CE34}" type="datetimeFigureOut">
              <a:rPr lang="en-US" smtClean="0"/>
              <a:t>8/10/2020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1336715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F3514-2BAB-4802-9C6C-7B176705CE34}" type="datetimeFigureOut">
              <a:rPr lang="en-US" smtClean="0"/>
              <a:t>8/10/2020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335976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2F3514-2BAB-4802-9C6C-7B176705CE3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372985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2F3514-2BAB-4802-9C6C-7B176705CE34}" type="datetimeFigureOut">
              <a:rPr lang="en-US" smtClean="0"/>
              <a:t>8/10/2020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3CFEA-BCD2-4CDB-B3E0-E5EFC66DEC60}" type="slidenum">
              <a:rPr lang="en-US" smtClean="0"/>
              <a:t>‹#›</a:t>
            </a:fld>
            <a:endParaRPr lang="en-US"/>
          </a:p>
        </p:txBody>
      </p:sp>
    </p:spTree>
    <p:extLst>
      <p:ext uri="{BB962C8B-B14F-4D97-AF65-F5344CB8AC3E}">
        <p14:creationId xmlns:p14="http://schemas.microsoft.com/office/powerpoint/2010/main" val="198439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F3514-2BAB-4802-9C6C-7B176705CE34}" type="datetimeFigureOut">
              <a:rPr lang="en-US" smtClean="0"/>
              <a:t>8/10/2020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3CFEA-BCD2-4CDB-B3E0-E5EFC66DEC60}" type="slidenum">
              <a:rPr lang="en-US" smtClean="0"/>
              <a:t>‹#›</a:t>
            </a:fld>
            <a:endParaRPr lang="en-US"/>
          </a:p>
        </p:txBody>
      </p:sp>
    </p:spTree>
    <p:extLst>
      <p:ext uri="{BB962C8B-B14F-4D97-AF65-F5344CB8AC3E}">
        <p14:creationId xmlns:p14="http://schemas.microsoft.com/office/powerpoint/2010/main" val="2807744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fontScale="92500" lnSpcReduction="20000"/>
          </a:bodyPr>
          <a:lstStyle/>
          <a:p>
            <a:pPr marL="0" indent="0" algn="ctr">
              <a:buNone/>
            </a:pPr>
            <a:r>
              <a:rPr lang="en-US" dirty="0"/>
              <a:t>Thank you for agreeing to participate in this study about how people make </a:t>
            </a:r>
            <a:r>
              <a:rPr lang="en-US" dirty="0" smtClean="0"/>
              <a:t>decisions.</a:t>
            </a:r>
          </a:p>
          <a:p>
            <a:pPr marL="0" indent="0" algn="ctr">
              <a:buNone/>
            </a:pPr>
            <a:endParaRPr lang="en-US" dirty="0" smtClean="0"/>
          </a:p>
          <a:p>
            <a:pPr marL="0" indent="0" algn="ctr">
              <a:buNone/>
            </a:pPr>
            <a:r>
              <a:rPr lang="en-US" dirty="0" smtClean="0"/>
              <a:t>After you exercise, you </a:t>
            </a:r>
            <a:r>
              <a:rPr lang="en-US" dirty="0"/>
              <a:t>will play a game in which you are a musician working for gold coins in a fantasy land. But first you will complete a tutorial to learn about the game story and controls, </a:t>
            </a:r>
            <a:r>
              <a:rPr lang="en-US" dirty="0" smtClean="0"/>
              <a:t>and then </a:t>
            </a:r>
            <a:r>
              <a:rPr lang="en-US" dirty="0"/>
              <a:t>read the instructions for the actual game. </a:t>
            </a:r>
            <a:endParaRPr lang="en-US" dirty="0" smtClean="0"/>
          </a:p>
          <a:p>
            <a:pPr marL="0" indent="0" algn="ctr">
              <a:buNone/>
            </a:pPr>
            <a:endParaRPr lang="en-US" dirty="0"/>
          </a:p>
          <a:p>
            <a:pPr marL="0" indent="0" algn="ctr">
              <a:buNone/>
            </a:pPr>
            <a:r>
              <a:rPr lang="en-US" dirty="0"/>
              <a:t>T</a:t>
            </a:r>
            <a:r>
              <a:rPr lang="en-US" dirty="0" smtClean="0"/>
              <a:t>he </a:t>
            </a:r>
            <a:r>
              <a:rPr lang="en-US" dirty="0"/>
              <a:t>tutorial allows you to learn a key part of the game. It will help you maximize your earnings during the game, so do your best to learn how to play the game during the tutorial.</a:t>
            </a:r>
          </a:p>
          <a:p>
            <a:pPr marL="0" indent="0" algn="ctr">
              <a:buNone/>
            </a:pPr>
            <a:endParaRPr lang="en-US" dirty="0"/>
          </a:p>
          <a:p>
            <a:pPr marL="0" indent="0" algn="ctr">
              <a:buNone/>
            </a:pPr>
            <a:r>
              <a:rPr lang="en-US" dirty="0" smtClean="0"/>
              <a:t>Throughout this tutorial, press the right arrow key to proceed to the next page and the left arrow key to visit the previous page.</a:t>
            </a:r>
          </a:p>
          <a:p>
            <a:pPr marL="0" indent="0" algn="ctr">
              <a:buNone/>
            </a:pPr>
            <a:endParaRPr lang="en-US" dirty="0" smtClean="0"/>
          </a:p>
          <a:p>
            <a:pPr marL="0" indent="0" algn="ctr">
              <a:buNone/>
            </a:pPr>
            <a:r>
              <a:rPr lang="en-US" dirty="0" smtClean="0"/>
              <a:t>Let’s begin!</a:t>
            </a:r>
          </a:p>
          <a:p>
            <a:pPr marL="0" indent="0" algn="ctr">
              <a:buNone/>
            </a:pPr>
            <a:endParaRPr lang="en-US" dirty="0"/>
          </a:p>
          <a:p>
            <a:pPr marL="0" indent="0">
              <a:buNone/>
            </a:pP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812674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1" y="1457325"/>
            <a:ext cx="10439400" cy="3152775"/>
          </a:xfrm>
        </p:spPr>
        <p:txBody>
          <a:bodyPr>
            <a:normAutofit/>
          </a:bodyPr>
          <a:lstStyle/>
          <a:p>
            <a:pPr marL="0" indent="0" algn="ctr">
              <a:buNone/>
            </a:pPr>
            <a:r>
              <a:rPr lang="en-US" dirty="0"/>
              <a:t>Also, because genies are very shy, they rarely talk to each other. Each genie has </a:t>
            </a:r>
            <a:r>
              <a:rPr lang="en-US" dirty="0" smtClean="0"/>
              <a:t>their </a:t>
            </a:r>
            <a:r>
              <a:rPr lang="en-US" dirty="0"/>
              <a:t>own interests, and one genie’s interest in music doesn’t influence the other genies</a:t>
            </a:r>
            <a:r>
              <a:rPr lang="en-US" dirty="0" smtClean="0"/>
              <a:t>.</a:t>
            </a:r>
          </a:p>
          <a:p>
            <a:pPr marL="0" indent="0" algn="ctr">
              <a:buNone/>
            </a:pPr>
            <a:endParaRPr lang="en-US" dirty="0" smtClean="0"/>
          </a:p>
          <a:p>
            <a:pPr marL="0" indent="0" algn="ctr">
              <a:buNone/>
            </a:pPr>
            <a:r>
              <a:rPr lang="en-US" dirty="0"/>
              <a:t>To go to the mountains where the genies live, you fly on magic carpets that you bought from a magician.</a:t>
            </a:r>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190000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The magician enchanted one of your carpets, shown below, to fly to </a:t>
            </a:r>
            <a:r>
              <a:rPr lang="en-US" dirty="0" smtClean="0"/>
              <a:t>Black Mountain</a:t>
            </a:r>
            <a:r>
              <a:rPr lang="en-US" dirty="0"/>
              <a:t>. The symbol written on the carpet means </a:t>
            </a:r>
            <a:r>
              <a:rPr lang="en-US" dirty="0" smtClean="0"/>
              <a:t>“Black </a:t>
            </a:r>
            <a:r>
              <a:rPr lang="en-US" dirty="0"/>
              <a:t>Mountain” in the local </a:t>
            </a:r>
            <a:r>
              <a:rPr lang="en-US" dirty="0" smtClean="0"/>
              <a:t>language.</a:t>
            </a:r>
            <a:endParaRPr lang="en-US" dirty="0"/>
          </a:p>
        </p:txBody>
      </p:sp>
      <p:pic>
        <p:nvPicPr>
          <p:cNvPr id="7" name="Picture 6"/>
          <p:cNvPicPr>
            <a:picLocks noChangeAspect="1"/>
          </p:cNvPicPr>
          <p:nvPr/>
        </p:nvPicPr>
        <p:blipFill>
          <a:blip r:embed="rId3"/>
          <a:stretch>
            <a:fillRect/>
          </a:stretch>
        </p:blipFill>
        <p:spPr>
          <a:xfrm>
            <a:off x="4594861" y="1790700"/>
            <a:ext cx="3192456" cy="4719636"/>
          </a:xfrm>
          <a:prstGeom prst="rect">
            <a:avLst/>
          </a:prstGeom>
        </p:spPr>
      </p:pic>
      <p:sp>
        <p:nvSpPr>
          <p:cNvPr id="4" name="TextBox 3">
            <a:extLst>
              <a:ext uri="{FF2B5EF4-FFF2-40B4-BE49-F238E27FC236}">
                <a16:creationId xmlns:a16="http://schemas.microsoft.com/office/drawing/2014/main" id="{BE0A0E00-7EB2-F644-A3D2-D842748E812A}"/>
              </a:ext>
            </a:extLst>
          </p:cNvPr>
          <p:cNvSpPr txBox="1"/>
          <p:nvPr/>
        </p:nvSpPr>
        <p:spPr>
          <a:xfrm>
            <a:off x="4018041" y="6365557"/>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859301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The magician also enchanted your other carpet, shown below, to fly to </a:t>
            </a:r>
            <a:r>
              <a:rPr lang="en-US" dirty="0" smtClean="0"/>
              <a:t>Orange </a:t>
            </a:r>
            <a:r>
              <a:rPr lang="en-US" dirty="0" smtClean="0"/>
              <a:t>Mountain</a:t>
            </a:r>
            <a:r>
              <a:rPr lang="en-US" dirty="0"/>
              <a:t>. The symbol written on the carpet means </a:t>
            </a:r>
            <a:r>
              <a:rPr lang="en-US" dirty="0" smtClean="0"/>
              <a:t>“Orange </a:t>
            </a:r>
            <a:r>
              <a:rPr lang="en-US" dirty="0" smtClean="0"/>
              <a:t>Mountain</a:t>
            </a:r>
            <a:r>
              <a:rPr lang="en-US" dirty="0"/>
              <a:t>” in the local language.</a:t>
            </a:r>
          </a:p>
        </p:txBody>
      </p:sp>
      <p:pic>
        <p:nvPicPr>
          <p:cNvPr id="6" name="Picture 5"/>
          <p:cNvPicPr>
            <a:picLocks noChangeAspect="1"/>
          </p:cNvPicPr>
          <p:nvPr/>
        </p:nvPicPr>
        <p:blipFill>
          <a:blip r:embed="rId3"/>
          <a:stretch>
            <a:fillRect/>
          </a:stretch>
        </p:blipFill>
        <p:spPr>
          <a:xfrm>
            <a:off x="4448356" y="1626871"/>
            <a:ext cx="3190508" cy="4719637"/>
          </a:xfrm>
          <a:prstGeom prst="rect">
            <a:avLst/>
          </a:prstGeom>
        </p:spPr>
      </p:pic>
      <p:sp>
        <p:nvSpPr>
          <p:cNvPr id="4" name="TextBox 3">
            <a:extLst>
              <a:ext uri="{FF2B5EF4-FFF2-40B4-BE49-F238E27FC236}">
                <a16:creationId xmlns:a16="http://schemas.microsoft.com/office/drawing/2014/main" id="{BE0A0E00-7EB2-F644-A3D2-D842748E812A}"/>
              </a:ext>
            </a:extLst>
          </p:cNvPr>
          <p:cNvSpPr txBox="1"/>
          <p:nvPr/>
        </p:nvSpPr>
        <p:spPr>
          <a:xfrm>
            <a:off x="4018041" y="6346508"/>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0343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After you decide which genie you want to visit, you should fly to the mountain where </a:t>
            </a:r>
            <a:r>
              <a:rPr lang="en-US" dirty="0" smtClean="0"/>
              <a:t>they live.</a:t>
            </a:r>
          </a:p>
          <a:p>
            <a:pPr marL="0" indent="0" algn="ctr">
              <a:buNone/>
            </a:pPr>
            <a:r>
              <a:rPr lang="en-US" dirty="0"/>
              <a:t>If you want to visit a genie that lives on </a:t>
            </a:r>
            <a:r>
              <a:rPr lang="en-US" dirty="0" smtClean="0"/>
              <a:t>Orange </a:t>
            </a:r>
            <a:r>
              <a:rPr lang="en-US" dirty="0" smtClean="0"/>
              <a:t>Mountain</a:t>
            </a:r>
            <a:r>
              <a:rPr lang="en-US" dirty="0"/>
              <a:t>, you should fly on the carpet shown below.</a:t>
            </a:r>
          </a:p>
        </p:txBody>
      </p:sp>
      <p:pic>
        <p:nvPicPr>
          <p:cNvPr id="10" name="Picture 9"/>
          <p:cNvPicPr>
            <a:picLocks noChangeAspect="1"/>
          </p:cNvPicPr>
          <p:nvPr/>
        </p:nvPicPr>
        <p:blipFill>
          <a:blip r:embed="rId3"/>
          <a:stretch>
            <a:fillRect/>
          </a:stretch>
        </p:blipFill>
        <p:spPr>
          <a:xfrm>
            <a:off x="1400356" y="2035643"/>
            <a:ext cx="3067241" cy="4537291"/>
          </a:xfrm>
          <a:prstGeom prst="rect">
            <a:avLst/>
          </a:prstGeom>
        </p:spPr>
      </p:pic>
      <p:grpSp>
        <p:nvGrpSpPr>
          <p:cNvPr id="4" name="Group 3"/>
          <p:cNvGrpSpPr/>
          <p:nvPr/>
        </p:nvGrpSpPr>
        <p:grpSpPr>
          <a:xfrm>
            <a:off x="5426399" y="2035643"/>
            <a:ext cx="5747933" cy="4354946"/>
            <a:chOff x="5435924" y="2209799"/>
            <a:chExt cx="5747933" cy="4354946"/>
          </a:xfrm>
        </p:grpSpPr>
        <p:pic>
          <p:nvPicPr>
            <p:cNvPr id="2" name="Picture 1"/>
            <p:cNvPicPr>
              <a:picLocks noChangeAspect="1"/>
            </p:cNvPicPr>
            <p:nvPr/>
          </p:nvPicPr>
          <p:blipFill>
            <a:blip r:embed="rId4"/>
            <a:stretch>
              <a:fillRect/>
            </a:stretch>
          </p:blipFill>
          <p:spPr>
            <a:xfrm>
              <a:off x="5521244" y="2209799"/>
              <a:ext cx="5662613" cy="4354946"/>
            </a:xfrm>
            <a:prstGeom prst="rect">
              <a:avLst/>
            </a:prstGeom>
          </p:spPr>
        </p:pic>
        <p:pic>
          <p:nvPicPr>
            <p:cNvPr id="5" name="Picture 4"/>
            <p:cNvPicPr>
              <a:picLocks noChangeAspect="1"/>
            </p:cNvPicPr>
            <p:nvPr/>
          </p:nvPicPr>
          <p:blipFill>
            <a:blip r:embed="rId5"/>
            <a:stretch>
              <a:fillRect/>
            </a:stretch>
          </p:blipFill>
          <p:spPr>
            <a:xfrm>
              <a:off x="5435924" y="2316956"/>
              <a:ext cx="2828480" cy="1666876"/>
            </a:xfrm>
            <a:prstGeom prst="rect">
              <a:avLst/>
            </a:prstGeom>
          </p:spPr>
        </p:pic>
      </p:grpSp>
      <p:sp>
        <p:nvSpPr>
          <p:cNvPr id="7" name="TextBox 6">
            <a:extLst>
              <a:ext uri="{FF2B5EF4-FFF2-40B4-BE49-F238E27FC236}">
                <a16:creationId xmlns:a16="http://schemas.microsoft.com/office/drawing/2014/main" id="{BE0A0E00-7EB2-F644-A3D2-D842748E812A}"/>
              </a:ext>
            </a:extLst>
          </p:cNvPr>
          <p:cNvSpPr txBox="1"/>
          <p:nvPr/>
        </p:nvSpPr>
        <p:spPr>
          <a:xfrm>
            <a:off x="4467597" y="6425680"/>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4050788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smtClean="0"/>
              <a:t>If </a:t>
            </a:r>
            <a:r>
              <a:rPr lang="en-US" dirty="0"/>
              <a:t>you want to visit a genie that lives on </a:t>
            </a:r>
            <a:r>
              <a:rPr lang="en-US" dirty="0" smtClean="0"/>
              <a:t>Black Mountain</a:t>
            </a:r>
            <a:r>
              <a:rPr lang="en-US" dirty="0"/>
              <a:t>, you should fly on </a:t>
            </a:r>
            <a:r>
              <a:rPr lang="en-US" dirty="0" smtClean="0"/>
              <a:t>your other </a:t>
            </a:r>
            <a:r>
              <a:rPr lang="en-US" dirty="0"/>
              <a:t>carpet shown below.</a:t>
            </a:r>
          </a:p>
        </p:txBody>
      </p:sp>
      <p:pic>
        <p:nvPicPr>
          <p:cNvPr id="7" name="Picture 6"/>
          <p:cNvPicPr>
            <a:picLocks noChangeAspect="1"/>
          </p:cNvPicPr>
          <p:nvPr/>
        </p:nvPicPr>
        <p:blipFill>
          <a:blip r:embed="rId3"/>
          <a:stretch>
            <a:fillRect/>
          </a:stretch>
        </p:blipFill>
        <p:spPr>
          <a:xfrm>
            <a:off x="1242061" y="1510379"/>
            <a:ext cx="3192456" cy="4719636"/>
          </a:xfrm>
          <a:prstGeom prst="rect">
            <a:avLst/>
          </a:prstGeom>
        </p:spPr>
      </p:pic>
      <p:grpSp>
        <p:nvGrpSpPr>
          <p:cNvPr id="4" name="Group 3"/>
          <p:cNvGrpSpPr/>
          <p:nvPr/>
        </p:nvGrpSpPr>
        <p:grpSpPr>
          <a:xfrm>
            <a:off x="5216849" y="1583630"/>
            <a:ext cx="5841676" cy="4450458"/>
            <a:chOff x="5131124" y="2112783"/>
            <a:chExt cx="5841676" cy="4450458"/>
          </a:xfrm>
        </p:grpSpPr>
        <p:pic>
          <p:nvPicPr>
            <p:cNvPr id="2" name="Picture 1"/>
            <p:cNvPicPr>
              <a:picLocks noChangeAspect="1"/>
            </p:cNvPicPr>
            <p:nvPr/>
          </p:nvPicPr>
          <p:blipFill>
            <a:blip r:embed="rId4"/>
            <a:stretch>
              <a:fillRect/>
            </a:stretch>
          </p:blipFill>
          <p:spPr>
            <a:xfrm>
              <a:off x="5257800" y="2112783"/>
              <a:ext cx="5715000" cy="4450458"/>
            </a:xfrm>
            <a:prstGeom prst="rect">
              <a:avLst/>
            </a:prstGeom>
          </p:spPr>
        </p:pic>
        <p:pic>
          <p:nvPicPr>
            <p:cNvPr id="5" name="Picture 4"/>
            <p:cNvPicPr>
              <a:picLocks noChangeAspect="1"/>
            </p:cNvPicPr>
            <p:nvPr/>
          </p:nvPicPr>
          <p:blipFill>
            <a:blip r:embed="rId5"/>
            <a:stretch>
              <a:fillRect/>
            </a:stretch>
          </p:blipFill>
          <p:spPr>
            <a:xfrm>
              <a:off x="5131124" y="2221706"/>
              <a:ext cx="2828480" cy="1666876"/>
            </a:xfrm>
            <a:prstGeom prst="rect">
              <a:avLst/>
            </a:prstGeom>
          </p:spPr>
        </p:pic>
      </p:grpSp>
      <p:sp>
        <p:nvSpPr>
          <p:cNvPr id="8" name="TextBox 7">
            <a:extLst>
              <a:ext uri="{FF2B5EF4-FFF2-40B4-BE49-F238E27FC236}">
                <a16:creationId xmlns:a16="http://schemas.microsoft.com/office/drawing/2014/main" id="{BE0A0E00-7EB2-F644-A3D2-D842748E812A}"/>
              </a:ext>
            </a:extLst>
          </p:cNvPr>
          <p:cNvSpPr txBox="1"/>
          <p:nvPr/>
        </p:nvSpPr>
        <p:spPr>
          <a:xfrm>
            <a:off x="3799718" y="6425942"/>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853243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Sometimes your carpets will be on different sides of the room, because each time you want to use them, you take them out of a cupboard and might put them down in different positions</a:t>
            </a:r>
            <a:r>
              <a:rPr lang="en-US" dirty="0" smtClean="0"/>
              <a:t>.</a:t>
            </a:r>
          </a:p>
          <a:p>
            <a:pPr marL="0" indent="0" algn="ctr">
              <a:buNone/>
            </a:pPr>
            <a:r>
              <a:rPr lang="en-US" dirty="0"/>
              <a:t>You can always identify each carpet by the symbols written on them.</a:t>
            </a:r>
          </a:p>
        </p:txBody>
      </p:sp>
      <p:pic>
        <p:nvPicPr>
          <p:cNvPr id="9" name="Picture 8"/>
          <p:cNvPicPr>
            <a:picLocks noChangeAspect="1"/>
          </p:cNvPicPr>
          <p:nvPr/>
        </p:nvPicPr>
        <p:blipFill>
          <a:blip r:embed="rId3"/>
          <a:stretch>
            <a:fillRect/>
          </a:stretch>
        </p:blipFill>
        <p:spPr>
          <a:xfrm>
            <a:off x="2680336" y="2051764"/>
            <a:ext cx="2863868" cy="4233861"/>
          </a:xfrm>
          <a:prstGeom prst="rect">
            <a:avLst/>
          </a:prstGeom>
        </p:spPr>
      </p:pic>
      <p:pic>
        <p:nvPicPr>
          <p:cNvPr id="10" name="Picture 9"/>
          <p:cNvPicPr>
            <a:picLocks noChangeAspect="1"/>
          </p:cNvPicPr>
          <p:nvPr/>
        </p:nvPicPr>
        <p:blipFill>
          <a:blip r:embed="rId4"/>
          <a:stretch>
            <a:fillRect/>
          </a:stretch>
        </p:blipFill>
        <p:spPr>
          <a:xfrm>
            <a:off x="6458131" y="2078829"/>
            <a:ext cx="2828744" cy="4184489"/>
          </a:xfrm>
          <a:prstGeom prst="rect">
            <a:avLst/>
          </a:prstGeom>
        </p:spPr>
      </p:pic>
      <p:sp>
        <p:nvSpPr>
          <p:cNvPr id="5" name="TextBox 4">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992158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Y</a:t>
            </a:r>
            <a:r>
              <a:rPr lang="en-US" dirty="0" smtClean="0"/>
              <a:t>ou will </a:t>
            </a:r>
            <a:r>
              <a:rPr lang="en-US" dirty="0"/>
              <a:t>use the left and right arrow keys to choose a carpet. The left arrow key chooses the carpet on the left …</a:t>
            </a:r>
          </a:p>
        </p:txBody>
      </p:sp>
      <p:pic>
        <p:nvPicPr>
          <p:cNvPr id="11" name="Picture 10"/>
          <p:cNvPicPr>
            <a:picLocks noChangeAspect="1"/>
          </p:cNvPicPr>
          <p:nvPr/>
        </p:nvPicPr>
        <p:blipFill>
          <a:blip r:embed="rId3"/>
          <a:stretch>
            <a:fillRect/>
          </a:stretch>
        </p:blipFill>
        <p:spPr>
          <a:xfrm>
            <a:off x="2775586" y="1800227"/>
            <a:ext cx="2863868" cy="4233861"/>
          </a:xfrm>
          <a:prstGeom prst="rect">
            <a:avLst/>
          </a:prstGeom>
        </p:spPr>
      </p:pic>
      <p:pic>
        <p:nvPicPr>
          <p:cNvPr id="12" name="Picture 11"/>
          <p:cNvPicPr>
            <a:picLocks noChangeAspect="1"/>
          </p:cNvPicPr>
          <p:nvPr/>
        </p:nvPicPr>
        <p:blipFill>
          <a:blip r:embed="rId4"/>
          <a:stretch>
            <a:fillRect/>
          </a:stretch>
        </p:blipFill>
        <p:spPr>
          <a:xfrm>
            <a:off x="6534331" y="1800227"/>
            <a:ext cx="2828744" cy="4184489"/>
          </a:xfrm>
          <a:prstGeom prst="rect">
            <a:avLst/>
          </a:prstGeom>
        </p:spPr>
      </p:pic>
      <p:sp>
        <p:nvSpPr>
          <p:cNvPr id="13" name="Rectangle 12"/>
          <p:cNvSpPr/>
          <p:nvPr/>
        </p:nvSpPr>
        <p:spPr>
          <a:xfrm>
            <a:off x="2775586" y="1745456"/>
            <a:ext cx="2863868" cy="4343401"/>
          </a:xfrm>
          <a:prstGeom prst="rect">
            <a:avLst/>
          </a:prstGeom>
          <a:no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720966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smtClean="0"/>
              <a:t>… </a:t>
            </a:r>
            <a:r>
              <a:rPr lang="en-US" dirty="0"/>
              <a:t>and the right arrow key chooses the carpet on the </a:t>
            </a:r>
            <a:r>
              <a:rPr lang="en-US" dirty="0" smtClean="0"/>
              <a:t>right.</a:t>
            </a:r>
            <a:endParaRPr lang="en-US" dirty="0"/>
          </a:p>
        </p:txBody>
      </p:sp>
      <p:pic>
        <p:nvPicPr>
          <p:cNvPr id="11" name="Picture 10"/>
          <p:cNvPicPr>
            <a:picLocks noChangeAspect="1"/>
          </p:cNvPicPr>
          <p:nvPr/>
        </p:nvPicPr>
        <p:blipFill>
          <a:blip r:embed="rId3"/>
          <a:stretch>
            <a:fillRect/>
          </a:stretch>
        </p:blipFill>
        <p:spPr>
          <a:xfrm>
            <a:off x="2775586" y="1800227"/>
            <a:ext cx="2863868" cy="4233861"/>
          </a:xfrm>
          <a:prstGeom prst="rect">
            <a:avLst/>
          </a:prstGeom>
        </p:spPr>
      </p:pic>
      <p:pic>
        <p:nvPicPr>
          <p:cNvPr id="12" name="Picture 11"/>
          <p:cNvPicPr>
            <a:picLocks noChangeAspect="1"/>
          </p:cNvPicPr>
          <p:nvPr/>
        </p:nvPicPr>
        <p:blipFill>
          <a:blip r:embed="rId4"/>
          <a:stretch>
            <a:fillRect/>
          </a:stretch>
        </p:blipFill>
        <p:spPr>
          <a:xfrm>
            <a:off x="6534331" y="1800227"/>
            <a:ext cx="2828744" cy="4184489"/>
          </a:xfrm>
          <a:prstGeom prst="rect">
            <a:avLst/>
          </a:prstGeom>
        </p:spPr>
      </p:pic>
      <p:sp>
        <p:nvSpPr>
          <p:cNvPr id="13" name="Rectangle 12"/>
          <p:cNvSpPr/>
          <p:nvPr/>
        </p:nvSpPr>
        <p:spPr>
          <a:xfrm>
            <a:off x="6516769" y="1690687"/>
            <a:ext cx="2863868" cy="4343401"/>
          </a:xfrm>
          <a:prstGeom prst="rect">
            <a:avLst/>
          </a:prstGeom>
          <a:no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425531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After you choose a carpet, you will jump on it and fly away. Most of the flights to </a:t>
            </a:r>
            <a:r>
              <a:rPr lang="en-US" dirty="0" smtClean="0"/>
              <a:t>Orange </a:t>
            </a:r>
            <a:r>
              <a:rPr lang="en-US" dirty="0" smtClean="0"/>
              <a:t>Mountain </a:t>
            </a:r>
            <a:r>
              <a:rPr lang="en-US" dirty="0"/>
              <a:t>and </a:t>
            </a:r>
            <a:r>
              <a:rPr lang="en-US" dirty="0" smtClean="0"/>
              <a:t>Black Mountain </a:t>
            </a:r>
            <a:r>
              <a:rPr lang="en-US" dirty="0"/>
              <a:t>end successfully with the carpet landing at the planned destination</a:t>
            </a:r>
            <a:r>
              <a:rPr lang="en-US" dirty="0" smtClean="0"/>
              <a:t>.</a:t>
            </a:r>
            <a:endParaRPr lang="en-US" dirty="0"/>
          </a:p>
        </p:txBody>
      </p:sp>
      <p:grpSp>
        <p:nvGrpSpPr>
          <p:cNvPr id="2" name="Group 1"/>
          <p:cNvGrpSpPr/>
          <p:nvPr/>
        </p:nvGrpSpPr>
        <p:grpSpPr>
          <a:xfrm>
            <a:off x="3506585" y="1458845"/>
            <a:ext cx="5510695" cy="4408555"/>
            <a:chOff x="3533292" y="1877945"/>
            <a:chExt cx="5510695" cy="440855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3292" y="1877945"/>
              <a:ext cx="5510695" cy="4408555"/>
            </a:xfrm>
            <a:prstGeom prst="rect">
              <a:avLst/>
            </a:prstGeom>
          </p:spPr>
        </p:pic>
        <p:pic>
          <p:nvPicPr>
            <p:cNvPr id="5" name="Picture 4"/>
            <p:cNvPicPr>
              <a:picLocks noChangeAspect="1"/>
            </p:cNvPicPr>
            <p:nvPr/>
          </p:nvPicPr>
          <p:blipFill>
            <a:blip r:embed="rId4"/>
            <a:stretch>
              <a:fillRect/>
            </a:stretch>
          </p:blipFill>
          <p:spPr>
            <a:xfrm>
              <a:off x="6459408" y="2440781"/>
              <a:ext cx="2452695" cy="1445419"/>
            </a:xfrm>
            <a:prstGeom prst="rect">
              <a:avLst/>
            </a:prstGeom>
          </p:spPr>
        </p:pic>
      </p:gr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918745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90922" y="2135505"/>
            <a:ext cx="5153025" cy="4122420"/>
            <a:chOff x="3600447" y="2449830"/>
            <a:chExt cx="5153025" cy="412242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447" y="2449830"/>
              <a:ext cx="5153025" cy="4122420"/>
            </a:xfrm>
            <a:prstGeom prst="rect">
              <a:avLst/>
            </a:prstGeom>
          </p:spPr>
        </p:pic>
        <p:pic>
          <p:nvPicPr>
            <p:cNvPr id="5" name="Picture 4"/>
            <p:cNvPicPr>
              <a:picLocks noChangeAspect="1"/>
            </p:cNvPicPr>
            <p:nvPr/>
          </p:nvPicPr>
          <p:blipFill>
            <a:blip r:embed="rId4"/>
            <a:stretch>
              <a:fillRect/>
            </a:stretch>
          </p:blipFill>
          <p:spPr>
            <a:xfrm>
              <a:off x="6365067" y="2936082"/>
              <a:ext cx="2302683" cy="1357014"/>
            </a:xfrm>
            <a:prstGeom prst="rect">
              <a:avLst/>
            </a:prstGeom>
          </p:spPr>
        </p:pic>
      </p:grpSp>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But more rarely a strong wind will blow near the mountain where you want to go, and it’s dangerous to fly there, because the wind might blow you off the carpet</a:t>
            </a:r>
            <a:r>
              <a:rPr lang="en-US" dirty="0" smtClean="0"/>
              <a:t>.</a:t>
            </a:r>
            <a:r>
              <a:rPr lang="en-US" dirty="0"/>
              <a:t> </a:t>
            </a:r>
            <a:endParaRPr lang="en-US" dirty="0" smtClean="0"/>
          </a:p>
          <a:p>
            <a:pPr marL="0" indent="0" algn="ctr">
              <a:buNone/>
            </a:pPr>
            <a:r>
              <a:rPr lang="en-US" dirty="0" smtClean="0"/>
              <a:t>When </a:t>
            </a:r>
            <a:r>
              <a:rPr lang="en-US" dirty="0"/>
              <a:t>this happens, you will drive your carpet to the other mountain and do an emergency landing there</a:t>
            </a:r>
            <a:r>
              <a:rPr lang="en-US" dirty="0" smtClean="0"/>
              <a:t>.</a:t>
            </a:r>
            <a:endParaRPr lang="en-US" dirty="0"/>
          </a:p>
        </p:txBody>
      </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811027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a:t>You are a musician in a fantasy land. You play the flute for an audience of genies in return for gold </a:t>
            </a:r>
            <a:r>
              <a:rPr lang="en-US" dirty="0" smtClean="0"/>
              <a:t>coins.</a:t>
            </a:r>
          </a:p>
          <a:p>
            <a:pPr marL="0" indent="0" algn="ctr">
              <a:buNone/>
            </a:pPr>
            <a:endParaRPr lang="en-US" dirty="0" smtClean="0"/>
          </a:p>
        </p:txBody>
      </p:sp>
      <p:pic>
        <p:nvPicPr>
          <p:cNvPr id="4" name="Picture 3"/>
          <p:cNvPicPr>
            <a:picLocks noChangeAspect="1"/>
          </p:cNvPicPr>
          <p:nvPr/>
        </p:nvPicPr>
        <p:blipFill>
          <a:blip r:embed="rId2"/>
          <a:stretch>
            <a:fillRect/>
          </a:stretch>
        </p:blipFill>
        <p:spPr>
          <a:xfrm>
            <a:off x="3343275" y="1881188"/>
            <a:ext cx="5829300" cy="4295775"/>
          </a:xfrm>
          <a:prstGeom prst="rect">
            <a:avLst/>
          </a:prstGeom>
        </p:spPr>
      </p:pic>
      <p:sp>
        <p:nvSpPr>
          <p:cNvPr id="5" name="TextBox 4">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802180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9123" y="2133600"/>
            <a:ext cx="10801352" cy="1838325"/>
          </a:xfrm>
        </p:spPr>
        <p:txBody>
          <a:bodyPr>
            <a:normAutofit/>
          </a:bodyPr>
          <a:lstStyle/>
          <a:p>
            <a:pPr marL="0" indent="0" algn="ctr">
              <a:buNone/>
            </a:pPr>
            <a:r>
              <a:rPr lang="en-US" dirty="0"/>
              <a:t>On most days the weather will be good for flying, but strong winds may appear randomly. It is impossible to tell when the wind will start and stop, and the wind is equally likely to blow near </a:t>
            </a:r>
            <a:r>
              <a:rPr lang="en-US" dirty="0" smtClean="0"/>
              <a:t>Orange </a:t>
            </a:r>
            <a:r>
              <a:rPr lang="en-US" dirty="0" smtClean="0"/>
              <a:t>Mountain </a:t>
            </a:r>
            <a:r>
              <a:rPr lang="en-US" dirty="0"/>
              <a:t>and </a:t>
            </a:r>
            <a:r>
              <a:rPr lang="en-US" dirty="0" smtClean="0"/>
              <a:t>Black Mountain</a:t>
            </a:r>
            <a:r>
              <a:rPr lang="en-US" dirty="0"/>
              <a:t>.</a:t>
            </a:r>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747744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Let’s say you decided to go to </a:t>
            </a:r>
            <a:r>
              <a:rPr lang="en-US" dirty="0" smtClean="0"/>
              <a:t>Orange </a:t>
            </a:r>
            <a:r>
              <a:rPr lang="en-US" dirty="0" smtClean="0"/>
              <a:t>Mountain</a:t>
            </a:r>
            <a:r>
              <a:rPr lang="en-US" dirty="0"/>
              <a:t>, because during your last two trips there a genie came out of </a:t>
            </a:r>
            <a:r>
              <a:rPr lang="en-US" dirty="0" smtClean="0"/>
              <a:t>their </a:t>
            </a:r>
            <a:r>
              <a:rPr lang="en-US" dirty="0"/>
              <a:t>lamp to listen to a song, and you think this genie is currently interested in music</a:t>
            </a:r>
            <a:r>
              <a:rPr lang="en-US" dirty="0" smtClean="0"/>
              <a:t>.</a:t>
            </a:r>
            <a:endParaRPr lang="en-US" dirty="0"/>
          </a:p>
        </p:txBody>
      </p:sp>
      <p:pic>
        <p:nvPicPr>
          <p:cNvPr id="4" name="Picture 3"/>
          <p:cNvPicPr>
            <a:picLocks noChangeAspect="1"/>
          </p:cNvPicPr>
          <p:nvPr/>
        </p:nvPicPr>
        <p:blipFill>
          <a:blip r:embed="rId3"/>
          <a:stretch>
            <a:fillRect/>
          </a:stretch>
        </p:blipFill>
        <p:spPr>
          <a:xfrm>
            <a:off x="3620338" y="2328546"/>
            <a:ext cx="5028361" cy="3705542"/>
          </a:xfrm>
          <a:prstGeom prst="rect">
            <a:avLst/>
          </a:prstGeom>
        </p:spPr>
      </p:pic>
      <p:sp>
        <p:nvSpPr>
          <p:cNvPr id="5" name="TextBox 4">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150611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So you choose to fly on the carpet that was enchanted to fly to </a:t>
            </a:r>
            <a:r>
              <a:rPr lang="en-US" dirty="0" smtClean="0"/>
              <a:t>Orange </a:t>
            </a:r>
            <a:r>
              <a:rPr lang="en-US" dirty="0" smtClean="0"/>
              <a:t>Mountain.</a:t>
            </a:r>
            <a:endParaRPr lang="en-US" dirty="0"/>
          </a:p>
        </p:txBody>
      </p:sp>
      <p:pic>
        <p:nvPicPr>
          <p:cNvPr id="7" name="Picture 6"/>
          <p:cNvPicPr>
            <a:picLocks noChangeAspect="1"/>
          </p:cNvPicPr>
          <p:nvPr/>
        </p:nvPicPr>
        <p:blipFill>
          <a:blip r:embed="rId3"/>
          <a:stretch>
            <a:fillRect/>
          </a:stretch>
        </p:blipFill>
        <p:spPr>
          <a:xfrm>
            <a:off x="7820206" y="1709052"/>
            <a:ext cx="3067241" cy="4537291"/>
          </a:xfrm>
          <a:prstGeom prst="rect">
            <a:avLst/>
          </a:prstGeom>
        </p:spPr>
      </p:pic>
      <p:grpSp>
        <p:nvGrpSpPr>
          <p:cNvPr id="2" name="Group 1"/>
          <p:cNvGrpSpPr/>
          <p:nvPr/>
        </p:nvGrpSpPr>
        <p:grpSpPr>
          <a:xfrm>
            <a:off x="1195386" y="1679142"/>
            <a:ext cx="5662613" cy="4354946"/>
            <a:chOff x="1195387" y="1800225"/>
            <a:chExt cx="5662613" cy="4354946"/>
          </a:xfrm>
        </p:grpSpPr>
        <p:pic>
          <p:nvPicPr>
            <p:cNvPr id="5" name="Picture 4"/>
            <p:cNvPicPr>
              <a:picLocks noChangeAspect="1"/>
            </p:cNvPicPr>
            <p:nvPr/>
          </p:nvPicPr>
          <p:blipFill>
            <a:blip r:embed="rId4"/>
            <a:stretch>
              <a:fillRect/>
            </a:stretch>
          </p:blipFill>
          <p:spPr>
            <a:xfrm>
              <a:off x="1195387" y="1800225"/>
              <a:ext cx="5662613" cy="4354946"/>
            </a:xfrm>
            <a:prstGeom prst="rect">
              <a:avLst/>
            </a:prstGeom>
          </p:spPr>
        </p:pic>
        <p:pic>
          <p:nvPicPr>
            <p:cNvPr id="6" name="Picture 5"/>
            <p:cNvPicPr>
              <a:picLocks noChangeAspect="1"/>
            </p:cNvPicPr>
            <p:nvPr/>
          </p:nvPicPr>
          <p:blipFill>
            <a:blip r:embed="rId5"/>
            <a:stretch>
              <a:fillRect/>
            </a:stretch>
          </p:blipFill>
          <p:spPr>
            <a:xfrm>
              <a:off x="1195387" y="1943099"/>
              <a:ext cx="2652713" cy="1563293"/>
            </a:xfrm>
            <a:prstGeom prst="rect">
              <a:avLst/>
            </a:prstGeom>
          </p:spPr>
        </p:pic>
      </p:grpSp>
      <p:sp>
        <p:nvSpPr>
          <p:cNvPr id="8" name="TextBox 7">
            <a:extLst>
              <a:ext uri="{FF2B5EF4-FFF2-40B4-BE49-F238E27FC236}">
                <a16:creationId xmlns:a16="http://schemas.microsoft.com/office/drawing/2014/main" id="{BE0A0E00-7EB2-F644-A3D2-D842748E812A}"/>
              </a:ext>
            </a:extLst>
          </p:cNvPr>
          <p:cNvSpPr txBox="1"/>
          <p:nvPr/>
        </p:nvSpPr>
        <p:spPr>
          <a:xfrm>
            <a:off x="4026693" y="6339003"/>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099628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lnSpcReduction="10000"/>
          </a:bodyPr>
          <a:lstStyle/>
          <a:p>
            <a:pPr marL="0" indent="0" algn="ctr">
              <a:buNone/>
            </a:pPr>
            <a:r>
              <a:rPr lang="en-US" dirty="0"/>
              <a:t>Unfortunately, a strong wind is blowing near </a:t>
            </a:r>
            <a:r>
              <a:rPr lang="en-US" dirty="0" smtClean="0"/>
              <a:t>Orange </a:t>
            </a:r>
            <a:r>
              <a:rPr lang="en-US" dirty="0" smtClean="0"/>
              <a:t>Mountain </a:t>
            </a:r>
            <a:r>
              <a:rPr lang="en-US" dirty="0"/>
              <a:t>and for your safety you decide to land your carpet on </a:t>
            </a:r>
            <a:r>
              <a:rPr lang="en-US" dirty="0" smtClean="0"/>
              <a:t>Black Mountain instead.</a:t>
            </a:r>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dirty="0" smtClean="0"/>
              <a:t>Not </a:t>
            </a:r>
            <a:r>
              <a:rPr lang="en-US" dirty="0"/>
              <a:t>all is lost. You can still see if a genie from </a:t>
            </a:r>
            <a:r>
              <a:rPr lang="en-US" dirty="0" smtClean="0"/>
              <a:t>Black Mountain </a:t>
            </a:r>
            <a:r>
              <a:rPr lang="en-US" dirty="0"/>
              <a:t>wants to hear you play the flute</a:t>
            </a:r>
            <a:r>
              <a:rPr lang="en-US" dirty="0" smtClean="0"/>
              <a:t>.</a:t>
            </a:r>
            <a:endParaRPr lang="en-US" dirty="0"/>
          </a:p>
        </p:txBody>
      </p:sp>
      <p:grpSp>
        <p:nvGrpSpPr>
          <p:cNvPr id="2" name="Group 1"/>
          <p:cNvGrpSpPr/>
          <p:nvPr/>
        </p:nvGrpSpPr>
        <p:grpSpPr>
          <a:xfrm>
            <a:off x="3752848" y="1125855"/>
            <a:ext cx="4188619" cy="3350895"/>
            <a:chOff x="3752848" y="1125855"/>
            <a:chExt cx="4188619" cy="335089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2848" y="1125855"/>
              <a:ext cx="4188619" cy="3350895"/>
            </a:xfrm>
            <a:prstGeom prst="rect">
              <a:avLst/>
            </a:prstGeom>
          </p:spPr>
        </p:pic>
        <p:pic>
          <p:nvPicPr>
            <p:cNvPr id="5" name="Picture 4"/>
            <p:cNvPicPr>
              <a:picLocks noChangeAspect="1"/>
            </p:cNvPicPr>
            <p:nvPr/>
          </p:nvPicPr>
          <p:blipFill>
            <a:blip r:embed="rId4"/>
            <a:stretch>
              <a:fillRect/>
            </a:stretch>
          </p:blipFill>
          <p:spPr>
            <a:xfrm>
              <a:off x="5989817" y="1488282"/>
              <a:ext cx="1951650" cy="1150144"/>
            </a:xfrm>
            <a:prstGeom prst="rect">
              <a:avLst/>
            </a:prstGeom>
          </p:spPr>
        </p:pic>
      </p:gr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8698950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There are two lamps on each mountain, each marked with a different symbol, which is the name of the genie inside. You can only rub one lamp during each trip, because after a while the genies go to sleep.</a:t>
            </a:r>
          </a:p>
        </p:txBody>
      </p:sp>
      <p:pic>
        <p:nvPicPr>
          <p:cNvPr id="5" name="Picture 4"/>
          <p:cNvPicPr>
            <a:picLocks noChangeAspect="1"/>
          </p:cNvPicPr>
          <p:nvPr/>
        </p:nvPicPr>
        <p:blipFill>
          <a:blip r:embed="rId3"/>
          <a:stretch>
            <a:fillRect/>
          </a:stretch>
        </p:blipFill>
        <p:spPr>
          <a:xfrm>
            <a:off x="933450" y="1942998"/>
            <a:ext cx="2735635" cy="1757243"/>
          </a:xfrm>
          <a:prstGeom prst="rect">
            <a:avLst/>
          </a:prstGeom>
        </p:spPr>
      </p:pic>
      <p:pic>
        <p:nvPicPr>
          <p:cNvPr id="6" name="Picture 5"/>
          <p:cNvPicPr>
            <a:picLocks noChangeAspect="1"/>
          </p:cNvPicPr>
          <p:nvPr/>
        </p:nvPicPr>
        <p:blipFill>
          <a:blip r:embed="rId4"/>
          <a:stretch>
            <a:fillRect/>
          </a:stretch>
        </p:blipFill>
        <p:spPr>
          <a:xfrm>
            <a:off x="7040935" y="3985811"/>
            <a:ext cx="4312863" cy="1353132"/>
          </a:xfrm>
          <a:prstGeom prst="rect">
            <a:avLst/>
          </a:prstGeom>
        </p:spPr>
      </p:pic>
      <p:pic>
        <p:nvPicPr>
          <p:cNvPr id="7" name="Picture 6"/>
          <p:cNvPicPr>
            <a:picLocks noChangeAspect="1"/>
          </p:cNvPicPr>
          <p:nvPr/>
        </p:nvPicPr>
        <p:blipFill>
          <a:blip r:embed="rId5"/>
          <a:stretch>
            <a:fillRect/>
          </a:stretch>
        </p:blipFill>
        <p:spPr>
          <a:xfrm>
            <a:off x="7901967" y="1932924"/>
            <a:ext cx="2762250" cy="1767317"/>
          </a:xfrm>
          <a:prstGeom prst="rect">
            <a:avLst/>
          </a:prstGeom>
        </p:spPr>
      </p:pic>
      <p:pic>
        <p:nvPicPr>
          <p:cNvPr id="8" name="Picture 7"/>
          <p:cNvPicPr>
            <a:picLocks noChangeAspect="1"/>
          </p:cNvPicPr>
          <p:nvPr/>
        </p:nvPicPr>
        <p:blipFill>
          <a:blip r:embed="rId6"/>
          <a:stretch>
            <a:fillRect/>
          </a:stretch>
        </p:blipFill>
        <p:spPr>
          <a:xfrm>
            <a:off x="747457" y="1868862"/>
            <a:ext cx="3107620" cy="1831379"/>
          </a:xfrm>
          <a:prstGeom prst="rect">
            <a:avLst/>
          </a:prstGeom>
        </p:spPr>
      </p:pic>
      <p:pic>
        <p:nvPicPr>
          <p:cNvPr id="9" name="Picture 8"/>
          <p:cNvPicPr>
            <a:picLocks noChangeAspect="1"/>
          </p:cNvPicPr>
          <p:nvPr/>
        </p:nvPicPr>
        <p:blipFill>
          <a:blip r:embed="rId7"/>
          <a:stretch>
            <a:fillRect/>
          </a:stretch>
        </p:blipFill>
        <p:spPr>
          <a:xfrm>
            <a:off x="600076" y="3950847"/>
            <a:ext cx="3866171" cy="1351556"/>
          </a:xfrm>
          <a:prstGeom prst="rect">
            <a:avLst/>
          </a:prstGeom>
        </p:spPr>
      </p:pic>
      <p:sp>
        <p:nvSpPr>
          <p:cNvPr id="10" name="TextBox 9">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753392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After you land on a </a:t>
            </a:r>
            <a:r>
              <a:rPr lang="en-US" dirty="0" smtClean="0"/>
              <a:t>mountain you </a:t>
            </a:r>
            <a:r>
              <a:rPr lang="en-US" dirty="0"/>
              <a:t>should press the left arrow key to rub the lamp on the left or the right arrow key to rub the lamp on the </a:t>
            </a:r>
            <a:r>
              <a:rPr lang="en-US" dirty="0" smtClean="0"/>
              <a:t>right.</a:t>
            </a:r>
            <a:endParaRPr lang="en-US" dirty="0"/>
          </a:p>
        </p:txBody>
      </p:sp>
      <p:pic>
        <p:nvPicPr>
          <p:cNvPr id="8" name="Picture 7"/>
          <p:cNvPicPr>
            <a:picLocks noChangeAspect="1"/>
          </p:cNvPicPr>
          <p:nvPr/>
        </p:nvPicPr>
        <p:blipFill>
          <a:blip r:embed="rId3"/>
          <a:stretch>
            <a:fillRect/>
          </a:stretch>
        </p:blipFill>
        <p:spPr>
          <a:xfrm>
            <a:off x="1889154" y="2117534"/>
            <a:ext cx="8308911" cy="2606866"/>
          </a:xfrm>
          <a:prstGeom prst="rect">
            <a:avLst/>
          </a:prstGeom>
        </p:spPr>
      </p:pic>
      <p:pic>
        <p:nvPicPr>
          <p:cNvPr id="2" name="Picture 1"/>
          <p:cNvPicPr>
            <a:picLocks noChangeAspect="1"/>
          </p:cNvPicPr>
          <p:nvPr/>
        </p:nvPicPr>
        <p:blipFill>
          <a:blip r:embed="rId4"/>
          <a:stretch>
            <a:fillRect/>
          </a:stretch>
        </p:blipFill>
        <p:spPr>
          <a:xfrm>
            <a:off x="3143249" y="4779877"/>
            <a:ext cx="1323975" cy="1198734"/>
          </a:xfrm>
          <a:prstGeom prst="rect">
            <a:avLst/>
          </a:prstGeom>
        </p:spPr>
      </p:pic>
      <p:pic>
        <p:nvPicPr>
          <p:cNvPr id="9" name="Picture 8"/>
          <p:cNvPicPr>
            <a:picLocks noChangeAspect="1"/>
          </p:cNvPicPr>
          <p:nvPr/>
        </p:nvPicPr>
        <p:blipFill>
          <a:blip r:embed="rId5"/>
          <a:stretch>
            <a:fillRect/>
          </a:stretch>
        </p:blipFill>
        <p:spPr>
          <a:xfrm>
            <a:off x="7686674" y="4779877"/>
            <a:ext cx="1338122" cy="1198734"/>
          </a:xfrm>
          <a:prstGeom prst="rect">
            <a:avLst/>
          </a:prstGeom>
        </p:spPr>
      </p:pic>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090442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The same lamp will be sometimes on the left and sometimes on the right, because each time you pick up a lamp to rub it you might put it down later in a different place</a:t>
            </a:r>
            <a:r>
              <a:rPr lang="en-US" dirty="0" smtClean="0"/>
              <a:t>.</a:t>
            </a:r>
          </a:p>
          <a:p>
            <a:pPr marL="0" indent="0" algn="ctr">
              <a:buNone/>
            </a:pPr>
            <a:r>
              <a:rPr lang="en-US" dirty="0"/>
              <a:t>Just pay attention to the genie’s name written on the lamp so that later you’ll remember which lamp you </a:t>
            </a:r>
            <a:r>
              <a:rPr lang="en-US" dirty="0" smtClean="0"/>
              <a:t>chose.</a:t>
            </a:r>
            <a:endParaRPr lang="en-US" dirty="0"/>
          </a:p>
        </p:txBody>
      </p:sp>
      <p:pic>
        <p:nvPicPr>
          <p:cNvPr id="8" name="Picture 7"/>
          <p:cNvPicPr>
            <a:picLocks noChangeAspect="1"/>
          </p:cNvPicPr>
          <p:nvPr/>
        </p:nvPicPr>
        <p:blipFill>
          <a:blip r:embed="rId3"/>
          <a:stretch>
            <a:fillRect/>
          </a:stretch>
        </p:blipFill>
        <p:spPr>
          <a:xfrm>
            <a:off x="1889154" y="3327209"/>
            <a:ext cx="8308911" cy="2606866"/>
          </a:xfrm>
          <a:prstGeom prst="rect">
            <a:avLst/>
          </a:prstGeom>
        </p:spPr>
      </p:pic>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9036133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Maybe the genie that lives inside the lamp you chose isn’t interested in music and will stay inside </a:t>
            </a:r>
            <a:r>
              <a:rPr lang="en-US" dirty="0" smtClean="0"/>
              <a:t>their </a:t>
            </a:r>
            <a:r>
              <a:rPr lang="en-US" dirty="0"/>
              <a:t>lamp. You’ll then have to go back home without a gold coin.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9625" y="2257313"/>
            <a:ext cx="2724150" cy="3263959"/>
          </a:xfrm>
          <a:prstGeom prst="rect">
            <a:avLst/>
          </a:prstGeom>
        </p:spPr>
      </p:pic>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4281444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3" y="266700"/>
            <a:ext cx="10620375" cy="5767388"/>
          </a:xfrm>
        </p:spPr>
        <p:txBody>
          <a:bodyPr>
            <a:normAutofit/>
          </a:bodyPr>
          <a:lstStyle/>
          <a:p>
            <a:pPr marL="0" indent="0" algn="ctr">
              <a:buNone/>
            </a:pPr>
            <a:r>
              <a:rPr lang="en-US" dirty="0"/>
              <a:t>But maybe the genie will come out, enjoy your music, and give you some </a:t>
            </a:r>
            <a:r>
              <a:rPr lang="en-US" dirty="0" smtClean="0"/>
              <a:t>money.</a:t>
            </a:r>
          </a:p>
          <a:p>
            <a:pPr marL="0" indent="0" algn="ctr">
              <a:buNone/>
            </a:pPr>
            <a:endParaRPr lang="en-US" dirty="0"/>
          </a:p>
        </p:txBody>
      </p:sp>
      <p:pic>
        <p:nvPicPr>
          <p:cNvPr id="4" name="Picture 3"/>
          <p:cNvPicPr>
            <a:picLocks noChangeAspect="1"/>
          </p:cNvPicPr>
          <p:nvPr/>
        </p:nvPicPr>
        <p:blipFill>
          <a:blip r:embed="rId3"/>
          <a:stretch>
            <a:fillRect/>
          </a:stretch>
        </p:blipFill>
        <p:spPr>
          <a:xfrm>
            <a:off x="3473501" y="1857375"/>
            <a:ext cx="5279974" cy="3890963"/>
          </a:xfrm>
          <a:prstGeom prst="rect">
            <a:avLst/>
          </a:prstGeom>
        </p:spPr>
      </p:pic>
      <p:sp>
        <p:nvSpPr>
          <p:cNvPr id="5" name="TextBox 4">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912593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724" y="2095500"/>
            <a:ext cx="10610852" cy="1095375"/>
          </a:xfrm>
        </p:spPr>
        <p:txBody>
          <a:bodyPr>
            <a:normAutofit/>
          </a:bodyPr>
          <a:lstStyle/>
          <a:p>
            <a:pPr marL="0" indent="0" algn="ctr">
              <a:buNone/>
            </a:pPr>
            <a:r>
              <a:rPr lang="en-US" dirty="0"/>
              <a:t>You </a:t>
            </a:r>
            <a:r>
              <a:rPr lang="en-US" dirty="0" smtClean="0"/>
              <a:t>will now take </a:t>
            </a:r>
            <a:r>
              <a:rPr lang="en-US" dirty="0"/>
              <a:t>a short quiz on these </a:t>
            </a:r>
            <a:r>
              <a:rPr lang="en-US" dirty="0" smtClean="0"/>
              <a:t>instructions. Please let the research assistant know if you have any questions at all.</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10466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smtClean="0"/>
              <a:t>To </a:t>
            </a:r>
            <a:r>
              <a:rPr lang="en-US" dirty="0"/>
              <a:t>find the genies, you travel on a magic carpet to </a:t>
            </a:r>
            <a:r>
              <a:rPr lang="en-US" dirty="0" smtClean="0"/>
              <a:t>Orange </a:t>
            </a:r>
            <a:r>
              <a:rPr lang="en-US" dirty="0" smtClean="0"/>
              <a:t>Mountain </a:t>
            </a:r>
            <a:r>
              <a:rPr lang="en-US" dirty="0"/>
              <a:t>and </a:t>
            </a:r>
            <a:r>
              <a:rPr lang="en-US" dirty="0" smtClean="0"/>
              <a:t> Black Mountain</a:t>
            </a:r>
            <a:r>
              <a:rPr lang="en-US" dirty="0"/>
              <a:t>, where the genies live inside their magic </a:t>
            </a:r>
            <a:r>
              <a:rPr lang="en-US" dirty="0" smtClean="0"/>
              <a:t>lamps.</a:t>
            </a:r>
            <a:endParaRPr lang="en-US" dirty="0"/>
          </a:p>
        </p:txBody>
      </p:sp>
      <p:pic>
        <p:nvPicPr>
          <p:cNvPr id="8" name="Picture 7"/>
          <p:cNvPicPr>
            <a:picLocks noChangeAspect="1"/>
          </p:cNvPicPr>
          <p:nvPr/>
        </p:nvPicPr>
        <p:blipFill>
          <a:blip r:embed="rId3"/>
          <a:stretch>
            <a:fillRect/>
          </a:stretch>
        </p:blipFill>
        <p:spPr>
          <a:xfrm>
            <a:off x="7864412" y="1571726"/>
            <a:ext cx="3194113" cy="2043627"/>
          </a:xfrm>
          <a:prstGeom prst="rect">
            <a:avLst/>
          </a:prstGeom>
        </p:spPr>
      </p:pic>
      <p:pic>
        <p:nvPicPr>
          <p:cNvPr id="9" name="Picture 8"/>
          <p:cNvPicPr>
            <a:picLocks noChangeAspect="1"/>
          </p:cNvPicPr>
          <p:nvPr/>
        </p:nvPicPr>
        <p:blipFill>
          <a:blip r:embed="rId4"/>
          <a:stretch>
            <a:fillRect/>
          </a:stretch>
        </p:blipFill>
        <p:spPr>
          <a:xfrm>
            <a:off x="1962246" y="3815625"/>
            <a:ext cx="3105053" cy="2407629"/>
          </a:xfrm>
          <a:prstGeom prst="rect">
            <a:avLst/>
          </a:prstGeom>
        </p:spPr>
      </p:pic>
      <p:pic>
        <p:nvPicPr>
          <p:cNvPr id="10" name="Picture 9"/>
          <p:cNvPicPr>
            <a:picLocks noChangeAspect="1"/>
          </p:cNvPicPr>
          <p:nvPr/>
        </p:nvPicPr>
        <p:blipFill>
          <a:blip r:embed="rId5"/>
          <a:stretch>
            <a:fillRect/>
          </a:stretch>
        </p:blipFill>
        <p:spPr>
          <a:xfrm>
            <a:off x="7162895" y="3815625"/>
            <a:ext cx="3017390" cy="2450121"/>
          </a:xfrm>
          <a:prstGeom prst="rect">
            <a:avLst/>
          </a:prstGeom>
        </p:spPr>
      </p:pic>
      <p:pic>
        <p:nvPicPr>
          <p:cNvPr id="2" name="Picture 1"/>
          <p:cNvPicPr>
            <a:picLocks noChangeAspect="1"/>
          </p:cNvPicPr>
          <p:nvPr/>
        </p:nvPicPr>
        <p:blipFill>
          <a:blip r:embed="rId6"/>
          <a:stretch>
            <a:fillRect/>
          </a:stretch>
        </p:blipFill>
        <p:spPr>
          <a:xfrm>
            <a:off x="540455" y="1571726"/>
            <a:ext cx="3571964" cy="2105025"/>
          </a:xfrm>
          <a:prstGeom prst="rect">
            <a:avLst/>
          </a:prstGeom>
        </p:spPr>
      </p:pic>
      <p:sp>
        <p:nvSpPr>
          <p:cNvPr id="11" name="TextBox 10">
            <a:extLst>
              <a:ext uri="{FF2B5EF4-FFF2-40B4-BE49-F238E27FC236}">
                <a16:creationId xmlns:a16="http://schemas.microsoft.com/office/drawing/2014/main" id="{BE0A0E00-7EB2-F644-A3D2-D842748E812A}"/>
              </a:ext>
            </a:extLst>
          </p:cNvPr>
          <p:cNvSpPr txBox="1"/>
          <p:nvPr/>
        </p:nvSpPr>
        <p:spPr>
          <a:xfrm>
            <a:off x="4042655" y="6375778"/>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8238201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514350" indent="-514350" algn="ctr">
              <a:buAutoNum type="arabicPeriod"/>
            </a:pPr>
            <a:r>
              <a:rPr lang="en-US" dirty="0" smtClean="0">
                <a:solidFill>
                  <a:srgbClr val="FF0000"/>
                </a:solidFill>
              </a:rPr>
              <a:t>Which mountain is more likely to be windy?</a:t>
            </a:r>
          </a:p>
          <a:p>
            <a:pPr marL="0" indent="0" algn="ctr">
              <a:buNone/>
            </a:pPr>
            <a:endParaRPr lang="en-US" dirty="0" smtClean="0"/>
          </a:p>
          <a:p>
            <a:pPr marL="514350" indent="-514350" algn="ctr">
              <a:buAutoNum type="alphaLcParenR"/>
            </a:pPr>
            <a:r>
              <a:rPr lang="en-US" dirty="0" smtClean="0"/>
              <a:t>Both mountains are equally likely to be windy</a:t>
            </a:r>
          </a:p>
          <a:p>
            <a:pPr marL="514350" indent="-514350" algn="ctr">
              <a:buAutoNum type="alphaLcParenR"/>
            </a:pPr>
            <a:r>
              <a:rPr lang="en-US" dirty="0" smtClean="0"/>
              <a:t>Orange</a:t>
            </a:r>
            <a:r>
              <a:rPr lang="en-US" dirty="0" smtClean="0"/>
              <a:t> </a:t>
            </a:r>
            <a:r>
              <a:rPr lang="en-US" dirty="0" smtClean="0"/>
              <a:t>Mountain</a:t>
            </a:r>
          </a:p>
          <a:p>
            <a:pPr marL="514350" indent="-514350" algn="ctr">
              <a:buAutoNum type="alphaLcParenR"/>
            </a:pPr>
            <a:r>
              <a:rPr lang="en-US" dirty="0" smtClean="0"/>
              <a:t>Black Mountain</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9582741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0" indent="0" algn="ctr">
              <a:buNone/>
            </a:pPr>
            <a:r>
              <a:rPr lang="en-US" dirty="0" smtClean="0">
                <a:solidFill>
                  <a:srgbClr val="FF0000"/>
                </a:solidFill>
              </a:rPr>
              <a:t>2. Which carpet is more likely to experience strong winds?</a:t>
            </a:r>
          </a:p>
          <a:p>
            <a:pPr marL="0" indent="0" algn="ctr">
              <a:buNone/>
            </a:pPr>
            <a:endParaRPr lang="en-US" dirty="0" smtClean="0"/>
          </a:p>
          <a:p>
            <a:pPr marL="514350" indent="-514350" algn="ctr">
              <a:buAutoNum type="alphaLcParenR"/>
            </a:pPr>
            <a:r>
              <a:rPr lang="en-US" dirty="0" smtClean="0"/>
              <a:t>The carpet enchanted to go to </a:t>
            </a:r>
            <a:r>
              <a:rPr lang="en-US" dirty="0" smtClean="0"/>
              <a:t>Orange</a:t>
            </a:r>
            <a:r>
              <a:rPr lang="en-US" dirty="0" smtClean="0"/>
              <a:t> </a:t>
            </a:r>
            <a:r>
              <a:rPr lang="en-US" dirty="0" smtClean="0"/>
              <a:t>Mountain</a:t>
            </a:r>
          </a:p>
          <a:p>
            <a:pPr marL="514350" indent="-514350" algn="ctr">
              <a:buAutoNum type="alphaLcParenR"/>
            </a:pPr>
            <a:r>
              <a:rPr lang="en-US" dirty="0" smtClean="0"/>
              <a:t>The carpet enchanted to go to Black Mountain</a:t>
            </a:r>
          </a:p>
          <a:p>
            <a:pPr marL="514350" indent="-514350" algn="ctr">
              <a:buAutoNum type="alphaLcParenR"/>
            </a:pPr>
            <a:r>
              <a:rPr lang="en-US" dirty="0" smtClean="0"/>
              <a:t>Either carpet is equally likely to experience strong wind</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889996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0" indent="0" algn="ctr">
              <a:buNone/>
            </a:pPr>
            <a:r>
              <a:rPr lang="en-US" dirty="0">
                <a:solidFill>
                  <a:srgbClr val="FF0000"/>
                </a:solidFill>
              </a:rPr>
              <a:t>3</a:t>
            </a:r>
            <a:r>
              <a:rPr lang="en-US" dirty="0" smtClean="0">
                <a:solidFill>
                  <a:srgbClr val="FF0000"/>
                </a:solidFill>
              </a:rPr>
              <a:t>. Which carpet is more likely to go to </a:t>
            </a:r>
            <a:r>
              <a:rPr lang="en-US" dirty="0" smtClean="0">
                <a:solidFill>
                  <a:srgbClr val="FF0000"/>
                </a:solidFill>
              </a:rPr>
              <a:t>Orange</a:t>
            </a:r>
            <a:r>
              <a:rPr lang="en-US" dirty="0" smtClean="0">
                <a:solidFill>
                  <a:srgbClr val="FF0000"/>
                </a:solidFill>
              </a:rPr>
              <a:t> </a:t>
            </a:r>
            <a:r>
              <a:rPr lang="en-US" dirty="0" smtClean="0">
                <a:solidFill>
                  <a:srgbClr val="FF0000"/>
                </a:solidFill>
              </a:rPr>
              <a:t>Mountain?</a:t>
            </a:r>
          </a:p>
          <a:p>
            <a:pPr marL="0" indent="0" algn="ctr">
              <a:buNone/>
            </a:pPr>
            <a:endParaRPr lang="en-US" dirty="0" smtClean="0"/>
          </a:p>
          <a:p>
            <a:pPr marL="514350" indent="-514350" algn="ctr">
              <a:buAutoNum type="alphaLcParenR"/>
            </a:pPr>
            <a:r>
              <a:rPr lang="en-US" dirty="0" smtClean="0"/>
              <a:t>The carpet on the left</a:t>
            </a:r>
          </a:p>
          <a:p>
            <a:pPr marL="514350" indent="-514350" algn="ctr">
              <a:buAutoNum type="alphaLcParenR"/>
            </a:pPr>
            <a:r>
              <a:rPr lang="en-US" dirty="0" smtClean="0"/>
              <a:t>The carpet with the symbol that means </a:t>
            </a:r>
            <a:r>
              <a:rPr lang="en-US" dirty="0" smtClean="0"/>
              <a:t>“</a:t>
            </a:r>
            <a:r>
              <a:rPr lang="en-US" dirty="0" smtClean="0"/>
              <a:t>Orange</a:t>
            </a:r>
            <a:r>
              <a:rPr lang="en-US" dirty="0" smtClean="0"/>
              <a:t> </a:t>
            </a:r>
            <a:r>
              <a:rPr lang="en-US" dirty="0" smtClean="0"/>
              <a:t>Mountain” on it</a:t>
            </a:r>
          </a:p>
          <a:p>
            <a:pPr marL="514350" indent="-514350" algn="ctr">
              <a:buAutoNum type="alphaLcParenR"/>
            </a:pPr>
            <a:r>
              <a:rPr lang="en-US" dirty="0" smtClean="0"/>
              <a:t>The carpet on the right</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201134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0" indent="0" algn="ctr">
              <a:buNone/>
            </a:pPr>
            <a:r>
              <a:rPr lang="en-US" dirty="0" smtClean="0">
                <a:solidFill>
                  <a:srgbClr val="FF0000"/>
                </a:solidFill>
              </a:rPr>
              <a:t>4. Where are you more likely to get a gold coin?</a:t>
            </a:r>
          </a:p>
          <a:p>
            <a:pPr marL="0" indent="0" algn="ctr">
              <a:buNone/>
            </a:pPr>
            <a:endParaRPr lang="en-US" dirty="0" smtClean="0">
              <a:solidFill>
                <a:srgbClr val="FF0000"/>
              </a:solidFill>
            </a:endParaRPr>
          </a:p>
          <a:p>
            <a:pPr marL="514350" indent="-514350" algn="ctr">
              <a:buAutoNum type="alphaLcParenR"/>
            </a:pPr>
            <a:r>
              <a:rPr lang="en-US" dirty="0" smtClean="0"/>
              <a:t>On </a:t>
            </a:r>
            <a:r>
              <a:rPr lang="en-US" dirty="0" smtClean="0"/>
              <a:t>Orange</a:t>
            </a:r>
            <a:r>
              <a:rPr lang="en-US" dirty="0" smtClean="0"/>
              <a:t> </a:t>
            </a:r>
            <a:r>
              <a:rPr lang="en-US" dirty="0" smtClean="0"/>
              <a:t>Mountain</a:t>
            </a:r>
          </a:p>
          <a:p>
            <a:pPr marL="514350" indent="-514350" algn="ctr">
              <a:buAutoNum type="alphaLcParenR"/>
            </a:pPr>
            <a:r>
              <a:rPr lang="en-US" dirty="0" smtClean="0"/>
              <a:t>It depends on each genie’s interest in music</a:t>
            </a:r>
          </a:p>
          <a:p>
            <a:pPr marL="514350" indent="-514350" algn="ctr">
              <a:buAutoNum type="alphaLcParenR"/>
            </a:pPr>
            <a:r>
              <a:rPr lang="en-US" dirty="0" smtClean="0"/>
              <a:t>On Black Mountain</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931986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0" indent="0" algn="ctr">
              <a:buNone/>
            </a:pPr>
            <a:r>
              <a:rPr lang="en-US" dirty="0">
                <a:solidFill>
                  <a:srgbClr val="FF0000"/>
                </a:solidFill>
              </a:rPr>
              <a:t>5</a:t>
            </a:r>
            <a:r>
              <a:rPr lang="en-US" dirty="0" smtClean="0">
                <a:solidFill>
                  <a:srgbClr val="FF0000"/>
                </a:solidFill>
              </a:rPr>
              <a:t>. How can you tell when a genie is interested in music?</a:t>
            </a:r>
          </a:p>
          <a:p>
            <a:pPr marL="0" indent="0" algn="ctr">
              <a:buNone/>
            </a:pPr>
            <a:endParaRPr lang="en-US" dirty="0" smtClean="0"/>
          </a:p>
          <a:p>
            <a:pPr marL="514350" indent="-514350" algn="ctr">
              <a:buAutoNum type="alphaLcParenR"/>
            </a:pPr>
            <a:r>
              <a:rPr lang="en-US" dirty="0" smtClean="0"/>
              <a:t>When a genie is interested in music, they look different</a:t>
            </a:r>
          </a:p>
          <a:p>
            <a:pPr marL="514350" indent="-514350" algn="ctr">
              <a:buAutoNum type="alphaLcParenR"/>
            </a:pPr>
            <a:r>
              <a:rPr lang="en-US" dirty="0" smtClean="0"/>
              <a:t>When a genie is interested in music, their lamp glows </a:t>
            </a:r>
          </a:p>
          <a:p>
            <a:pPr marL="514350" indent="-514350" algn="ctr">
              <a:buAutoNum type="alphaLcParenR"/>
            </a:pPr>
            <a:r>
              <a:rPr lang="en-US" dirty="0" smtClean="0"/>
              <a:t>Genies that are interested in music will often come out of their lamps and listen to a song</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745950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0" indent="0" algn="ctr">
              <a:buNone/>
            </a:pPr>
            <a:r>
              <a:rPr lang="en-US" dirty="0" smtClean="0">
                <a:solidFill>
                  <a:srgbClr val="FF0000"/>
                </a:solidFill>
              </a:rPr>
              <a:t>6. How does a genie’s interest in music affect the other genies?</a:t>
            </a:r>
          </a:p>
          <a:p>
            <a:pPr marL="0" indent="0" algn="ctr">
              <a:buNone/>
            </a:pPr>
            <a:endParaRPr lang="en-US" dirty="0" smtClean="0"/>
          </a:p>
          <a:p>
            <a:pPr marL="514350" indent="-514350" algn="ctr">
              <a:buAutoNum type="alphaLcParenR"/>
            </a:pPr>
            <a:r>
              <a:rPr lang="en-US" dirty="0" smtClean="0"/>
              <a:t>When one genie on a mountain is interested in music, the other isn’t</a:t>
            </a:r>
          </a:p>
          <a:p>
            <a:pPr marL="514350" indent="-514350" algn="ctr">
              <a:buAutoNum type="alphaLcParenR"/>
            </a:pPr>
            <a:r>
              <a:rPr lang="en-US" dirty="0" smtClean="0"/>
              <a:t>Each genie has their own interests and one genie’s interest doesn’t affect the other genies</a:t>
            </a:r>
          </a:p>
          <a:p>
            <a:pPr marL="514350" indent="-514350" algn="ctr">
              <a:buAutoNum type="alphaLcParenR"/>
            </a:pPr>
            <a:r>
              <a:rPr lang="en-US" dirty="0" smtClean="0"/>
              <a:t>When one genie on a mountain is interested in music, the other one is too</a:t>
            </a:r>
            <a:endParaRPr lang="en-US" dirty="0"/>
          </a:p>
        </p:txBody>
      </p:sp>
    </p:spTree>
    <p:extLst>
      <p:ext uri="{BB962C8B-B14F-4D97-AF65-F5344CB8AC3E}">
        <p14:creationId xmlns:p14="http://schemas.microsoft.com/office/powerpoint/2010/main" val="3630263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57275"/>
            <a:ext cx="11830050" cy="4333875"/>
          </a:xfrm>
        </p:spPr>
        <p:txBody>
          <a:bodyPr>
            <a:normAutofit/>
          </a:bodyPr>
          <a:lstStyle/>
          <a:p>
            <a:pPr marL="0" indent="0" algn="ctr">
              <a:buNone/>
            </a:pPr>
            <a:r>
              <a:rPr lang="en-US" dirty="0">
                <a:solidFill>
                  <a:srgbClr val="FF0000"/>
                </a:solidFill>
              </a:rPr>
              <a:t>7</a:t>
            </a:r>
            <a:r>
              <a:rPr lang="en-US" dirty="0" smtClean="0">
                <a:solidFill>
                  <a:srgbClr val="FF0000"/>
                </a:solidFill>
              </a:rPr>
              <a:t>. How does the wind affect the genie’s interest in music?</a:t>
            </a:r>
          </a:p>
          <a:p>
            <a:pPr marL="0" indent="0" algn="ctr">
              <a:buNone/>
            </a:pPr>
            <a:endParaRPr lang="en-US" dirty="0" smtClean="0"/>
          </a:p>
          <a:p>
            <a:pPr marL="514350" indent="-514350" algn="ctr">
              <a:buAutoNum type="alphaLcParenR"/>
            </a:pPr>
            <a:r>
              <a:rPr lang="en-US" dirty="0" smtClean="0"/>
              <a:t>Genies are more interested in music on windy days</a:t>
            </a:r>
          </a:p>
          <a:p>
            <a:pPr marL="514350" indent="-514350" algn="ctr">
              <a:buAutoNum type="alphaLcParenR"/>
            </a:pPr>
            <a:r>
              <a:rPr lang="en-US" dirty="0" smtClean="0"/>
              <a:t>Genies live inside lamps so they don’t care about the wind outside</a:t>
            </a:r>
          </a:p>
          <a:p>
            <a:pPr marL="514350" indent="-514350" algn="ctr">
              <a:buAutoNum type="alphaLcParenR"/>
            </a:pPr>
            <a:r>
              <a:rPr lang="en-US" dirty="0" smtClean="0"/>
              <a:t>Genies are more interested in music on days without wind</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25772750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724" y="2095500"/>
            <a:ext cx="10610852" cy="1095375"/>
          </a:xfrm>
        </p:spPr>
        <p:txBody>
          <a:bodyPr>
            <a:normAutofit/>
          </a:bodyPr>
          <a:lstStyle/>
          <a:p>
            <a:pPr marL="0" indent="0" algn="ctr">
              <a:buNone/>
            </a:pPr>
            <a:r>
              <a:rPr lang="en-US" dirty="0" smtClean="0"/>
              <a:t>Good job! You will now complete a few practice trials to get familiar with the game.</a:t>
            </a:r>
            <a:endParaRPr lang="en-US" dirty="0"/>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873650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a:t>Each magic lamp is marked with a symbol that is the genie’s name in the local </a:t>
            </a:r>
            <a:r>
              <a:rPr lang="en-US" dirty="0" smtClean="0"/>
              <a:t>language.</a:t>
            </a:r>
            <a:endParaRPr lang="en-US" dirty="0"/>
          </a:p>
        </p:txBody>
      </p:sp>
      <p:pic>
        <p:nvPicPr>
          <p:cNvPr id="2" name="Picture 1"/>
          <p:cNvPicPr>
            <a:picLocks noChangeAspect="1"/>
          </p:cNvPicPr>
          <p:nvPr/>
        </p:nvPicPr>
        <p:blipFill>
          <a:blip r:embed="rId3"/>
          <a:stretch>
            <a:fillRect/>
          </a:stretch>
        </p:blipFill>
        <p:spPr>
          <a:xfrm>
            <a:off x="7126661" y="3380682"/>
            <a:ext cx="4312863" cy="1353132"/>
          </a:xfrm>
          <a:prstGeom prst="rect">
            <a:avLst/>
          </a:prstGeom>
        </p:spPr>
      </p:pic>
      <p:pic>
        <p:nvPicPr>
          <p:cNvPr id="11" name="Picture 10"/>
          <p:cNvPicPr>
            <a:picLocks noChangeAspect="1"/>
          </p:cNvPicPr>
          <p:nvPr/>
        </p:nvPicPr>
        <p:blipFill>
          <a:blip r:embed="rId4"/>
          <a:stretch>
            <a:fillRect/>
          </a:stretch>
        </p:blipFill>
        <p:spPr>
          <a:xfrm>
            <a:off x="7901967" y="1523349"/>
            <a:ext cx="2762250" cy="1767317"/>
          </a:xfrm>
          <a:prstGeom prst="rect">
            <a:avLst/>
          </a:prstGeom>
        </p:spPr>
      </p:pic>
      <p:pic>
        <p:nvPicPr>
          <p:cNvPr id="7" name="Picture 6"/>
          <p:cNvPicPr>
            <a:picLocks noChangeAspect="1"/>
          </p:cNvPicPr>
          <p:nvPr/>
        </p:nvPicPr>
        <p:blipFill>
          <a:blip r:embed="rId5"/>
          <a:stretch>
            <a:fillRect/>
          </a:stretch>
        </p:blipFill>
        <p:spPr>
          <a:xfrm>
            <a:off x="733425" y="1459287"/>
            <a:ext cx="3107620" cy="1831379"/>
          </a:xfrm>
          <a:prstGeom prst="rect">
            <a:avLst/>
          </a:prstGeom>
        </p:spPr>
      </p:pic>
      <p:pic>
        <p:nvPicPr>
          <p:cNvPr id="5" name="Picture 4"/>
          <p:cNvPicPr>
            <a:picLocks noChangeAspect="1"/>
          </p:cNvPicPr>
          <p:nvPr/>
        </p:nvPicPr>
        <p:blipFill>
          <a:blip r:embed="rId6"/>
          <a:stretch>
            <a:fillRect/>
          </a:stretch>
        </p:blipFill>
        <p:spPr>
          <a:xfrm>
            <a:off x="647701" y="3380682"/>
            <a:ext cx="3866171" cy="1351556"/>
          </a:xfrm>
          <a:prstGeom prst="rect">
            <a:avLst/>
          </a:prstGeom>
        </p:spPr>
      </p:pic>
      <p:sp>
        <p:nvSpPr>
          <p:cNvPr id="9" name="TextBox 8">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638904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a:t>You can pick up a lamp and rub </a:t>
            </a:r>
            <a:r>
              <a:rPr lang="en-US" dirty="0" smtClean="0"/>
              <a:t>it by using the left or right arrow keys. </a:t>
            </a:r>
            <a:r>
              <a:rPr lang="en-US" dirty="0"/>
              <a:t>If the genie that lives inside is in the mood for music, </a:t>
            </a:r>
            <a:r>
              <a:rPr lang="en-US" dirty="0" smtClean="0"/>
              <a:t>they’ll </a:t>
            </a:r>
            <a:r>
              <a:rPr lang="en-US" dirty="0"/>
              <a:t>come out, listen to a song, and give you a gold coin in return</a:t>
            </a:r>
            <a:r>
              <a:rPr lang="en-US" dirty="0" smtClean="0"/>
              <a:t>.</a:t>
            </a:r>
            <a:endParaRPr lang="en-US" dirty="0"/>
          </a:p>
        </p:txBody>
      </p:sp>
      <p:pic>
        <p:nvPicPr>
          <p:cNvPr id="5" name="Picture 4"/>
          <p:cNvPicPr>
            <a:picLocks noChangeAspect="1"/>
          </p:cNvPicPr>
          <p:nvPr/>
        </p:nvPicPr>
        <p:blipFill>
          <a:blip r:embed="rId3"/>
          <a:stretch>
            <a:fillRect/>
          </a:stretch>
        </p:blipFill>
        <p:spPr>
          <a:xfrm>
            <a:off x="3248864" y="4080317"/>
            <a:ext cx="2794748" cy="2059529"/>
          </a:xfrm>
          <a:prstGeom prst="rect">
            <a:avLst/>
          </a:prstGeom>
        </p:spPr>
      </p:pic>
      <p:pic>
        <p:nvPicPr>
          <p:cNvPr id="7" name="Picture 6"/>
          <p:cNvPicPr>
            <a:picLocks noChangeAspect="1"/>
          </p:cNvPicPr>
          <p:nvPr/>
        </p:nvPicPr>
        <p:blipFill>
          <a:blip r:embed="rId4"/>
          <a:stretch>
            <a:fillRect/>
          </a:stretch>
        </p:blipFill>
        <p:spPr>
          <a:xfrm>
            <a:off x="3363557" y="1810844"/>
            <a:ext cx="5734049" cy="1799020"/>
          </a:xfrm>
          <a:prstGeom prst="rect">
            <a:avLst/>
          </a:prstGeom>
        </p:spPr>
      </p:pic>
      <p:sp>
        <p:nvSpPr>
          <p:cNvPr id="8" name="Rectangle 7"/>
          <p:cNvSpPr/>
          <p:nvPr/>
        </p:nvSpPr>
        <p:spPr>
          <a:xfrm>
            <a:off x="3152774" y="1743019"/>
            <a:ext cx="2838451" cy="1764815"/>
          </a:xfrm>
          <a:prstGeom prst="rect">
            <a:avLst/>
          </a:prstGeom>
          <a:no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701547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a:t>But sometimes the genie won’t be interested and will just stay inside </a:t>
            </a:r>
            <a:r>
              <a:rPr lang="en-US" dirty="0" smtClean="0"/>
              <a:t>their </a:t>
            </a:r>
            <a:r>
              <a:rPr lang="en-US" dirty="0"/>
              <a:t>lamp. In this case, you won’t get a gold </a:t>
            </a:r>
            <a:r>
              <a:rPr lang="en-US" dirty="0" smtClean="0"/>
              <a:t>coin.</a:t>
            </a:r>
            <a:endParaRPr lang="en-US" dirty="0"/>
          </a:p>
        </p:txBody>
      </p:sp>
      <p:pic>
        <p:nvPicPr>
          <p:cNvPr id="7" name="Picture 6"/>
          <p:cNvPicPr>
            <a:picLocks noChangeAspect="1"/>
          </p:cNvPicPr>
          <p:nvPr/>
        </p:nvPicPr>
        <p:blipFill>
          <a:blip r:embed="rId3"/>
          <a:stretch>
            <a:fillRect/>
          </a:stretch>
        </p:blipFill>
        <p:spPr>
          <a:xfrm>
            <a:off x="3363557" y="1810844"/>
            <a:ext cx="5734049" cy="1799020"/>
          </a:xfrm>
          <a:prstGeom prst="rect">
            <a:avLst/>
          </a:prstGeom>
        </p:spPr>
      </p:pic>
      <p:sp>
        <p:nvSpPr>
          <p:cNvPr id="8" name="Rectangle 7"/>
          <p:cNvSpPr/>
          <p:nvPr/>
        </p:nvSpPr>
        <p:spPr>
          <a:xfrm>
            <a:off x="3152774" y="1743019"/>
            <a:ext cx="2838451" cy="1764815"/>
          </a:xfrm>
          <a:prstGeom prst="rect">
            <a:avLst/>
          </a:prstGeom>
          <a:no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700" y="3873910"/>
            <a:ext cx="1978771" cy="2370878"/>
          </a:xfrm>
          <a:prstGeom prst="rect">
            <a:avLst/>
          </a:prstGeom>
        </p:spPr>
      </p:pic>
      <p:sp>
        <p:nvSpPr>
          <p:cNvPr id="9" name="TextBox 8">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387091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847725"/>
            <a:ext cx="10972800" cy="2981325"/>
          </a:xfrm>
        </p:spPr>
        <p:txBody>
          <a:bodyPr>
            <a:normAutofit/>
          </a:bodyPr>
          <a:lstStyle/>
          <a:p>
            <a:pPr marL="0" indent="0" algn="ctr">
              <a:buNone/>
            </a:pPr>
            <a:r>
              <a:rPr lang="en-US" dirty="0"/>
              <a:t>It is hard to tell how interested in music each genie is, because genies are very shy, but if a genie will often come out of his lamp to listen to your songs, </a:t>
            </a:r>
            <a:r>
              <a:rPr lang="en-US" dirty="0" smtClean="0"/>
              <a:t>they are probably </a:t>
            </a:r>
            <a:r>
              <a:rPr lang="en-US" dirty="0"/>
              <a:t>interested in music</a:t>
            </a:r>
            <a:r>
              <a:rPr lang="en-US" dirty="0" smtClean="0"/>
              <a:t>.</a:t>
            </a:r>
          </a:p>
          <a:p>
            <a:pPr marL="0" indent="0" algn="ctr">
              <a:buNone/>
            </a:pPr>
            <a:endParaRPr lang="en-US" dirty="0" smtClean="0"/>
          </a:p>
          <a:p>
            <a:pPr marL="0" indent="0" algn="ctr">
              <a:buNone/>
            </a:pPr>
            <a:r>
              <a:rPr lang="en-US" dirty="0"/>
              <a:t>A genie’s interest in music may also change with time. A genie that is initially interested in music may later lose interest, or vice versa.</a:t>
            </a:r>
          </a:p>
        </p:txBody>
      </p:sp>
      <p:sp>
        <p:nvSpPr>
          <p:cNvPr id="4" name="TextBox 3">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302689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a:t>If you recently visited a certain genie and </a:t>
            </a:r>
            <a:r>
              <a:rPr lang="en-US" dirty="0" smtClean="0"/>
              <a:t>they </a:t>
            </a:r>
            <a:r>
              <a:rPr lang="en-US" dirty="0"/>
              <a:t>gave you a gold coin for a song, this genie may be currently interested in music and it may be a good idea to visit </a:t>
            </a:r>
            <a:r>
              <a:rPr lang="en-US" dirty="0" smtClean="0"/>
              <a:t>them </a:t>
            </a:r>
            <a:r>
              <a:rPr lang="en-US" dirty="0"/>
              <a:t>again.</a:t>
            </a:r>
          </a:p>
        </p:txBody>
      </p:sp>
      <p:pic>
        <p:nvPicPr>
          <p:cNvPr id="5" name="Picture 4"/>
          <p:cNvPicPr>
            <a:picLocks noChangeAspect="1"/>
          </p:cNvPicPr>
          <p:nvPr/>
        </p:nvPicPr>
        <p:blipFill>
          <a:blip r:embed="rId3"/>
          <a:stretch>
            <a:fillRect/>
          </a:stretch>
        </p:blipFill>
        <p:spPr>
          <a:xfrm>
            <a:off x="3248864" y="4080317"/>
            <a:ext cx="2794748" cy="2059529"/>
          </a:xfrm>
          <a:prstGeom prst="rect">
            <a:avLst/>
          </a:prstGeom>
        </p:spPr>
      </p:pic>
      <p:pic>
        <p:nvPicPr>
          <p:cNvPr id="7" name="Picture 6"/>
          <p:cNvPicPr>
            <a:picLocks noChangeAspect="1"/>
          </p:cNvPicPr>
          <p:nvPr/>
        </p:nvPicPr>
        <p:blipFill>
          <a:blip r:embed="rId4"/>
          <a:stretch>
            <a:fillRect/>
          </a:stretch>
        </p:blipFill>
        <p:spPr>
          <a:xfrm>
            <a:off x="3363557" y="1810844"/>
            <a:ext cx="5734049" cy="1799020"/>
          </a:xfrm>
          <a:prstGeom prst="rect">
            <a:avLst/>
          </a:prstGeom>
        </p:spPr>
      </p:pic>
      <p:sp>
        <p:nvSpPr>
          <p:cNvPr id="8" name="Rectangle 7"/>
          <p:cNvSpPr/>
          <p:nvPr/>
        </p:nvSpPr>
        <p:spPr>
          <a:xfrm>
            <a:off x="3152774" y="1743019"/>
            <a:ext cx="2838451" cy="1764815"/>
          </a:xfrm>
          <a:prstGeom prst="rect">
            <a:avLst/>
          </a:prstGeom>
          <a:no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3842947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425" y="409575"/>
            <a:ext cx="10620375" cy="5767388"/>
          </a:xfrm>
        </p:spPr>
        <p:txBody>
          <a:bodyPr>
            <a:normAutofit/>
          </a:bodyPr>
          <a:lstStyle/>
          <a:p>
            <a:pPr marL="0" indent="0" algn="ctr">
              <a:buNone/>
            </a:pPr>
            <a:r>
              <a:rPr lang="en-US" dirty="0"/>
              <a:t>But if the genie stayed inside </a:t>
            </a:r>
            <a:r>
              <a:rPr lang="en-US" dirty="0" smtClean="0"/>
              <a:t>their </a:t>
            </a:r>
            <a:r>
              <a:rPr lang="en-US" dirty="0"/>
              <a:t>lamp, </a:t>
            </a:r>
            <a:r>
              <a:rPr lang="en-US" dirty="0" smtClean="0"/>
              <a:t>they </a:t>
            </a:r>
            <a:r>
              <a:rPr lang="en-US" dirty="0"/>
              <a:t>may not be very interested in music, and it may be a better idea to visit a different genie.</a:t>
            </a:r>
          </a:p>
        </p:txBody>
      </p:sp>
      <p:pic>
        <p:nvPicPr>
          <p:cNvPr id="7" name="Picture 6"/>
          <p:cNvPicPr>
            <a:picLocks noChangeAspect="1"/>
          </p:cNvPicPr>
          <p:nvPr/>
        </p:nvPicPr>
        <p:blipFill>
          <a:blip r:embed="rId3"/>
          <a:stretch>
            <a:fillRect/>
          </a:stretch>
        </p:blipFill>
        <p:spPr>
          <a:xfrm>
            <a:off x="3363557" y="1810844"/>
            <a:ext cx="5734049" cy="1799020"/>
          </a:xfrm>
          <a:prstGeom prst="rect">
            <a:avLst/>
          </a:prstGeom>
        </p:spPr>
      </p:pic>
      <p:sp>
        <p:nvSpPr>
          <p:cNvPr id="8" name="Rectangle 7"/>
          <p:cNvSpPr/>
          <p:nvPr/>
        </p:nvSpPr>
        <p:spPr>
          <a:xfrm>
            <a:off x="3152774" y="1743019"/>
            <a:ext cx="2838451" cy="1764815"/>
          </a:xfrm>
          <a:prstGeom prst="rect">
            <a:avLst/>
          </a:prstGeom>
          <a:noFill/>
          <a:ln w="635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700" y="3873910"/>
            <a:ext cx="1978771" cy="2370878"/>
          </a:xfrm>
          <a:prstGeom prst="rect">
            <a:avLst/>
          </a:prstGeom>
        </p:spPr>
      </p:pic>
      <p:sp>
        <p:nvSpPr>
          <p:cNvPr id="9" name="TextBox 8">
            <a:extLst>
              <a:ext uri="{FF2B5EF4-FFF2-40B4-BE49-F238E27FC236}">
                <a16:creationId xmlns:a16="http://schemas.microsoft.com/office/drawing/2014/main" id="{BE0A0E00-7EB2-F644-A3D2-D842748E812A}"/>
              </a:ext>
            </a:extLst>
          </p:cNvPr>
          <p:cNvSpPr txBox="1"/>
          <p:nvPr/>
        </p:nvSpPr>
        <p:spPr>
          <a:xfrm>
            <a:off x="4018041" y="6210301"/>
            <a:ext cx="4487784" cy="492443"/>
          </a:xfrm>
          <a:prstGeom prst="rect">
            <a:avLst/>
          </a:prstGeom>
          <a:noFill/>
        </p:spPr>
        <p:txBody>
          <a:bodyPr wrap="square" rtlCol="0">
            <a:spAutoFit/>
          </a:bodyPr>
          <a:lstStyle/>
          <a:p>
            <a:r>
              <a:rPr lang="en-US" sz="2600" dirty="0">
                <a:solidFill>
                  <a:srgbClr val="FF0000"/>
                </a:solidFill>
              </a:rPr>
              <a:t>Press the </a:t>
            </a:r>
            <a:r>
              <a:rPr lang="en-US" sz="2600" dirty="0" smtClean="0">
                <a:solidFill>
                  <a:srgbClr val="FF0000"/>
                </a:solidFill>
              </a:rPr>
              <a:t>enter key to continue</a:t>
            </a:r>
            <a:endParaRPr lang="en-US" sz="2600" dirty="0">
              <a:solidFill>
                <a:srgbClr val="FF0000"/>
              </a:solidFill>
            </a:endParaRPr>
          </a:p>
        </p:txBody>
      </p:sp>
    </p:spTree>
    <p:extLst>
      <p:ext uri="{BB962C8B-B14F-4D97-AF65-F5344CB8AC3E}">
        <p14:creationId xmlns:p14="http://schemas.microsoft.com/office/powerpoint/2010/main" val="1644302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1692</Words>
  <Application>Microsoft Office PowerPoint</Application>
  <PresentationFormat>Widescreen</PresentationFormat>
  <Paragraphs>161</Paragraphs>
  <Slides>37</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Cisler Lab User</dc:creator>
  <cp:lastModifiedBy>Kevin M. Crombie</cp:lastModifiedBy>
  <cp:revision>99</cp:revision>
  <dcterms:created xsi:type="dcterms:W3CDTF">2019-08-15T15:53:22Z</dcterms:created>
  <dcterms:modified xsi:type="dcterms:W3CDTF">2020-08-10T18:00:15Z</dcterms:modified>
</cp:coreProperties>
</file>