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embeddedFontLst>
    <p:embeddedFont>
      <p:font typeface="Montserrat Medium" pitchFamily="2" charset="0"/>
      <p:regular r:id="rId14"/>
      <p:italic r:id="rId15"/>
    </p:embeddedFont>
    <p:embeddedFont>
      <p:font typeface="Open Sans" pitchFamily="2" charset="0"/>
      <p:regular r:id="rId16"/>
      <p:bold r:id="rId17"/>
      <p:italic r:id="rId18"/>
      <p:boldItalic r:id="rId19"/>
    </p:embeddedFont>
  </p:embeddedFontLst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C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B2F687-23F8-C90F-CD86-E8678303BB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3E8F2C-6712-9F50-471E-F78CB0CA47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23065-D8F1-4648-8329-08148D08402E}" type="datetimeFigureOut">
              <a:rPr lang="es-UY" smtClean="0"/>
              <a:t>23/4/2025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5AFB11-5EBE-4BF2-8BBB-3C7E8B137D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UY" dirty="0"/>
              <a:t>Presented by: Alex Inderkum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515B3E-6E62-CE25-4C6C-612AC14EED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F5F2D-89D8-40F8-ACFF-F835C1D7244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888328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1158-79BF-4C08-949E-D95FEDDC4D59}" type="datetimeFigureOut">
              <a:rPr lang="es-UY" smtClean="0"/>
              <a:t>23/4/2025</a:t>
            </a:fld>
            <a:endParaRPr lang="es-UY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UY" dirty="0"/>
              <a:t>Presented by: Alex Inderkum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D2F9-1C8A-4564-815F-ECD01FA25C6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9264268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UY"/>
              <a:t>Presented by: Alex Inderkum</a:t>
            </a:r>
            <a:endParaRPr lang="es-UY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8D2F9-1C8A-4564-815F-ECD01FA25C61}" type="slidenum">
              <a:rPr lang="es-UY" smtClean="0"/>
              <a:t>10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4846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6D4BF-224C-686A-84A4-B9194AF93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D8364F-F3FC-E581-62B8-BD5F430EA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D30927-CFA8-6147-CBBC-04DCF578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B277-E5A2-4516-822B-87A3AC1E62BC}" type="datetime1">
              <a:rPr lang="es-UY" smtClean="0"/>
              <a:t>23/4/2025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FF4AF8-9D96-584F-F409-0986D672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Presented by: Alex Inderkum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2060FB-AD85-439C-8A72-FA9A8C98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18F4-4CBE-436F-881C-8D7F5978070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2346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A3F2F-8559-D9B6-5B0E-492DE9C4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B2D01D-2AC2-E413-B5E6-23C2CDD6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7DC865-BC2F-162A-8C6F-3CA7D02D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3622-9A1B-4E82-8CE7-24E0048DC26E}" type="datetime1">
              <a:rPr lang="es-UY" smtClean="0"/>
              <a:t>23/4/2025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93D560-03C6-CC5A-AE88-EF471B55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Presented by: Alex Inderkum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F5A920-3E86-7E86-174F-2277FAF1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18F4-4CBE-436F-881C-8D7F5978070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7726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FECA94-2C56-D70A-7825-6FF94DEAE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0650B5-F4A9-A1BC-FDC6-C68C0DDED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03A205-FC3E-C24D-EF37-AFFF8ECB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61DD-D6DB-449D-843F-C09805E5F687}" type="datetime1">
              <a:rPr lang="es-UY" smtClean="0"/>
              <a:t>23/4/2025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4566BE-9D9E-9DA9-8AC5-47C92421A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Presented by: Alex Inderkum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E169F7-0080-3E3B-8ED9-3AA93C85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18F4-4CBE-436F-881C-8D7F5978070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0016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D54DE-AD36-29C4-929A-C60B3853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D25AD5-1DE5-DB23-C2D1-08A5F3960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F03A0C-2F8D-AC9E-85E0-CD4A8A26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A18C-A5D5-4744-92D7-E1FC80544B13}" type="datetime1">
              <a:rPr lang="es-UY" smtClean="0"/>
              <a:t>23/4/2025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79ABFB-8BB6-A49F-5C46-4A173B42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Presented by: Alex Inderkum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565D69-6867-B6A9-19BE-E711C8F7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18F4-4CBE-436F-881C-8D7F5978070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8613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0CA4A-7339-AC16-DF13-571108656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AEA9F1-90CE-4DCA-142D-2E0E5515A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0DA69D-5DEB-F330-BFD8-96368FEF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6E8D-36FA-4751-871B-F1F06AE3672D}" type="datetime1">
              <a:rPr lang="es-UY" smtClean="0"/>
              <a:t>23/4/2025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19ADA1-0DB3-E53C-F28A-A769FA36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Presented by: Alex Inderkum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2EB355-2F1E-F2CA-41CE-4AF966C3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18F4-4CBE-436F-881C-8D7F5978070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4141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62A0F-3603-F0D2-096C-76AA8EAD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C0C92C-0F47-18CD-B562-9B87D3F97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063E48-9C5E-DCDC-1355-A288DB3FC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ACC0C6-C3F0-F837-0E4E-602E504F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F0BC-6D68-4F7A-8941-9723D61DC2D4}" type="datetime1">
              <a:rPr lang="es-UY" smtClean="0"/>
              <a:t>23/4/2025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F12045-52D7-2662-9DBD-394E4659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Presented by: Alex Inderkum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3745AA-4752-67F8-5561-2D72F3F3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18F4-4CBE-436F-881C-8D7F5978070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8518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CDA48-7399-F5D6-73A2-45BC1352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9874DF-B0B2-DFEC-C38E-9214C0A40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3CCC8D-09A5-C7D5-4A79-42BC9C7E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E9944EB-A9EB-0E4C-E9E7-B8A3CBCCC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F9F919-2467-90CC-EF75-52B21238A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C3A0FD-4E3A-E47A-4FB3-C8059486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E858-1B0C-4BE9-89DD-354DA1147831}" type="datetime1">
              <a:rPr lang="es-UY" smtClean="0"/>
              <a:t>23/4/2025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1145B3D-BF0B-64D5-3280-B428F419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Presented by: Alex Inderkum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340C86-D5C1-2E01-8593-A7D4EB3A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18F4-4CBE-436F-881C-8D7F5978070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428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F30D6-79AC-76EB-0255-CFDEB542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D5A459-1E60-AAF9-5809-5D91445A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1FD6-9E33-4D1E-839D-0C1928CD1EB6}" type="datetime1">
              <a:rPr lang="es-UY" smtClean="0"/>
              <a:t>23/4/2025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8F8CFF-931A-9A43-FF40-BB3EDC92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Presented by: Alex Inderkum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8DE778-F824-183F-35A9-473364E9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18F4-4CBE-436F-881C-8D7F5978070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4818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2364DE-C210-99DB-FE4B-161CDFFD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0C8E-07A6-4369-8A77-C86D916C91BB}" type="datetime1">
              <a:rPr lang="es-UY" smtClean="0"/>
              <a:t>23/4/2025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3859B4-0A6C-3017-8A03-14BE434F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Presented by: Alex Inderkum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79F25B-0D26-D06E-6157-D3388B98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18F4-4CBE-436F-881C-8D7F5978070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68879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5E76D-BBF8-68FC-9F44-46CB3117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17C5B6-64C3-E604-D09B-182385F47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FF7782-AB2D-B6EF-8ED3-DD08EB5BF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E2F94D-674D-1371-0758-3307DFD8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5E39-540A-47AE-8E1B-CEC70AEB6FF2}" type="datetime1">
              <a:rPr lang="es-UY" smtClean="0"/>
              <a:t>23/4/2025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741F59-28F9-ACE9-5DA6-DF7A1BDA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Presented by: Alex Inderkum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32A065-DD89-06E6-FA21-EDA152F5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18F4-4CBE-436F-881C-8D7F5978070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10165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4F80F-FD2D-0F78-D4B4-9D564135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373C9C-A443-CE4C-4743-C910467E4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3D21DC-6B48-A0E8-C246-1FF535196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646C05-0A0E-44B1-6C71-EA196C74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36B1-A1D7-4D06-B59F-74630EEC5384}" type="datetime1">
              <a:rPr lang="es-UY" smtClean="0"/>
              <a:t>23/4/2025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DB60E4-052C-D7D7-CFFC-069C3E3E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Presented by: Alex Inderkum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B0A782-1068-4FA8-7DE2-9E79311A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18F4-4CBE-436F-881C-8D7F5978070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1470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5D730A-BDAE-7E36-51E9-168EB8896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BE41C5-2E36-AF4D-3490-A8A343C8B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1EEB15-63E0-3634-100F-B31FDCF16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0545ED-46A4-408E-B101-F6E96C34C0CF}" type="datetime1">
              <a:rPr lang="es-UY" smtClean="0"/>
              <a:t>23/4/2025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FC86FB-E016-4F16-2616-6A5F5DAAA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s-UY" dirty="0"/>
              <a:t>Presented by: Alex Inderkum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9F7BBB-648C-91F0-E836-9CA9E7407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8D18F4-4CBE-436F-881C-8D7F5978070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32042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21C87923-0B10-27D1-121C-0B4DDE6C65F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30" y="863817"/>
            <a:ext cx="9347454" cy="54925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53DB482-5F3E-CB68-B723-55C3CC8E5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6811" y="863817"/>
            <a:ext cx="8179308" cy="1269682"/>
          </a:xfrm>
        </p:spPr>
        <p:txBody>
          <a:bodyPr/>
          <a:lstStyle/>
          <a:p>
            <a:r>
              <a:rPr lang="es-UY" dirty="0">
                <a:latin typeface="Montserrat Medium" pitchFamily="2" charset="0"/>
              </a:rPr>
              <a:t>Project </a:t>
            </a:r>
            <a:r>
              <a:rPr lang="es-UY" dirty="0" err="1">
                <a:latin typeface="Montserrat Medium" pitchFamily="2" charset="0"/>
              </a:rPr>
              <a:t>Cyclistic</a:t>
            </a:r>
            <a:endParaRPr lang="es-UY" dirty="0">
              <a:latin typeface="Montserrat Medium" pitchFamily="2" charset="0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AEDDB1-E03C-E5A3-6C32-866EF190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AAAA-2FDC-403A-A108-9171936E288E}" type="datetime1">
              <a:rPr lang="es-UY" smtClean="0"/>
              <a:t>23/4/2025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B85295-7182-EFCA-2769-7097F5D7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Presented by: Alex Inderkum</a:t>
            </a:r>
          </a:p>
        </p:txBody>
      </p:sp>
    </p:spTree>
    <p:extLst>
      <p:ext uri="{BB962C8B-B14F-4D97-AF65-F5344CB8AC3E}">
        <p14:creationId xmlns:p14="http://schemas.microsoft.com/office/powerpoint/2010/main" val="38333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B2B8DC56-6C03-B9D7-30F3-08B1AF052B2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5867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1658BF-F755-DC50-577A-3A928535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681037"/>
            <a:ext cx="10515600" cy="1325563"/>
          </a:xfrm>
        </p:spPr>
        <p:txBody>
          <a:bodyPr/>
          <a:lstStyle/>
          <a:p>
            <a:r>
              <a:rPr lang="es-UY" dirty="0" err="1"/>
              <a:t>Thank</a:t>
            </a:r>
            <a:r>
              <a:rPr lang="es-UY" dirty="0"/>
              <a:t> </a:t>
            </a:r>
            <a:r>
              <a:rPr lang="es-UY" dirty="0" err="1"/>
              <a:t>you</a:t>
            </a:r>
            <a:r>
              <a:rPr lang="es-UY" dirty="0"/>
              <a:t> for </a:t>
            </a:r>
            <a:r>
              <a:rPr lang="es-UY" dirty="0" err="1"/>
              <a:t>your</a:t>
            </a:r>
            <a:r>
              <a:rPr lang="es-UY" dirty="0"/>
              <a:t> </a:t>
            </a:r>
            <a:r>
              <a:rPr lang="es-UY" dirty="0" err="1"/>
              <a:t>attention</a:t>
            </a:r>
            <a:r>
              <a:rPr lang="es-UY" dirty="0"/>
              <a:t>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5A8926-6917-8701-9D03-B388DC49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A18C-A5D5-4744-92D7-E1FC80544B13}" type="datetime1">
              <a:rPr lang="es-UY" smtClean="0"/>
              <a:t>23/4/2025</a:t>
            </a:fld>
            <a:endParaRPr lang="es-UY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37F89E-DEAB-90E6-AD43-98EE00728669}"/>
              </a:ext>
            </a:extLst>
          </p:cNvPr>
          <p:cNvSpPr txBox="1"/>
          <p:nvPr/>
        </p:nvSpPr>
        <p:spPr>
          <a:xfrm>
            <a:off x="1171574" y="2400300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i="1" dirty="0" err="1"/>
              <a:t>Prepared</a:t>
            </a:r>
            <a:r>
              <a:rPr lang="es-UY" i="1" dirty="0"/>
              <a:t> by: Alex Inderkum – April 2025</a:t>
            </a:r>
          </a:p>
        </p:txBody>
      </p:sp>
    </p:spTree>
    <p:extLst>
      <p:ext uri="{BB962C8B-B14F-4D97-AF65-F5344CB8AC3E}">
        <p14:creationId xmlns:p14="http://schemas.microsoft.com/office/powerpoint/2010/main" val="190553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06AD60-D8E9-2057-E21E-E76FA09B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3EB9-6291-4DE0-89A0-1C7D1EECD020}" type="datetime1">
              <a:rPr lang="es-UY" smtClean="0"/>
              <a:t>23/4/2025</a:t>
            </a:fld>
            <a:endParaRPr lang="es-UY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B189B28-7995-5370-3F9C-0062BE006723}"/>
              </a:ext>
            </a:extLst>
          </p:cNvPr>
          <p:cNvSpPr txBox="1"/>
          <p:nvPr/>
        </p:nvSpPr>
        <p:spPr>
          <a:xfrm>
            <a:off x="1124712" y="804672"/>
            <a:ext cx="4398264" cy="468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UY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089D0C-BA17-B07B-B75D-B5795115FCFF}"/>
              </a:ext>
            </a:extLst>
          </p:cNvPr>
          <p:cNvSpPr txBox="1"/>
          <p:nvPr/>
        </p:nvSpPr>
        <p:spPr>
          <a:xfrm>
            <a:off x="972312" y="804672"/>
            <a:ext cx="54570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u="sng" dirty="0"/>
              <a:t>Project objective:</a:t>
            </a:r>
          </a:p>
          <a:p>
            <a:endParaRPr lang="es-UY" u="sng" dirty="0"/>
          </a:p>
          <a:p>
            <a:r>
              <a:rPr lang="es-UY" dirty="0"/>
              <a:t>• Maximize anual membreship.</a:t>
            </a:r>
          </a:p>
          <a:p>
            <a:r>
              <a:rPr lang="es-UY" dirty="0"/>
              <a:t>• Convert cyclist to occasional members.</a:t>
            </a:r>
          </a:p>
          <a:p>
            <a:endParaRPr lang="es-UY" dirty="0"/>
          </a:p>
          <a:p>
            <a:endParaRPr lang="es-UY" dirty="0"/>
          </a:p>
          <a:p>
            <a:endParaRPr lang="es-UY" dirty="0"/>
          </a:p>
          <a:p>
            <a:endParaRPr lang="es-UY" dirty="0"/>
          </a:p>
          <a:p>
            <a:endParaRPr lang="es-UY" u="sng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FF98F8D-0216-CA57-6F20-6CBF1BEFA535}"/>
              </a:ext>
            </a:extLst>
          </p:cNvPr>
          <p:cNvSpPr txBox="1"/>
          <p:nvPr/>
        </p:nvSpPr>
        <p:spPr>
          <a:xfrm>
            <a:off x="6429375" y="963406"/>
            <a:ext cx="4124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u="sng" dirty="0"/>
              <a:t>Key factors to analyze:</a:t>
            </a:r>
          </a:p>
          <a:p>
            <a:endParaRPr lang="es-UY" dirty="0"/>
          </a:p>
          <a:p>
            <a:r>
              <a:rPr lang="es-UY" dirty="0"/>
              <a:t>• User frequency.</a:t>
            </a:r>
          </a:p>
          <a:p>
            <a:r>
              <a:rPr lang="es-UY" dirty="0"/>
              <a:t>• Days and hours.</a:t>
            </a:r>
          </a:p>
          <a:p>
            <a:r>
              <a:rPr lang="es-UY" dirty="0"/>
              <a:t>• Start and end stations.</a:t>
            </a:r>
          </a:p>
          <a:p>
            <a:r>
              <a:rPr lang="es-UY" dirty="0"/>
              <a:t>• Trip duration.</a:t>
            </a:r>
          </a:p>
          <a:p>
            <a:r>
              <a:rPr lang="es-UY" dirty="0"/>
              <a:t>• Reasons for use.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D6CF8B3-E203-1B0B-1DA9-CCD1829F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Presented by: Alex Inderkum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B79235-D23C-3ECC-2022-B395FD2876BF}"/>
              </a:ext>
            </a:extLst>
          </p:cNvPr>
          <p:cNvSpPr txBox="1"/>
          <p:nvPr/>
        </p:nvSpPr>
        <p:spPr>
          <a:xfrm>
            <a:off x="972312" y="2839685"/>
            <a:ext cx="4124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b="1" u="sng" dirty="0"/>
              <a:t>Bussiness Task:</a:t>
            </a:r>
          </a:p>
          <a:p>
            <a:endParaRPr lang="es-UY" dirty="0"/>
          </a:p>
          <a:p>
            <a:r>
              <a:rPr lang="es-UY" dirty="0"/>
              <a:t>• Analyze user differences.</a:t>
            </a:r>
          </a:p>
          <a:p>
            <a:r>
              <a:rPr lang="es-UY" dirty="0"/>
              <a:t>• Identify opportunitites to convert them.</a:t>
            </a:r>
          </a:p>
          <a:p>
            <a:r>
              <a:rPr lang="es-UY" dirty="0"/>
              <a:t>• Create data-driven strategies.</a:t>
            </a:r>
          </a:p>
        </p:txBody>
      </p:sp>
    </p:spTree>
    <p:extLst>
      <p:ext uri="{BB962C8B-B14F-4D97-AF65-F5344CB8AC3E}">
        <p14:creationId xmlns:p14="http://schemas.microsoft.com/office/powerpoint/2010/main" val="344934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4BD06-0F51-9EA3-7B08-85A56F00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	</a:t>
            </a:r>
            <a:r>
              <a:rPr lang="es-UY" dirty="0" err="1"/>
              <a:t>About</a:t>
            </a:r>
            <a:r>
              <a:rPr lang="es-UY" dirty="0"/>
              <a:t> </a:t>
            </a:r>
            <a:r>
              <a:rPr lang="es-UY" dirty="0" err="1"/>
              <a:t>the</a:t>
            </a:r>
            <a:r>
              <a:rPr lang="es-UY" dirty="0"/>
              <a:t> Data </a:t>
            </a:r>
            <a:r>
              <a:rPr lang="es-UY" dirty="0" err="1"/>
              <a:t>Sample</a:t>
            </a:r>
            <a:r>
              <a:rPr lang="es-UY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5C9F23-675F-21E1-8E58-23E56FC8D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data presented corresponds to a representative sample of all the data collected over the course of a year by the company </a:t>
            </a:r>
            <a:r>
              <a:rPr lang="en-US" dirty="0" err="1"/>
              <a:t>Cyclistic</a:t>
            </a:r>
            <a:r>
              <a:rPr lang="en-US" dirty="0"/>
              <a:t>.</a:t>
            </a:r>
            <a:r>
              <a:rPr lang="es-UY" dirty="0" err="1"/>
              <a:t>While</a:t>
            </a:r>
            <a:r>
              <a:rPr lang="es-UY" dirty="0"/>
              <a:t> </a:t>
            </a:r>
            <a:r>
              <a:rPr lang="es-UY" dirty="0" err="1"/>
              <a:t>the</a:t>
            </a:r>
            <a:r>
              <a:rPr lang="es-UY" dirty="0"/>
              <a:t> absolute </a:t>
            </a:r>
            <a:r>
              <a:rPr lang="es-UY" dirty="0" err="1"/>
              <a:t>values</a:t>
            </a:r>
            <a:r>
              <a:rPr lang="es-UY" dirty="0"/>
              <a:t> </a:t>
            </a:r>
            <a:r>
              <a:rPr lang="es-UY" dirty="0" err="1"/>
              <a:t>may</a:t>
            </a:r>
            <a:r>
              <a:rPr lang="es-UY" dirty="0"/>
              <a:t> </a:t>
            </a:r>
            <a:r>
              <a:rPr lang="es-UY" dirty="0" err="1"/>
              <a:t>seem</a:t>
            </a:r>
            <a:r>
              <a:rPr lang="es-UY" dirty="0"/>
              <a:t> </a:t>
            </a:r>
            <a:r>
              <a:rPr lang="es-UY" dirty="0" err="1"/>
              <a:t>few</a:t>
            </a:r>
            <a:r>
              <a:rPr lang="es-UY" dirty="0"/>
              <a:t>, </a:t>
            </a:r>
            <a:r>
              <a:rPr lang="es-UY" dirty="0" err="1"/>
              <a:t>they</a:t>
            </a:r>
            <a:r>
              <a:rPr lang="es-UY" dirty="0"/>
              <a:t> </a:t>
            </a:r>
            <a:r>
              <a:rPr lang="es-UY" dirty="0" err="1"/>
              <a:t>were</a:t>
            </a:r>
            <a:r>
              <a:rPr lang="es-UY" dirty="0"/>
              <a:t> </a:t>
            </a:r>
            <a:r>
              <a:rPr lang="es-UY" dirty="0" err="1"/>
              <a:t>carefully</a:t>
            </a:r>
            <a:r>
              <a:rPr lang="es-UY" dirty="0"/>
              <a:t> </a:t>
            </a:r>
            <a:r>
              <a:rPr lang="es-UY" dirty="0" err="1"/>
              <a:t>selected</a:t>
            </a:r>
            <a:r>
              <a:rPr lang="es-UY" dirty="0"/>
              <a:t> to </a:t>
            </a:r>
            <a:r>
              <a:rPr lang="es-UY" dirty="0" err="1"/>
              <a:t>ensure</a:t>
            </a:r>
            <a:r>
              <a:rPr lang="es-UY" dirty="0"/>
              <a:t> a </a:t>
            </a:r>
            <a:r>
              <a:rPr lang="es-UY" dirty="0" err="1"/>
              <a:t>reliable</a:t>
            </a:r>
            <a:r>
              <a:rPr lang="es-UY" dirty="0"/>
              <a:t> and </a:t>
            </a:r>
            <a:r>
              <a:rPr lang="es-UY" dirty="0" err="1"/>
              <a:t>statistically</a:t>
            </a:r>
            <a:r>
              <a:rPr lang="es-UY" dirty="0"/>
              <a:t> </a:t>
            </a:r>
            <a:r>
              <a:rPr lang="es-UY" dirty="0" err="1"/>
              <a:t>valid</a:t>
            </a:r>
            <a:r>
              <a:rPr lang="es-UY" dirty="0"/>
              <a:t> </a:t>
            </a:r>
            <a:r>
              <a:rPr lang="es-UY" dirty="0" err="1"/>
              <a:t>analysis</a:t>
            </a:r>
            <a:r>
              <a:rPr lang="es-UY" dirty="0"/>
              <a:t>. </a:t>
            </a:r>
          </a:p>
          <a:p>
            <a:pPr marL="0" indent="0">
              <a:buNone/>
            </a:pPr>
            <a:endParaRPr lang="es-UY" dirty="0"/>
          </a:p>
          <a:p>
            <a:pPr marL="0" indent="0">
              <a:buNone/>
            </a:pPr>
            <a:r>
              <a:rPr lang="es-UY" dirty="0" err="1"/>
              <a:t>The</a:t>
            </a:r>
            <a:r>
              <a:rPr lang="es-UY" dirty="0"/>
              <a:t> </a:t>
            </a:r>
            <a:r>
              <a:rPr lang="es-UY" dirty="0" err="1"/>
              <a:t>purpose</a:t>
            </a:r>
            <a:r>
              <a:rPr lang="es-UY" dirty="0"/>
              <a:t> </a:t>
            </a:r>
            <a:r>
              <a:rPr lang="es-UY" dirty="0" err="1"/>
              <a:t>of</a:t>
            </a:r>
            <a:r>
              <a:rPr lang="es-UY" dirty="0"/>
              <a:t> </a:t>
            </a:r>
            <a:r>
              <a:rPr lang="es-UY" dirty="0" err="1"/>
              <a:t>this</a:t>
            </a:r>
            <a:r>
              <a:rPr lang="es-UY" dirty="0"/>
              <a:t> </a:t>
            </a:r>
            <a:r>
              <a:rPr lang="es-UY" dirty="0" err="1"/>
              <a:t>visualization</a:t>
            </a:r>
            <a:r>
              <a:rPr lang="es-UY" dirty="0"/>
              <a:t> </a:t>
            </a:r>
            <a:r>
              <a:rPr lang="es-UY" dirty="0" err="1"/>
              <a:t>is</a:t>
            </a:r>
            <a:r>
              <a:rPr lang="es-UY" dirty="0"/>
              <a:t> to </a:t>
            </a:r>
            <a:r>
              <a:rPr lang="es-UY" dirty="0" err="1"/>
              <a:t>illustrate</a:t>
            </a:r>
            <a:r>
              <a:rPr lang="es-UY" dirty="0"/>
              <a:t> </a:t>
            </a:r>
            <a:r>
              <a:rPr lang="es-UY" dirty="0" err="1"/>
              <a:t>usage</a:t>
            </a:r>
            <a:r>
              <a:rPr lang="es-UY" dirty="0"/>
              <a:t> </a:t>
            </a:r>
            <a:r>
              <a:rPr lang="es-UY" dirty="0" err="1"/>
              <a:t>patterns</a:t>
            </a:r>
            <a:r>
              <a:rPr lang="es-UY" dirty="0"/>
              <a:t>, </a:t>
            </a:r>
            <a:r>
              <a:rPr lang="es-UY" dirty="0" err="1"/>
              <a:t>tendencies</a:t>
            </a:r>
            <a:r>
              <a:rPr lang="es-UY" dirty="0"/>
              <a:t> and </a:t>
            </a:r>
            <a:r>
              <a:rPr lang="es-UY" dirty="0" err="1"/>
              <a:t>opportunities</a:t>
            </a:r>
            <a:r>
              <a:rPr lang="es-UY" dirty="0"/>
              <a:t>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B17251-645A-034E-D3F5-6C70E198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9806-0AED-45F3-9DDE-A2B3DB9F3149}" type="datetime1">
              <a:rPr lang="es-UY" smtClean="0"/>
              <a:t>23/4/2025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1E806C-ECB3-0DB1-DA12-07C35D6E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Presented by: Alex Inderkum</a:t>
            </a:r>
          </a:p>
        </p:txBody>
      </p:sp>
    </p:spTree>
    <p:extLst>
      <p:ext uri="{BB962C8B-B14F-4D97-AF65-F5344CB8AC3E}">
        <p14:creationId xmlns:p14="http://schemas.microsoft.com/office/powerpoint/2010/main" val="113976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F369F-C488-1981-260F-275D322F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49" y="1"/>
            <a:ext cx="10873902" cy="850832"/>
          </a:xfrm>
        </p:spPr>
        <p:txBody>
          <a:bodyPr>
            <a:normAutofit fontScale="90000"/>
          </a:bodyPr>
          <a:lstStyle/>
          <a:p>
            <a:r>
              <a:rPr lang="es-UY" dirty="0"/>
              <a:t>Total </a:t>
            </a:r>
            <a:r>
              <a:rPr lang="es-UY" dirty="0" err="1"/>
              <a:t>trips</a:t>
            </a:r>
            <a:r>
              <a:rPr lang="es-UY" dirty="0"/>
              <a:t> per </a:t>
            </a:r>
            <a:r>
              <a:rPr lang="es-UY" dirty="0" err="1"/>
              <a:t>day</a:t>
            </a:r>
            <a:r>
              <a:rPr lang="es-UY" dirty="0"/>
              <a:t> </a:t>
            </a:r>
            <a:r>
              <a:rPr lang="es-UY" dirty="0" err="1"/>
              <a:t>of</a:t>
            </a:r>
            <a:r>
              <a:rPr lang="es-UY" dirty="0"/>
              <a:t>  </a:t>
            </a:r>
            <a:r>
              <a:rPr lang="es-UY" dirty="0" err="1"/>
              <a:t>the</a:t>
            </a:r>
            <a:r>
              <a:rPr lang="es-UY" dirty="0"/>
              <a:t> </a:t>
            </a:r>
            <a:r>
              <a:rPr lang="es-UY" dirty="0" err="1"/>
              <a:t>week</a:t>
            </a:r>
            <a:r>
              <a:rPr lang="es-UY" dirty="0"/>
              <a:t> by </a:t>
            </a:r>
            <a:r>
              <a:rPr lang="es-UY" dirty="0" err="1"/>
              <a:t>season</a:t>
            </a:r>
            <a:endParaRPr lang="es-UY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F1070E-952E-D208-2E33-634B44A4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D0D0-4F66-4A71-8889-4ADEBFC9DC4E}" type="datetime1">
              <a:rPr lang="es-UY" smtClean="0"/>
              <a:t>23/4/2025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322E5A-B710-A0C3-E25E-AD51A088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Presented by: Alex Inderkum</a:t>
            </a:r>
          </a:p>
        </p:txBody>
      </p:sp>
      <p:pic>
        <p:nvPicPr>
          <p:cNvPr id="11" name="Imagen 10" descr="Gráfico, Gráfico de barras">
            <a:extLst>
              <a:ext uri="{FF2B5EF4-FFF2-40B4-BE49-F238E27FC236}">
                <a16:creationId xmlns:a16="http://schemas.microsoft.com/office/drawing/2014/main" id="{9A0851CD-D773-D6E3-5860-4771AA7E0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8713"/>
            <a:ext cx="4114800" cy="2510287"/>
          </a:xfrm>
          <a:prstGeom prst="rect">
            <a:avLst/>
          </a:prstGeom>
        </p:spPr>
      </p:pic>
      <p:pic>
        <p:nvPicPr>
          <p:cNvPr id="13" name="Imagen 12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F3D4731D-6596-8E3B-FE60-66194E98B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427418"/>
            <a:ext cx="4114800" cy="2794754"/>
          </a:xfrm>
          <a:prstGeom prst="rect">
            <a:avLst/>
          </a:prstGeom>
        </p:spPr>
      </p:pic>
      <p:pic>
        <p:nvPicPr>
          <p:cNvPr id="15" name="Imagen 14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6D8E44F6-4179-C823-2934-5C6D5A747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917131"/>
            <a:ext cx="4310506" cy="2510287"/>
          </a:xfrm>
          <a:prstGeom prst="rect">
            <a:avLst/>
          </a:prstGeom>
        </p:spPr>
      </p:pic>
      <p:pic>
        <p:nvPicPr>
          <p:cNvPr id="17" name="Imagen 16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6F376AED-C74D-6DCF-BC8E-B96AEEA87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427418"/>
            <a:ext cx="4310506" cy="2784546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934FFB4-732C-2620-2BE3-2686F6DB5D94}"/>
              </a:ext>
            </a:extLst>
          </p:cNvPr>
          <p:cNvSpPr txBox="1"/>
          <p:nvPr/>
        </p:nvSpPr>
        <p:spPr>
          <a:xfrm>
            <a:off x="8607311" y="791134"/>
            <a:ext cx="343228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rgbClr val="6FCF97"/>
                </a:solidFill>
              </a:rPr>
              <a:t>• </a:t>
            </a:r>
            <a:r>
              <a:rPr lang="es-UY" sz="1200" dirty="0" err="1">
                <a:solidFill>
                  <a:srgbClr val="6FCF97"/>
                </a:solidFill>
              </a:rPr>
              <a:t>Partners</a:t>
            </a:r>
            <a:r>
              <a:rPr lang="es-UY" sz="1200" dirty="0">
                <a:solidFill>
                  <a:srgbClr val="6FCF97"/>
                </a:solidFill>
              </a:rPr>
              <a:t> show more </a:t>
            </a:r>
            <a:r>
              <a:rPr lang="es-UY" sz="1200" dirty="0" err="1">
                <a:solidFill>
                  <a:srgbClr val="6FCF97"/>
                </a:solidFill>
              </a:rPr>
              <a:t>consistent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usage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every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day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of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the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week</a:t>
            </a:r>
            <a:r>
              <a:rPr lang="es-UY" sz="1200" dirty="0">
                <a:solidFill>
                  <a:srgbClr val="6FCF97"/>
                </a:solidFill>
              </a:rPr>
              <a:t> in </a:t>
            </a:r>
            <a:r>
              <a:rPr lang="es-UY" sz="1200" dirty="0" err="1">
                <a:solidFill>
                  <a:srgbClr val="6FCF97"/>
                </a:solidFill>
              </a:rPr>
              <a:t>all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sesasons</a:t>
            </a:r>
            <a:r>
              <a:rPr lang="es-UY" sz="1200" dirty="0">
                <a:solidFill>
                  <a:srgbClr val="6FCF97"/>
                </a:solidFill>
              </a:rPr>
              <a:t>.</a:t>
            </a:r>
          </a:p>
          <a:p>
            <a:endParaRPr lang="es-UY" sz="1200" dirty="0">
              <a:solidFill>
                <a:srgbClr val="6FCF9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UY" sz="1200" dirty="0">
                <a:solidFill>
                  <a:srgbClr val="6FCF97"/>
                </a:solidFill>
              </a:rPr>
              <a:t>Occasional </a:t>
            </a:r>
            <a:r>
              <a:rPr lang="es-UY" sz="1200" dirty="0" err="1">
                <a:solidFill>
                  <a:srgbClr val="6FCF97"/>
                </a:solidFill>
              </a:rPr>
              <a:t>users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increase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their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usage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on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Fridays</a:t>
            </a:r>
            <a:r>
              <a:rPr lang="es-UY" sz="1200" dirty="0">
                <a:solidFill>
                  <a:srgbClr val="6FCF97"/>
                </a:solidFill>
              </a:rPr>
              <a:t>, </a:t>
            </a:r>
            <a:r>
              <a:rPr lang="es-UY" sz="1200" dirty="0" err="1">
                <a:solidFill>
                  <a:srgbClr val="6FCF97"/>
                </a:solidFill>
              </a:rPr>
              <a:t>Saturdays</a:t>
            </a:r>
            <a:r>
              <a:rPr lang="es-UY" sz="1200" dirty="0">
                <a:solidFill>
                  <a:srgbClr val="6FCF97"/>
                </a:solidFill>
              </a:rPr>
              <a:t> and </a:t>
            </a:r>
            <a:r>
              <a:rPr lang="es-UY" sz="1200" dirty="0" err="1">
                <a:solidFill>
                  <a:srgbClr val="6FCF97"/>
                </a:solidFill>
              </a:rPr>
              <a:t>Sundays</a:t>
            </a:r>
            <a:r>
              <a:rPr lang="es-UY" sz="1200" dirty="0">
                <a:solidFill>
                  <a:srgbClr val="6FCF97"/>
                </a:solidFill>
              </a:rPr>
              <a:t>, </a:t>
            </a:r>
            <a:r>
              <a:rPr lang="es-UY" sz="1200" dirty="0" err="1">
                <a:solidFill>
                  <a:srgbClr val="6FCF97"/>
                </a:solidFill>
              </a:rPr>
              <a:t>especially</a:t>
            </a:r>
            <a:r>
              <a:rPr lang="es-UY" sz="1200" dirty="0">
                <a:solidFill>
                  <a:srgbClr val="6FCF97"/>
                </a:solidFill>
              </a:rPr>
              <a:t> in </a:t>
            </a:r>
            <a:r>
              <a:rPr lang="es-UY" sz="1200" dirty="0" err="1">
                <a:solidFill>
                  <a:srgbClr val="6FCF97"/>
                </a:solidFill>
              </a:rPr>
              <a:t>summer</a:t>
            </a:r>
            <a:r>
              <a:rPr lang="es-UY" sz="1200" dirty="0">
                <a:solidFill>
                  <a:srgbClr val="6FCF97"/>
                </a:solidFill>
              </a:rPr>
              <a:t> and </a:t>
            </a:r>
            <a:r>
              <a:rPr lang="es-UY" sz="1200" dirty="0" err="1">
                <a:solidFill>
                  <a:srgbClr val="6FCF97"/>
                </a:solidFill>
              </a:rPr>
              <a:t>autum</a:t>
            </a:r>
            <a:r>
              <a:rPr lang="es-UY" sz="1200" dirty="0">
                <a:solidFill>
                  <a:srgbClr val="6FCF97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UY" sz="1200" dirty="0">
              <a:solidFill>
                <a:srgbClr val="6FCF97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UY" sz="1200" dirty="0">
                <a:solidFill>
                  <a:srgbClr val="6FCF97"/>
                </a:solidFill>
              </a:rPr>
              <a:t>In Winter, </a:t>
            </a:r>
            <a:r>
              <a:rPr lang="es-UY" sz="1200" dirty="0" err="1">
                <a:solidFill>
                  <a:srgbClr val="6FCF97"/>
                </a:solidFill>
              </a:rPr>
              <a:t>they</a:t>
            </a:r>
            <a:r>
              <a:rPr lang="es-UY" sz="1200" dirty="0">
                <a:solidFill>
                  <a:srgbClr val="6FCF97"/>
                </a:solidFill>
              </a:rPr>
              <a:t> are </a:t>
            </a:r>
            <a:r>
              <a:rPr lang="es-UY" sz="1400" dirty="0">
                <a:solidFill>
                  <a:srgbClr val="6FCF97"/>
                </a:solidFill>
              </a:rPr>
              <a:t>les </a:t>
            </a:r>
            <a:r>
              <a:rPr lang="es-UY" sz="1200" dirty="0">
                <a:solidFill>
                  <a:srgbClr val="6FCF97"/>
                </a:solidFill>
              </a:rPr>
              <a:t>active, </a:t>
            </a:r>
            <a:r>
              <a:rPr lang="es-UY" sz="1200" dirty="0" err="1">
                <a:solidFill>
                  <a:srgbClr val="6FCF97"/>
                </a:solidFill>
              </a:rPr>
              <a:t>especially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among</a:t>
            </a:r>
            <a:r>
              <a:rPr lang="es-UY" sz="1200" dirty="0">
                <a:solidFill>
                  <a:srgbClr val="6FCF97"/>
                </a:solidFill>
              </a:rPr>
              <a:t>  </a:t>
            </a:r>
            <a:r>
              <a:rPr lang="es-UY" sz="1200" dirty="0" err="1">
                <a:solidFill>
                  <a:srgbClr val="6FCF97"/>
                </a:solidFill>
              </a:rPr>
              <a:t>the</a:t>
            </a:r>
            <a:r>
              <a:rPr lang="es-UY" sz="1200" dirty="0">
                <a:solidFill>
                  <a:srgbClr val="6FCF97"/>
                </a:solidFill>
              </a:rPr>
              <a:t> occasional </a:t>
            </a:r>
            <a:r>
              <a:rPr lang="es-UY" sz="1200" dirty="0" err="1">
                <a:solidFill>
                  <a:srgbClr val="6FCF97"/>
                </a:solidFill>
              </a:rPr>
              <a:t>ones</a:t>
            </a:r>
            <a:r>
              <a:rPr lang="es-UY" sz="1200" dirty="0">
                <a:solidFill>
                  <a:srgbClr val="6FCF97"/>
                </a:solidFill>
              </a:rPr>
              <a:t>.</a:t>
            </a:r>
            <a:endParaRPr lang="es-UY" sz="1100" dirty="0">
              <a:solidFill>
                <a:srgbClr val="6FCF97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C559E72-E833-D335-26A7-54C9AA84039A}"/>
              </a:ext>
            </a:extLst>
          </p:cNvPr>
          <p:cNvSpPr txBox="1"/>
          <p:nvPr/>
        </p:nvSpPr>
        <p:spPr>
          <a:xfrm>
            <a:off x="8766603" y="2768615"/>
            <a:ext cx="34253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 err="1">
                <a:solidFill>
                  <a:srgbClr val="6FCF97"/>
                </a:solidFill>
              </a:rPr>
              <a:t>Weekends</a:t>
            </a:r>
            <a:r>
              <a:rPr lang="es-UY" sz="1200" dirty="0">
                <a:solidFill>
                  <a:srgbClr val="6FCF97"/>
                </a:solidFill>
              </a:rPr>
              <a:t> and </a:t>
            </a:r>
            <a:r>
              <a:rPr lang="es-UY" sz="1200" dirty="0" err="1">
                <a:solidFill>
                  <a:srgbClr val="6FCF97"/>
                </a:solidFill>
              </a:rPr>
              <a:t>warmer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months</a:t>
            </a:r>
            <a:r>
              <a:rPr lang="es-UY" sz="1200" dirty="0">
                <a:solidFill>
                  <a:srgbClr val="6FCF97"/>
                </a:solidFill>
              </a:rPr>
              <a:t>:                      </a:t>
            </a:r>
          </a:p>
          <a:p>
            <a:r>
              <a:rPr lang="es-UY" sz="1200" dirty="0">
                <a:solidFill>
                  <a:srgbClr val="6FCF97"/>
                </a:solidFill>
              </a:rPr>
              <a:t>           </a:t>
            </a:r>
            <a:r>
              <a:rPr lang="es-UY" sz="1200" dirty="0" err="1">
                <a:solidFill>
                  <a:srgbClr val="6FCF97"/>
                </a:solidFill>
              </a:rPr>
              <a:t>Increased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presence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among</a:t>
            </a:r>
            <a:r>
              <a:rPr lang="es-UY" sz="1200" dirty="0">
                <a:solidFill>
                  <a:srgbClr val="6FCF97"/>
                </a:solidFill>
              </a:rPr>
              <a:t>              	casual </a:t>
            </a:r>
            <a:r>
              <a:rPr lang="es-UY" sz="1200" dirty="0" err="1">
                <a:solidFill>
                  <a:srgbClr val="6FCF97"/>
                </a:solidFill>
              </a:rPr>
              <a:t>members</a:t>
            </a:r>
            <a:r>
              <a:rPr lang="es-UY" sz="1200" dirty="0">
                <a:solidFill>
                  <a:srgbClr val="6FCF97"/>
                </a:solidFill>
              </a:rPr>
              <a:t>.                   </a:t>
            </a:r>
          </a:p>
          <a:p>
            <a:r>
              <a:rPr lang="es-UY" sz="1200" dirty="0">
                <a:solidFill>
                  <a:srgbClr val="6FCF97"/>
                </a:solidFill>
              </a:rPr>
              <a:t>            </a:t>
            </a:r>
            <a:r>
              <a:rPr lang="es-UY" sz="1200" dirty="0" err="1">
                <a:solidFill>
                  <a:srgbClr val="6FCF97"/>
                </a:solidFill>
              </a:rPr>
              <a:t>Campaign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focused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on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sesasonal</a:t>
            </a:r>
            <a:r>
              <a:rPr lang="es-UY" sz="1200" dirty="0">
                <a:solidFill>
                  <a:srgbClr val="6FCF97"/>
                </a:solidFill>
              </a:rPr>
              <a:t>    	</a:t>
            </a:r>
            <a:r>
              <a:rPr lang="es-UY" sz="1200" dirty="0" err="1">
                <a:solidFill>
                  <a:srgbClr val="6FCF97"/>
                </a:solidFill>
              </a:rPr>
              <a:t>promotions</a:t>
            </a:r>
            <a:r>
              <a:rPr lang="es-UY" sz="1200" dirty="0">
                <a:solidFill>
                  <a:srgbClr val="6FCF97"/>
                </a:solidFill>
              </a:rPr>
              <a:t>.</a:t>
            </a:r>
          </a:p>
          <a:p>
            <a:endParaRPr lang="es-UY" sz="1200" dirty="0">
              <a:solidFill>
                <a:srgbClr val="6FCF97"/>
              </a:solidFill>
            </a:endParaRPr>
          </a:p>
          <a:p>
            <a:r>
              <a:rPr lang="es-UY" sz="1200" dirty="0" err="1">
                <a:solidFill>
                  <a:srgbClr val="6FCF97"/>
                </a:solidFill>
              </a:rPr>
              <a:t>Stable</a:t>
            </a:r>
            <a:r>
              <a:rPr lang="es-UY" sz="1200" dirty="0">
                <a:solidFill>
                  <a:srgbClr val="6FCF97"/>
                </a:solidFill>
              </a:rPr>
              <a:t> membreship </a:t>
            </a:r>
            <a:r>
              <a:rPr lang="es-UY" sz="1200" dirty="0" err="1">
                <a:solidFill>
                  <a:srgbClr val="6FCF97"/>
                </a:solidFill>
              </a:rPr>
              <a:t>usage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throughout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the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year</a:t>
            </a:r>
            <a:r>
              <a:rPr lang="es-UY" sz="1200" dirty="0">
                <a:solidFill>
                  <a:srgbClr val="6FCF97"/>
                </a:solidFill>
              </a:rPr>
              <a:t>:               </a:t>
            </a:r>
          </a:p>
          <a:p>
            <a:r>
              <a:rPr lang="es-UY" sz="1200" dirty="0">
                <a:solidFill>
                  <a:srgbClr val="6FCF97"/>
                </a:solidFill>
              </a:rPr>
              <a:t>           </a:t>
            </a:r>
            <a:r>
              <a:rPr lang="es-UY" sz="1200" dirty="0" err="1">
                <a:solidFill>
                  <a:srgbClr val="6FCF97"/>
                </a:solidFill>
              </a:rPr>
              <a:t>Maintain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current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benefits</a:t>
            </a:r>
            <a:r>
              <a:rPr lang="es-UY" sz="1200" dirty="0">
                <a:solidFill>
                  <a:srgbClr val="6FCF97"/>
                </a:solidFill>
              </a:rPr>
              <a:t>.</a:t>
            </a:r>
          </a:p>
          <a:p>
            <a:endParaRPr lang="es-UY" sz="1200" dirty="0">
              <a:solidFill>
                <a:srgbClr val="6FCF97"/>
              </a:solidFill>
            </a:endParaRPr>
          </a:p>
          <a:p>
            <a:r>
              <a:rPr lang="es-UY" sz="1200" dirty="0">
                <a:solidFill>
                  <a:srgbClr val="6FCF97"/>
                </a:solidFill>
              </a:rPr>
              <a:t>Low </a:t>
            </a:r>
            <a:r>
              <a:rPr lang="es-UY" sz="1200" dirty="0" err="1">
                <a:solidFill>
                  <a:srgbClr val="6FCF97"/>
                </a:solidFill>
              </a:rPr>
              <a:t>activity</a:t>
            </a:r>
            <a:r>
              <a:rPr lang="es-UY" sz="1200" dirty="0">
                <a:solidFill>
                  <a:srgbClr val="6FCF97"/>
                </a:solidFill>
              </a:rPr>
              <a:t> in Winter:                               </a:t>
            </a:r>
          </a:p>
          <a:p>
            <a:r>
              <a:rPr lang="es-UY" sz="1200" dirty="0">
                <a:solidFill>
                  <a:srgbClr val="6FCF97"/>
                </a:solidFill>
              </a:rPr>
              <a:t>            </a:t>
            </a:r>
            <a:r>
              <a:rPr lang="es-UY" sz="1200" dirty="0" err="1">
                <a:solidFill>
                  <a:srgbClr val="6FCF97"/>
                </a:solidFill>
              </a:rPr>
              <a:t>Opportunity</a:t>
            </a:r>
            <a:r>
              <a:rPr lang="es-UY" sz="1200" dirty="0">
                <a:solidFill>
                  <a:srgbClr val="6FCF97"/>
                </a:solidFill>
              </a:rPr>
              <a:t> to </a:t>
            </a:r>
            <a:r>
              <a:rPr lang="es-UY" sz="1200" dirty="0" err="1">
                <a:solidFill>
                  <a:srgbClr val="6FCF97"/>
                </a:solidFill>
              </a:rPr>
              <a:t>launch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special</a:t>
            </a:r>
            <a:r>
              <a:rPr lang="es-UY" sz="1200" dirty="0">
                <a:solidFill>
                  <a:srgbClr val="6FCF97"/>
                </a:solidFill>
              </a:rPr>
              <a:t> 	</a:t>
            </a:r>
            <a:r>
              <a:rPr lang="es-UY" sz="1200" dirty="0" err="1">
                <a:solidFill>
                  <a:srgbClr val="6FCF97"/>
                </a:solidFill>
              </a:rPr>
              <a:t>discounts</a:t>
            </a:r>
            <a:r>
              <a:rPr lang="es-UY" sz="1200" dirty="0">
                <a:solidFill>
                  <a:srgbClr val="6FCF97"/>
                </a:solidFill>
              </a:rPr>
              <a:t> for new </a:t>
            </a:r>
            <a:r>
              <a:rPr lang="es-UY" sz="1200" dirty="0" err="1">
                <a:solidFill>
                  <a:srgbClr val="6FCF97"/>
                </a:solidFill>
              </a:rPr>
              <a:t>membreships</a:t>
            </a:r>
            <a:r>
              <a:rPr lang="es-UY" sz="1200" dirty="0">
                <a:solidFill>
                  <a:srgbClr val="6FCF97"/>
                </a:solidFill>
              </a:rPr>
              <a:t> 	</a:t>
            </a:r>
            <a:r>
              <a:rPr lang="es-UY" sz="1200" dirty="0" err="1">
                <a:solidFill>
                  <a:srgbClr val="6FCF97"/>
                </a:solidFill>
              </a:rPr>
              <a:t>during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those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months</a:t>
            </a:r>
            <a:r>
              <a:rPr lang="es-UY" sz="1200" dirty="0">
                <a:solidFill>
                  <a:srgbClr val="6FCF97"/>
                </a:solidFill>
              </a:rPr>
              <a:t>.</a:t>
            </a: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61007810-E9EB-EB3D-54FC-5B9099984337}"/>
              </a:ext>
            </a:extLst>
          </p:cNvPr>
          <p:cNvSpPr/>
          <p:nvPr/>
        </p:nvSpPr>
        <p:spPr>
          <a:xfrm>
            <a:off x="8873002" y="2994226"/>
            <a:ext cx="368498" cy="2138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28F31B76-E438-C898-06CD-31ABF46BC52D}"/>
              </a:ext>
            </a:extLst>
          </p:cNvPr>
          <p:cNvSpPr/>
          <p:nvPr/>
        </p:nvSpPr>
        <p:spPr>
          <a:xfrm>
            <a:off x="8873002" y="3338903"/>
            <a:ext cx="368498" cy="2138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C250E5D3-BCE5-BB5F-2C95-E65D58C1EADA}"/>
              </a:ext>
            </a:extLst>
          </p:cNvPr>
          <p:cNvSpPr/>
          <p:nvPr/>
        </p:nvSpPr>
        <p:spPr>
          <a:xfrm>
            <a:off x="8873002" y="4285659"/>
            <a:ext cx="368498" cy="2138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DFE3D837-1B7E-50D3-F3CD-E676189EF3F0}"/>
              </a:ext>
            </a:extLst>
          </p:cNvPr>
          <p:cNvSpPr/>
          <p:nvPr/>
        </p:nvSpPr>
        <p:spPr>
          <a:xfrm>
            <a:off x="8873002" y="4789087"/>
            <a:ext cx="368498" cy="2138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7819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15BE4-B993-A824-40AB-70D03C76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"/>
            <a:ext cx="12192000" cy="991395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travel time per day of the week by season</a:t>
            </a:r>
            <a:endParaRPr lang="es-UY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70927A-F3AE-0DDD-0ABE-D67226FC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13A3-E8AA-4479-9A4A-DC92D99B8FBF}" type="datetime1">
              <a:rPr lang="es-UY" smtClean="0"/>
              <a:t>23/4/2025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38D7C3-98D6-020A-3E76-3759D993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Presented by: Alex Inderkum</a:t>
            </a:r>
          </a:p>
        </p:txBody>
      </p:sp>
      <p:pic>
        <p:nvPicPr>
          <p:cNvPr id="7" name="Imagen 6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5223AAD9-FB90-0A8C-E87C-97639867B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30" y="1143371"/>
            <a:ext cx="4500349" cy="2524125"/>
          </a:xfrm>
          <a:prstGeom prst="rect">
            <a:avLst/>
          </a:prstGeom>
        </p:spPr>
      </p:pic>
      <p:pic>
        <p:nvPicPr>
          <p:cNvPr id="9" name="Imagen 8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E3175361-1205-16A2-F161-C9C4AB564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30" y="3667496"/>
            <a:ext cx="4500349" cy="2742410"/>
          </a:xfrm>
          <a:prstGeom prst="rect">
            <a:avLst/>
          </a:prstGeom>
        </p:spPr>
      </p:pic>
      <p:pic>
        <p:nvPicPr>
          <p:cNvPr id="11" name="Imagen 10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20B339FD-23F4-10AC-35F6-581CCB290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878" y="3667496"/>
            <a:ext cx="4396574" cy="2742410"/>
          </a:xfrm>
          <a:prstGeom prst="rect">
            <a:avLst/>
          </a:prstGeom>
        </p:spPr>
      </p:pic>
      <p:pic>
        <p:nvPicPr>
          <p:cNvPr id="13" name="Imagen 12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90FFEF06-0BD5-0BA7-8DF8-B0BD5FC208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879" y="1143372"/>
            <a:ext cx="4396574" cy="255039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CCECF64-AFB5-F045-51D7-3F1557289EA3}"/>
              </a:ext>
            </a:extLst>
          </p:cNvPr>
          <p:cNvSpPr txBox="1"/>
          <p:nvPr/>
        </p:nvSpPr>
        <p:spPr>
          <a:xfrm>
            <a:off x="9286875" y="1143371"/>
            <a:ext cx="27345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rgbClr val="6FCF97"/>
                </a:solidFill>
              </a:rPr>
              <a:t>•In </a:t>
            </a:r>
            <a:r>
              <a:rPr lang="es-UY" sz="1200" dirty="0" err="1">
                <a:solidFill>
                  <a:srgbClr val="6FCF97"/>
                </a:solidFill>
              </a:rPr>
              <a:t>summer</a:t>
            </a:r>
            <a:r>
              <a:rPr lang="es-UY" sz="1200" dirty="0">
                <a:solidFill>
                  <a:srgbClr val="6FCF97"/>
                </a:solidFill>
              </a:rPr>
              <a:t> and </a:t>
            </a:r>
            <a:r>
              <a:rPr lang="es-UY" sz="1200" dirty="0" err="1">
                <a:solidFill>
                  <a:srgbClr val="6FCF97"/>
                </a:solidFill>
              </a:rPr>
              <a:t>spring</a:t>
            </a:r>
            <a:r>
              <a:rPr lang="es-UY" sz="1200" dirty="0">
                <a:solidFill>
                  <a:srgbClr val="6FCF97"/>
                </a:solidFill>
              </a:rPr>
              <a:t>, </a:t>
            </a:r>
            <a:r>
              <a:rPr lang="es-UY" sz="1200" dirty="0" err="1">
                <a:solidFill>
                  <a:srgbClr val="6FCF97"/>
                </a:solidFill>
              </a:rPr>
              <a:t>the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users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casuals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tend</a:t>
            </a:r>
            <a:r>
              <a:rPr lang="es-UY" sz="1200" dirty="0">
                <a:solidFill>
                  <a:srgbClr val="6FCF97"/>
                </a:solidFill>
              </a:rPr>
              <a:t> to </a:t>
            </a:r>
            <a:r>
              <a:rPr lang="es-UY" sz="1200" dirty="0" err="1">
                <a:solidFill>
                  <a:srgbClr val="6FCF97"/>
                </a:solidFill>
              </a:rPr>
              <a:t>make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longer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trips</a:t>
            </a:r>
            <a:r>
              <a:rPr lang="es-UY" sz="1200" dirty="0">
                <a:solidFill>
                  <a:srgbClr val="6FCF97"/>
                </a:solidFill>
              </a:rPr>
              <a:t>, </a:t>
            </a:r>
            <a:r>
              <a:rPr lang="es-UY" sz="1200" dirty="0" err="1">
                <a:solidFill>
                  <a:srgbClr val="6FCF97"/>
                </a:solidFill>
              </a:rPr>
              <a:t>especially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on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weekends</a:t>
            </a:r>
            <a:r>
              <a:rPr lang="es-UY" sz="1200" dirty="0">
                <a:solidFill>
                  <a:srgbClr val="6FCF97"/>
                </a:solidFill>
              </a:rPr>
              <a:t>.</a:t>
            </a:r>
          </a:p>
          <a:p>
            <a:endParaRPr lang="es-UY" sz="1200" dirty="0">
              <a:solidFill>
                <a:srgbClr val="6FCF97"/>
              </a:solidFill>
            </a:endParaRPr>
          </a:p>
          <a:p>
            <a:r>
              <a:rPr lang="es-UY" sz="1200" dirty="0">
                <a:solidFill>
                  <a:srgbClr val="6FCF97"/>
                </a:solidFill>
              </a:rPr>
              <a:t>• In Winter </a:t>
            </a:r>
            <a:r>
              <a:rPr lang="es-UY" sz="1200" dirty="0" err="1">
                <a:solidFill>
                  <a:srgbClr val="6FCF97"/>
                </a:solidFill>
              </a:rPr>
              <a:t>travel</a:t>
            </a:r>
            <a:r>
              <a:rPr lang="es-UY" sz="1200" dirty="0">
                <a:solidFill>
                  <a:srgbClr val="6FCF97"/>
                </a:solidFill>
              </a:rPr>
              <a:t> times </a:t>
            </a:r>
            <a:r>
              <a:rPr lang="es-UY" sz="1200" dirty="0" err="1">
                <a:solidFill>
                  <a:srgbClr val="6FCF97"/>
                </a:solidFill>
              </a:rPr>
              <a:t>decrease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significantly</a:t>
            </a:r>
            <a:r>
              <a:rPr lang="es-UY" sz="1200" dirty="0">
                <a:solidFill>
                  <a:srgbClr val="6FCF97"/>
                </a:solidFill>
              </a:rPr>
              <a:t> (</a:t>
            </a:r>
            <a:r>
              <a:rPr lang="es-UY" sz="1200" dirty="0" err="1">
                <a:solidFill>
                  <a:srgbClr val="6FCF97"/>
                </a:solidFill>
              </a:rPr>
              <a:t>between</a:t>
            </a:r>
            <a:r>
              <a:rPr lang="es-UY" sz="1200" dirty="0">
                <a:solidFill>
                  <a:srgbClr val="6FCF97"/>
                </a:solidFill>
              </a:rPr>
              <a:t> 12 and 18 minutes), </a:t>
            </a:r>
            <a:r>
              <a:rPr lang="es-UY" sz="1200" dirty="0" err="1">
                <a:solidFill>
                  <a:srgbClr val="6FCF97"/>
                </a:solidFill>
              </a:rPr>
              <a:t>except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on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Thursdays</a:t>
            </a:r>
            <a:r>
              <a:rPr lang="es-UY" sz="1200" dirty="0">
                <a:solidFill>
                  <a:srgbClr val="6FCF97"/>
                </a:solidFill>
              </a:rPr>
              <a:t>.</a:t>
            </a:r>
          </a:p>
          <a:p>
            <a:endParaRPr lang="es-UY" sz="1200" dirty="0">
              <a:solidFill>
                <a:srgbClr val="6FCF97"/>
              </a:solidFill>
            </a:endParaRPr>
          </a:p>
          <a:p>
            <a:r>
              <a:rPr lang="es-UY" sz="1200" dirty="0">
                <a:solidFill>
                  <a:srgbClr val="6FCF97"/>
                </a:solidFill>
              </a:rPr>
              <a:t>• </a:t>
            </a:r>
            <a:r>
              <a:rPr lang="es-UY" sz="1200" dirty="0" err="1">
                <a:solidFill>
                  <a:srgbClr val="6FCF97"/>
                </a:solidFill>
              </a:rPr>
              <a:t>Saturdays</a:t>
            </a:r>
            <a:r>
              <a:rPr lang="es-UY" sz="1200" dirty="0">
                <a:solidFill>
                  <a:srgbClr val="6FCF97"/>
                </a:solidFill>
              </a:rPr>
              <a:t> and </a:t>
            </a:r>
            <a:r>
              <a:rPr lang="es-UY" sz="1200" dirty="0" err="1">
                <a:solidFill>
                  <a:srgbClr val="6FCF97"/>
                </a:solidFill>
              </a:rPr>
              <a:t>Sundays</a:t>
            </a:r>
            <a:r>
              <a:rPr lang="es-UY" sz="1200" dirty="0">
                <a:solidFill>
                  <a:srgbClr val="6FCF97"/>
                </a:solidFill>
              </a:rPr>
              <a:t> are </a:t>
            </a:r>
            <a:r>
              <a:rPr lang="es-UY" sz="1200" dirty="0" err="1">
                <a:solidFill>
                  <a:srgbClr val="6FCF97"/>
                </a:solidFill>
              </a:rPr>
              <a:t>consistently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the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days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with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the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longest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trips</a:t>
            </a:r>
            <a:r>
              <a:rPr lang="es-UY" sz="1200" dirty="0">
                <a:solidFill>
                  <a:srgbClr val="6FCF97"/>
                </a:solidFill>
              </a:rPr>
              <a:t>, in </a:t>
            </a:r>
            <a:r>
              <a:rPr lang="es-UY" sz="1200" dirty="0" err="1">
                <a:solidFill>
                  <a:srgbClr val="6FCF97"/>
                </a:solidFill>
              </a:rPr>
              <a:t>all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seasons</a:t>
            </a:r>
            <a:r>
              <a:rPr lang="es-UY" sz="1200" dirty="0">
                <a:solidFill>
                  <a:srgbClr val="6FCF97"/>
                </a:solidFill>
              </a:rPr>
              <a:t>.</a:t>
            </a:r>
          </a:p>
          <a:p>
            <a:endParaRPr lang="es-UY" sz="1200" dirty="0">
              <a:solidFill>
                <a:srgbClr val="6FCF97"/>
              </a:solidFill>
            </a:endParaRPr>
          </a:p>
          <a:p>
            <a:r>
              <a:rPr lang="es-UY" sz="1200" dirty="0">
                <a:solidFill>
                  <a:srgbClr val="6FCF97"/>
                </a:solidFill>
              </a:rPr>
              <a:t>• </a:t>
            </a:r>
            <a:r>
              <a:rPr lang="es-UY" sz="1200" dirty="0" err="1">
                <a:solidFill>
                  <a:srgbClr val="6FCF97"/>
                </a:solidFill>
              </a:rPr>
              <a:t>Wednesdays</a:t>
            </a:r>
            <a:r>
              <a:rPr lang="es-UY" sz="1200" dirty="0">
                <a:solidFill>
                  <a:srgbClr val="6FCF97"/>
                </a:solidFill>
              </a:rPr>
              <a:t> and </a:t>
            </a:r>
            <a:r>
              <a:rPr lang="es-UY" sz="1200" dirty="0" err="1">
                <a:solidFill>
                  <a:srgbClr val="6FCF97"/>
                </a:solidFill>
              </a:rPr>
              <a:t>Fridays</a:t>
            </a:r>
            <a:r>
              <a:rPr lang="es-UY" sz="1200" dirty="0">
                <a:solidFill>
                  <a:srgbClr val="6FCF97"/>
                </a:solidFill>
              </a:rPr>
              <a:t> in Winter are </a:t>
            </a:r>
            <a:r>
              <a:rPr lang="es-UY" sz="1200" dirty="0" err="1">
                <a:solidFill>
                  <a:srgbClr val="6FCF97"/>
                </a:solidFill>
              </a:rPr>
              <a:t>the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days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with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the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shortest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average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journey</a:t>
            </a:r>
            <a:r>
              <a:rPr lang="es-UY" sz="1200" dirty="0">
                <a:solidFill>
                  <a:srgbClr val="6FCF97"/>
                </a:solidFill>
              </a:rPr>
              <a:t> time.</a:t>
            </a:r>
          </a:p>
        </p:txBody>
      </p:sp>
    </p:spTree>
    <p:extLst>
      <p:ext uri="{BB962C8B-B14F-4D97-AF65-F5344CB8AC3E}">
        <p14:creationId xmlns:p14="http://schemas.microsoft.com/office/powerpoint/2010/main" val="371033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79905-E584-C546-43CD-2CE15CBA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1039020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trips per hour, day of the week by season</a:t>
            </a:r>
            <a:endParaRPr lang="es-UY" dirty="0"/>
          </a:p>
        </p:txBody>
      </p:sp>
      <p:pic>
        <p:nvPicPr>
          <p:cNvPr id="7" name="Marcador de contenido 6" descr="Imagen que contiene Escala de tiempo&#10;&#10;El contenido generado por IA puede ser incorrecto.">
            <a:extLst>
              <a:ext uri="{FF2B5EF4-FFF2-40B4-BE49-F238E27FC236}">
                <a16:creationId xmlns:a16="http://schemas.microsoft.com/office/drawing/2014/main" id="{203E9E12-AF70-1DF3-2007-F23DDA1EC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3" y="3603649"/>
            <a:ext cx="4600633" cy="2752702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ED9408-DD1C-D6B9-DF58-D9D1ADDF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A18C-A5D5-4744-92D7-E1FC80544B13}" type="datetime1">
              <a:rPr lang="es-UY" smtClean="0"/>
              <a:t>23/4/2025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DB5837-9539-3460-265D-5F082338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Presented by: Alex Inderkum</a:t>
            </a:r>
            <a:endParaRPr lang="es-UY" dirty="0"/>
          </a:p>
        </p:txBody>
      </p:sp>
      <p:pic>
        <p:nvPicPr>
          <p:cNvPr id="9" name="Imagen 8" descr="Imagen que contiene Escala de tiempo&#10;&#10;El contenido generado por IA puede ser incorrecto.">
            <a:extLst>
              <a:ext uri="{FF2B5EF4-FFF2-40B4-BE49-F238E27FC236}">
                <a16:creationId xmlns:a16="http://schemas.microsoft.com/office/drawing/2014/main" id="{516A5296-AED3-2E54-CA26-34F51EBBF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034" y="3532167"/>
            <a:ext cx="4326826" cy="2824181"/>
          </a:xfrm>
          <a:prstGeom prst="rect">
            <a:avLst/>
          </a:prstGeom>
        </p:spPr>
      </p:pic>
      <p:pic>
        <p:nvPicPr>
          <p:cNvPr id="11" name="Imagen 10" descr="Imagen que contiene Escala de tiempo&#10;&#10;El contenido generado por IA puede ser incorrecto.">
            <a:extLst>
              <a:ext uri="{FF2B5EF4-FFF2-40B4-BE49-F238E27FC236}">
                <a16:creationId xmlns:a16="http://schemas.microsoft.com/office/drawing/2014/main" id="{C0F98595-6FDB-48E0-06A4-31488ECE7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3" y="897974"/>
            <a:ext cx="4593412" cy="2705674"/>
          </a:xfrm>
          <a:prstGeom prst="rect">
            <a:avLst/>
          </a:prstGeom>
        </p:spPr>
      </p:pic>
      <p:pic>
        <p:nvPicPr>
          <p:cNvPr id="13" name="Imagen 12" descr="Gráfico">
            <a:extLst>
              <a:ext uri="{FF2B5EF4-FFF2-40B4-BE49-F238E27FC236}">
                <a16:creationId xmlns:a16="http://schemas.microsoft.com/office/drawing/2014/main" id="{8B2CDD27-98A6-0A9D-7C4F-E72D59A8AD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033" y="897971"/>
            <a:ext cx="4326826" cy="263419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EC86012-191A-22F1-7350-87B9098EFB14}"/>
              </a:ext>
            </a:extLst>
          </p:cNvPr>
          <p:cNvSpPr txBox="1"/>
          <p:nvPr/>
        </p:nvSpPr>
        <p:spPr>
          <a:xfrm>
            <a:off x="9267825" y="1057276"/>
            <a:ext cx="268605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6FCF97"/>
                </a:solidFill>
              </a:rPr>
              <a:t>•In winter, usage is concentrated mainly on weekdays. Low usage is also observed compared to other seasons, possibly due to low temperatures or unfavorable weather conditions.</a:t>
            </a:r>
          </a:p>
          <a:p>
            <a:endParaRPr lang="es-UY" sz="1200" dirty="0">
              <a:solidFill>
                <a:srgbClr val="6FCF97"/>
              </a:solidFill>
            </a:endParaRPr>
          </a:p>
          <a:p>
            <a:r>
              <a:rPr lang="es-UY" sz="1200" dirty="0">
                <a:solidFill>
                  <a:srgbClr val="6FCF97"/>
                </a:solidFill>
              </a:rPr>
              <a:t>• </a:t>
            </a:r>
            <a:r>
              <a:rPr lang="es-UY" sz="1200" dirty="0" err="1">
                <a:solidFill>
                  <a:srgbClr val="6FCF97"/>
                </a:solidFill>
              </a:rPr>
              <a:t>During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the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summer</a:t>
            </a:r>
            <a:r>
              <a:rPr lang="es-UY" sz="1200" dirty="0">
                <a:solidFill>
                  <a:srgbClr val="6FCF97"/>
                </a:solidFill>
              </a:rPr>
              <a:t> and </a:t>
            </a:r>
            <a:r>
              <a:rPr lang="es-UY" sz="1200" dirty="0" err="1">
                <a:solidFill>
                  <a:srgbClr val="6FCF97"/>
                </a:solidFill>
              </a:rPr>
              <a:t>autum</a:t>
            </a:r>
            <a:r>
              <a:rPr lang="es-UY" sz="1200" dirty="0">
                <a:solidFill>
                  <a:srgbClr val="6FCF97"/>
                </a:solidFill>
              </a:rPr>
              <a:t>, </a:t>
            </a:r>
            <a:r>
              <a:rPr lang="es-UY" sz="1200" dirty="0" err="1">
                <a:solidFill>
                  <a:srgbClr val="6FCF97"/>
                </a:solidFill>
              </a:rPr>
              <a:t>the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number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of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trips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increases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on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weekends</a:t>
            </a:r>
            <a:r>
              <a:rPr lang="es-UY" sz="1200" dirty="0">
                <a:solidFill>
                  <a:srgbClr val="6FCF97"/>
                </a:solidFill>
              </a:rPr>
              <a:t>; in </a:t>
            </a:r>
            <a:r>
              <a:rPr lang="es-UY" sz="1200" dirty="0" err="1">
                <a:solidFill>
                  <a:srgbClr val="6FCF97"/>
                </a:solidFill>
              </a:rPr>
              <a:t>spring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there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is</a:t>
            </a:r>
            <a:r>
              <a:rPr lang="es-UY" sz="1200" dirty="0">
                <a:solidFill>
                  <a:srgbClr val="6FCF97"/>
                </a:solidFill>
              </a:rPr>
              <a:t> a </a:t>
            </a:r>
            <a:r>
              <a:rPr lang="es-UY" sz="1200" dirty="0" err="1">
                <a:solidFill>
                  <a:srgbClr val="6FCF97"/>
                </a:solidFill>
              </a:rPr>
              <a:t>peak</a:t>
            </a:r>
            <a:r>
              <a:rPr lang="es-UY" sz="1200" dirty="0">
                <a:solidFill>
                  <a:srgbClr val="6FCF97"/>
                </a:solidFill>
              </a:rPr>
              <a:t> in use </a:t>
            </a:r>
            <a:r>
              <a:rPr lang="es-UY" sz="1200" dirty="0" err="1">
                <a:solidFill>
                  <a:srgbClr val="6FCF97"/>
                </a:solidFill>
              </a:rPr>
              <a:t>on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Saturdatys</a:t>
            </a:r>
            <a:r>
              <a:rPr lang="es-UY" sz="1200" dirty="0">
                <a:solidFill>
                  <a:srgbClr val="6FCF97"/>
                </a:solidFill>
              </a:rPr>
              <a:t>, </a:t>
            </a:r>
            <a:r>
              <a:rPr lang="es-UY" sz="1200" dirty="0" err="1">
                <a:solidFill>
                  <a:srgbClr val="6FCF97"/>
                </a:solidFill>
              </a:rPr>
              <a:t>suggesting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greater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recreational</a:t>
            </a:r>
            <a:r>
              <a:rPr lang="es-UY" sz="1200" dirty="0">
                <a:solidFill>
                  <a:srgbClr val="6FCF97"/>
                </a:solidFill>
              </a:rPr>
              <a:t> use. </a:t>
            </a:r>
          </a:p>
          <a:p>
            <a:endParaRPr lang="es-UY" sz="1200" dirty="0">
              <a:solidFill>
                <a:srgbClr val="6FCF97"/>
              </a:solidFill>
            </a:endParaRPr>
          </a:p>
          <a:p>
            <a:r>
              <a:rPr lang="es-UY" sz="1200" dirty="0">
                <a:solidFill>
                  <a:srgbClr val="6FCF97"/>
                </a:solidFill>
              </a:rPr>
              <a:t>• </a:t>
            </a:r>
            <a:r>
              <a:rPr lang="en-US" sz="1200" dirty="0">
                <a:solidFill>
                  <a:srgbClr val="6FCF97"/>
                </a:solidFill>
              </a:rPr>
              <a:t>At all stations, the highest usage was observed between 7 and 8 a.m. </a:t>
            </a:r>
            <a:r>
              <a:rPr lang="en-US" sz="1200">
                <a:solidFill>
                  <a:srgbClr val="6FCF97"/>
                </a:solidFill>
              </a:rPr>
              <a:t>and 4 and 6 p.m., which could be associated with typical arrival and departure times for work or school, high school, university, etc.</a:t>
            </a:r>
            <a:endParaRPr lang="es-UY" sz="1200" dirty="0">
              <a:solidFill>
                <a:srgbClr val="6FCF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04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1390C-2487-4021-CA66-0F04F6242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Stations </a:t>
            </a:r>
            <a:r>
              <a:rPr lang="es-UY" dirty="0" err="1"/>
              <a:t>most</a:t>
            </a:r>
            <a:r>
              <a:rPr lang="es-UY" dirty="0"/>
              <a:t> </a:t>
            </a:r>
            <a:r>
              <a:rPr lang="es-UY" dirty="0" err="1"/>
              <a:t>used</a:t>
            </a:r>
            <a:br>
              <a:rPr lang="es-UY" dirty="0"/>
            </a:br>
            <a:endParaRPr lang="es-UY" dirty="0"/>
          </a:p>
        </p:txBody>
      </p:sp>
      <p:pic>
        <p:nvPicPr>
          <p:cNvPr id="7" name="Marcador de contenido 6" descr="Gráfico&#10;&#10;El contenido generado por IA puede ser incorrecto.">
            <a:extLst>
              <a:ext uri="{FF2B5EF4-FFF2-40B4-BE49-F238E27FC236}">
                <a16:creationId xmlns:a16="http://schemas.microsoft.com/office/drawing/2014/main" id="{8D1DC368-256C-7E2A-1177-BCB40E455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23" y="1426657"/>
            <a:ext cx="7317639" cy="4621718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4C22D4-3EF3-3F9F-F1D3-295D420D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A18C-A5D5-4744-92D7-E1FC80544B13}" type="datetime1">
              <a:rPr lang="es-UY" smtClean="0"/>
              <a:t>23/4/2025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8DE6C3-3FB5-57E0-B26A-4A7FA531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Presented by: Alex Inderkum</a:t>
            </a:r>
            <a:endParaRPr lang="es-UY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AAF7EF-03D1-D56D-ADF2-5A3708855081}"/>
              </a:ext>
            </a:extLst>
          </p:cNvPr>
          <p:cNvSpPr txBox="1"/>
          <p:nvPr/>
        </p:nvSpPr>
        <p:spPr>
          <a:xfrm>
            <a:off x="8262977" y="1426657"/>
            <a:ext cx="320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 err="1">
                <a:solidFill>
                  <a:srgbClr val="6FCF97"/>
                </a:solidFill>
              </a:rPr>
              <a:t>The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most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used</a:t>
            </a:r>
            <a:r>
              <a:rPr lang="es-UY" sz="1200" dirty="0">
                <a:solidFill>
                  <a:srgbClr val="6FCF97"/>
                </a:solidFill>
              </a:rPr>
              <a:t> stations by casual </a:t>
            </a:r>
            <a:r>
              <a:rPr lang="es-UY" sz="1200" dirty="0" err="1">
                <a:solidFill>
                  <a:srgbClr val="6FCF97"/>
                </a:solidFill>
              </a:rPr>
              <a:t>users</a:t>
            </a:r>
            <a:r>
              <a:rPr lang="es-UY" sz="1200" dirty="0">
                <a:solidFill>
                  <a:srgbClr val="6FCF97"/>
                </a:solidFill>
              </a:rPr>
              <a:t> are </a:t>
            </a:r>
            <a:r>
              <a:rPr lang="es-UY" sz="1200" dirty="0" err="1">
                <a:solidFill>
                  <a:srgbClr val="6FCF97"/>
                </a:solidFill>
              </a:rPr>
              <a:t>located</a:t>
            </a:r>
            <a:r>
              <a:rPr lang="es-UY" sz="1200" dirty="0">
                <a:solidFill>
                  <a:srgbClr val="6FCF97"/>
                </a:solidFill>
              </a:rPr>
              <a:t> in </a:t>
            </a:r>
            <a:r>
              <a:rPr lang="es-UY" sz="1200" dirty="0" err="1">
                <a:solidFill>
                  <a:srgbClr val="6FCF97"/>
                </a:solidFill>
              </a:rPr>
              <a:t>strategic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areas</a:t>
            </a:r>
            <a:r>
              <a:rPr lang="es-UY" sz="1200" dirty="0">
                <a:solidFill>
                  <a:srgbClr val="6FCF97"/>
                </a:solidFill>
              </a:rPr>
              <a:t>, </a:t>
            </a:r>
            <a:r>
              <a:rPr lang="es-UY" sz="1200" dirty="0" err="1">
                <a:solidFill>
                  <a:srgbClr val="6FCF97"/>
                </a:solidFill>
              </a:rPr>
              <a:t>tourist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zones</a:t>
            </a:r>
            <a:r>
              <a:rPr lang="es-UY" sz="1200" dirty="0">
                <a:solidFill>
                  <a:srgbClr val="6FCF97"/>
                </a:solidFill>
              </a:rPr>
              <a:t>, restaurants, </a:t>
            </a:r>
            <a:r>
              <a:rPr lang="es-UY" sz="1200" dirty="0" err="1">
                <a:solidFill>
                  <a:srgbClr val="6FCF97"/>
                </a:solidFill>
              </a:rPr>
              <a:t>universities</a:t>
            </a:r>
            <a:r>
              <a:rPr lang="es-UY" sz="1200" dirty="0">
                <a:solidFill>
                  <a:srgbClr val="6FCF97"/>
                </a:solidFill>
              </a:rPr>
              <a:t>, </a:t>
            </a:r>
            <a:r>
              <a:rPr lang="es-UY" sz="1200" dirty="0" err="1">
                <a:solidFill>
                  <a:srgbClr val="6FCF97"/>
                </a:solidFill>
              </a:rPr>
              <a:t>schools</a:t>
            </a:r>
            <a:r>
              <a:rPr lang="es-UY" sz="1200" dirty="0">
                <a:solidFill>
                  <a:srgbClr val="6FCF97"/>
                </a:solidFill>
              </a:rPr>
              <a:t>, </a:t>
            </a:r>
            <a:r>
              <a:rPr lang="es-UY" sz="1200" dirty="0" err="1">
                <a:solidFill>
                  <a:srgbClr val="6FCF97"/>
                </a:solidFill>
              </a:rPr>
              <a:t>parks</a:t>
            </a:r>
            <a:r>
              <a:rPr lang="es-UY" sz="1200" dirty="0">
                <a:solidFill>
                  <a:srgbClr val="6FCF97"/>
                </a:solidFill>
              </a:rPr>
              <a:t>, and </a:t>
            </a:r>
            <a:r>
              <a:rPr lang="es-UY" sz="1200" dirty="0" err="1">
                <a:solidFill>
                  <a:srgbClr val="6FCF97"/>
                </a:solidFill>
              </a:rPr>
              <a:t>busy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roads</a:t>
            </a:r>
            <a:r>
              <a:rPr lang="es-UY" sz="1200" dirty="0">
                <a:solidFill>
                  <a:srgbClr val="6FCF97"/>
                </a:solidFill>
              </a:rPr>
              <a:t>. </a:t>
            </a:r>
          </a:p>
          <a:p>
            <a:endParaRPr lang="es-UY" sz="1200" dirty="0">
              <a:solidFill>
                <a:srgbClr val="6FCF97"/>
              </a:solidFill>
            </a:endParaRPr>
          </a:p>
          <a:p>
            <a:r>
              <a:rPr lang="es-UY" sz="1200" dirty="0" err="1">
                <a:solidFill>
                  <a:srgbClr val="6FCF97"/>
                </a:solidFill>
              </a:rPr>
              <a:t>It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would</a:t>
            </a:r>
            <a:r>
              <a:rPr lang="es-UY" sz="1200" dirty="0">
                <a:solidFill>
                  <a:srgbClr val="6FCF97"/>
                </a:solidFill>
              </a:rPr>
              <a:t> be </a:t>
            </a:r>
            <a:r>
              <a:rPr lang="es-UY" sz="1200" dirty="0" err="1">
                <a:solidFill>
                  <a:srgbClr val="6FCF97"/>
                </a:solidFill>
              </a:rPr>
              <a:t>strategic</a:t>
            </a:r>
            <a:r>
              <a:rPr lang="es-UY" sz="1200" dirty="0">
                <a:solidFill>
                  <a:srgbClr val="6FCF97"/>
                </a:solidFill>
              </a:rPr>
              <a:t> to place </a:t>
            </a:r>
            <a:r>
              <a:rPr lang="es-UY" sz="1200" dirty="0" err="1">
                <a:solidFill>
                  <a:srgbClr val="6FCF97"/>
                </a:solidFill>
              </a:rPr>
              <a:t>signage</a:t>
            </a:r>
            <a:r>
              <a:rPr lang="es-UY" sz="1200" dirty="0">
                <a:solidFill>
                  <a:srgbClr val="6FCF97"/>
                </a:solidFill>
              </a:rPr>
              <a:t>, </a:t>
            </a:r>
            <a:r>
              <a:rPr lang="es-UY" sz="1200" dirty="0" err="1">
                <a:solidFill>
                  <a:srgbClr val="6FCF97"/>
                </a:solidFill>
              </a:rPr>
              <a:t>special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discounts</a:t>
            </a:r>
            <a:r>
              <a:rPr lang="es-UY" sz="1200" dirty="0">
                <a:solidFill>
                  <a:srgbClr val="6FCF97"/>
                </a:solidFill>
              </a:rPr>
              <a:t>, </a:t>
            </a:r>
            <a:r>
              <a:rPr lang="es-UY" sz="1200" dirty="0" err="1">
                <a:solidFill>
                  <a:srgbClr val="6FCF97"/>
                </a:solidFill>
              </a:rPr>
              <a:t>or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promotional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events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near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these</a:t>
            </a:r>
            <a:r>
              <a:rPr lang="es-UY" sz="1200" dirty="0">
                <a:solidFill>
                  <a:srgbClr val="6FCF97"/>
                </a:solidFill>
              </a:rPr>
              <a:t> stations to </a:t>
            </a:r>
            <a:r>
              <a:rPr lang="es-UY" sz="1200" dirty="0" err="1">
                <a:solidFill>
                  <a:srgbClr val="6FCF97"/>
                </a:solidFill>
              </a:rPr>
              <a:t>encourage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the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conversion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of</a:t>
            </a:r>
            <a:r>
              <a:rPr lang="es-UY" sz="1200" dirty="0">
                <a:solidFill>
                  <a:srgbClr val="6FCF97"/>
                </a:solidFill>
              </a:rPr>
              <a:t> casual </a:t>
            </a:r>
            <a:r>
              <a:rPr lang="es-UY" sz="1200" dirty="0" err="1">
                <a:solidFill>
                  <a:srgbClr val="6FCF97"/>
                </a:solidFill>
              </a:rPr>
              <a:t>users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into</a:t>
            </a:r>
            <a:r>
              <a:rPr lang="es-UY" sz="1200" dirty="0">
                <a:solidFill>
                  <a:srgbClr val="6FCF97"/>
                </a:solidFill>
              </a:rPr>
              <a:t> anual members.</a:t>
            </a:r>
          </a:p>
          <a:p>
            <a:endParaRPr lang="es-UY" sz="1200" dirty="0">
              <a:solidFill>
                <a:srgbClr val="6FCF97"/>
              </a:solidFill>
            </a:endParaRPr>
          </a:p>
          <a:p>
            <a:r>
              <a:rPr lang="es-UY" sz="1200" dirty="0" err="1">
                <a:solidFill>
                  <a:srgbClr val="6FCF97"/>
                </a:solidFill>
              </a:rPr>
              <a:t>Improving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service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or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the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availability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of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bycicles</a:t>
            </a:r>
            <a:r>
              <a:rPr lang="es-UY" sz="1200" dirty="0">
                <a:solidFill>
                  <a:srgbClr val="6FCF97"/>
                </a:solidFill>
              </a:rPr>
              <a:t> at </a:t>
            </a:r>
            <a:r>
              <a:rPr lang="es-UY" sz="1200" dirty="0" err="1">
                <a:solidFill>
                  <a:srgbClr val="6FCF97"/>
                </a:solidFill>
              </a:rPr>
              <a:t>these</a:t>
            </a:r>
            <a:r>
              <a:rPr lang="es-UY" sz="1200" dirty="0">
                <a:solidFill>
                  <a:srgbClr val="6FCF97"/>
                </a:solidFill>
              </a:rPr>
              <a:t> stations </a:t>
            </a:r>
            <a:r>
              <a:rPr lang="es-UY" sz="1200" dirty="0" err="1">
                <a:solidFill>
                  <a:srgbClr val="6FCF97"/>
                </a:solidFill>
              </a:rPr>
              <a:t>during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peak</a:t>
            </a:r>
            <a:r>
              <a:rPr lang="es-UY" sz="1200" dirty="0">
                <a:solidFill>
                  <a:srgbClr val="6FCF97"/>
                </a:solidFill>
              </a:rPr>
              <a:t> hours </a:t>
            </a:r>
            <a:r>
              <a:rPr lang="es-UY" sz="1200" dirty="0" err="1">
                <a:solidFill>
                  <a:srgbClr val="6FCF97"/>
                </a:solidFill>
              </a:rPr>
              <a:t>could</a:t>
            </a:r>
            <a:r>
              <a:rPr lang="es-UY" sz="1200" dirty="0">
                <a:solidFill>
                  <a:srgbClr val="6FCF97"/>
                </a:solidFill>
              </a:rPr>
              <a:t> </a:t>
            </a:r>
            <a:r>
              <a:rPr lang="es-UY" sz="1200" dirty="0" err="1">
                <a:solidFill>
                  <a:srgbClr val="6FCF97"/>
                </a:solidFill>
              </a:rPr>
              <a:t>also</a:t>
            </a:r>
            <a:r>
              <a:rPr lang="es-UY" sz="1200" dirty="0">
                <a:solidFill>
                  <a:srgbClr val="6FCF97"/>
                </a:solidFill>
              </a:rPr>
              <a:t> be </a:t>
            </a:r>
            <a:r>
              <a:rPr lang="es-UY" sz="1200" dirty="0" err="1">
                <a:solidFill>
                  <a:srgbClr val="6FCF97"/>
                </a:solidFill>
              </a:rPr>
              <a:t>considered</a:t>
            </a:r>
            <a:r>
              <a:rPr lang="es-UY" sz="1200" dirty="0">
                <a:solidFill>
                  <a:srgbClr val="6FCF97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659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E6F0E-B1D1-A5B8-7560-1DCF21AB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28575"/>
            <a:ext cx="10515600" cy="772320"/>
          </a:xfrm>
        </p:spPr>
        <p:txBody>
          <a:bodyPr/>
          <a:lstStyle/>
          <a:p>
            <a:r>
              <a:rPr lang="es-UY" dirty="0" err="1"/>
              <a:t>Types</a:t>
            </a:r>
            <a:r>
              <a:rPr lang="es-UY" dirty="0"/>
              <a:t> </a:t>
            </a:r>
            <a:r>
              <a:rPr lang="es-UY" dirty="0" err="1"/>
              <a:t>of</a:t>
            </a:r>
            <a:r>
              <a:rPr lang="es-UY" dirty="0"/>
              <a:t> </a:t>
            </a:r>
            <a:r>
              <a:rPr lang="es-UY" dirty="0" err="1"/>
              <a:t>bicycles</a:t>
            </a:r>
            <a:endParaRPr lang="es-UY" dirty="0"/>
          </a:p>
        </p:txBody>
      </p:sp>
      <p:pic>
        <p:nvPicPr>
          <p:cNvPr id="7" name="Marcador de contenido 6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A819F43B-E7B0-8830-10AC-F4195547B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" y="3577595"/>
            <a:ext cx="4548226" cy="2768983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D86503-466D-AA77-700D-5D80F02C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A18C-A5D5-4744-92D7-E1FC80544B13}" type="datetime1">
              <a:rPr lang="es-UY" smtClean="0"/>
              <a:t>23/4/2025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DFFE2B-A2FC-820F-1A28-78D4B8A2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/>
              <a:t>Presented by: Alex Inderkum</a:t>
            </a:r>
            <a:endParaRPr lang="es-UY" dirty="0"/>
          </a:p>
        </p:txBody>
      </p:sp>
      <p:pic>
        <p:nvPicPr>
          <p:cNvPr id="9" name="Imagen 8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5AB05F96-A2FA-C96E-F58C-395ED9C6B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784" y="3438773"/>
            <a:ext cx="4201529" cy="2907806"/>
          </a:xfrm>
          <a:prstGeom prst="rect">
            <a:avLst/>
          </a:prstGeom>
        </p:spPr>
      </p:pic>
      <p:pic>
        <p:nvPicPr>
          <p:cNvPr id="11" name="Imagen 10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B9EDE603-3BB0-ACEB-4658-B3892CDE1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830885"/>
            <a:ext cx="4542484" cy="2765487"/>
          </a:xfrm>
          <a:prstGeom prst="rect">
            <a:avLst/>
          </a:prstGeom>
        </p:spPr>
      </p:pic>
      <p:pic>
        <p:nvPicPr>
          <p:cNvPr id="13" name="Imagen 12" descr="Gráfico, Gráfico de barras">
            <a:extLst>
              <a:ext uri="{FF2B5EF4-FFF2-40B4-BE49-F238E27FC236}">
                <a16:creationId xmlns:a16="http://schemas.microsoft.com/office/drawing/2014/main" id="{31C1DA82-2131-82C2-03B5-0D03198D7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784" y="830884"/>
            <a:ext cx="4201529" cy="260789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AB7F12B-406B-265E-546E-458B74F95FE9}"/>
              </a:ext>
            </a:extLst>
          </p:cNvPr>
          <p:cNvSpPr txBox="1"/>
          <p:nvPr/>
        </p:nvSpPr>
        <p:spPr>
          <a:xfrm>
            <a:off x="9010650" y="800895"/>
            <a:ext cx="2971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400" dirty="0">
                <a:solidFill>
                  <a:srgbClr val="6FCF97"/>
                </a:solidFill>
              </a:rPr>
              <a:t>• Scooter </a:t>
            </a:r>
            <a:r>
              <a:rPr lang="es-UY" sz="1400" dirty="0" err="1">
                <a:solidFill>
                  <a:srgbClr val="6FCF97"/>
                </a:solidFill>
              </a:rPr>
              <a:t>usage</a:t>
            </a:r>
            <a:r>
              <a:rPr lang="es-UY" sz="1400" dirty="0">
                <a:solidFill>
                  <a:srgbClr val="6FCF97"/>
                </a:solidFill>
              </a:rPr>
              <a:t> </a:t>
            </a:r>
            <a:r>
              <a:rPr lang="es-UY" sz="1400" dirty="0" err="1">
                <a:solidFill>
                  <a:srgbClr val="6FCF97"/>
                </a:solidFill>
              </a:rPr>
              <a:t>is</a:t>
            </a:r>
            <a:r>
              <a:rPr lang="es-UY" sz="1400" dirty="0">
                <a:solidFill>
                  <a:srgbClr val="6FCF97"/>
                </a:solidFill>
              </a:rPr>
              <a:t> marginal </a:t>
            </a:r>
            <a:r>
              <a:rPr lang="es-UY" sz="1400" dirty="0" err="1">
                <a:solidFill>
                  <a:srgbClr val="6FCF97"/>
                </a:solidFill>
              </a:rPr>
              <a:t>throghout</a:t>
            </a:r>
            <a:r>
              <a:rPr lang="es-UY" sz="1400" dirty="0">
                <a:solidFill>
                  <a:srgbClr val="6FCF97"/>
                </a:solidFill>
              </a:rPr>
              <a:t> </a:t>
            </a:r>
            <a:r>
              <a:rPr lang="es-UY" sz="1400" dirty="0" err="1">
                <a:solidFill>
                  <a:srgbClr val="6FCF97"/>
                </a:solidFill>
              </a:rPr>
              <a:t>the</a:t>
            </a:r>
            <a:r>
              <a:rPr lang="es-UY" sz="1400" dirty="0">
                <a:solidFill>
                  <a:srgbClr val="6FCF97"/>
                </a:solidFill>
              </a:rPr>
              <a:t> </a:t>
            </a:r>
            <a:r>
              <a:rPr lang="es-UY" sz="1400" dirty="0" err="1">
                <a:solidFill>
                  <a:srgbClr val="6FCF97"/>
                </a:solidFill>
              </a:rPr>
              <a:t>year</a:t>
            </a:r>
            <a:r>
              <a:rPr lang="es-UY" sz="1400" dirty="0">
                <a:solidFill>
                  <a:srgbClr val="6FCF97"/>
                </a:solidFill>
              </a:rPr>
              <a:t>, so </a:t>
            </a:r>
            <a:r>
              <a:rPr lang="es-UY" sz="1400" dirty="0" err="1">
                <a:solidFill>
                  <a:srgbClr val="6FCF97"/>
                </a:solidFill>
              </a:rPr>
              <a:t>they</a:t>
            </a:r>
            <a:r>
              <a:rPr lang="es-UY" sz="1400" dirty="0">
                <a:solidFill>
                  <a:srgbClr val="6FCF97"/>
                </a:solidFill>
              </a:rPr>
              <a:t> do </a:t>
            </a:r>
            <a:r>
              <a:rPr lang="es-UY" sz="1400" dirty="0" err="1">
                <a:solidFill>
                  <a:srgbClr val="6FCF97"/>
                </a:solidFill>
              </a:rPr>
              <a:t>not</a:t>
            </a:r>
            <a:r>
              <a:rPr lang="es-UY" sz="1400" dirty="0">
                <a:solidFill>
                  <a:srgbClr val="6FCF97"/>
                </a:solidFill>
              </a:rPr>
              <a:t> </a:t>
            </a:r>
            <a:r>
              <a:rPr lang="es-UY" sz="1400" dirty="0" err="1">
                <a:solidFill>
                  <a:srgbClr val="6FCF97"/>
                </a:solidFill>
              </a:rPr>
              <a:t>represent</a:t>
            </a:r>
            <a:r>
              <a:rPr lang="es-UY" sz="1400" dirty="0">
                <a:solidFill>
                  <a:srgbClr val="6FCF97"/>
                </a:solidFill>
              </a:rPr>
              <a:t> a </a:t>
            </a:r>
            <a:r>
              <a:rPr lang="es-UY" sz="1400" dirty="0" err="1">
                <a:solidFill>
                  <a:srgbClr val="6FCF97"/>
                </a:solidFill>
              </a:rPr>
              <a:t>main</a:t>
            </a:r>
            <a:r>
              <a:rPr lang="es-UY" sz="1400" dirty="0">
                <a:solidFill>
                  <a:srgbClr val="6FCF97"/>
                </a:solidFill>
              </a:rPr>
              <a:t> </a:t>
            </a:r>
            <a:r>
              <a:rPr lang="es-UY" sz="1400" dirty="0" err="1">
                <a:solidFill>
                  <a:srgbClr val="6FCF97"/>
                </a:solidFill>
              </a:rPr>
              <a:t>focus</a:t>
            </a:r>
            <a:r>
              <a:rPr lang="es-UY" sz="1400" dirty="0">
                <a:solidFill>
                  <a:srgbClr val="6FCF97"/>
                </a:solidFill>
              </a:rPr>
              <a:t> for </a:t>
            </a:r>
            <a:r>
              <a:rPr lang="es-UY" sz="1400" dirty="0" err="1">
                <a:solidFill>
                  <a:srgbClr val="6FCF97"/>
                </a:solidFill>
              </a:rPr>
              <a:t>current</a:t>
            </a:r>
            <a:r>
              <a:rPr lang="es-UY" sz="1400" dirty="0">
                <a:solidFill>
                  <a:srgbClr val="6FCF97"/>
                </a:solidFill>
              </a:rPr>
              <a:t> comercial strategies.</a:t>
            </a:r>
          </a:p>
          <a:p>
            <a:endParaRPr lang="es-UY" sz="1400" dirty="0">
              <a:solidFill>
                <a:srgbClr val="6FCF97"/>
              </a:solidFill>
            </a:endParaRPr>
          </a:p>
          <a:p>
            <a:r>
              <a:rPr lang="es-UY" sz="1400" dirty="0">
                <a:solidFill>
                  <a:srgbClr val="6FCF97"/>
                </a:solidFill>
              </a:rPr>
              <a:t>• </a:t>
            </a:r>
            <a:r>
              <a:rPr lang="es-UY" sz="1400" dirty="0" err="1">
                <a:solidFill>
                  <a:srgbClr val="6FCF97"/>
                </a:solidFill>
              </a:rPr>
              <a:t>Classic</a:t>
            </a:r>
            <a:r>
              <a:rPr lang="es-UY" sz="1400" dirty="0">
                <a:solidFill>
                  <a:srgbClr val="6FCF97"/>
                </a:solidFill>
              </a:rPr>
              <a:t> </a:t>
            </a:r>
            <a:r>
              <a:rPr lang="es-UY" sz="1400" dirty="0" err="1">
                <a:solidFill>
                  <a:srgbClr val="6FCF97"/>
                </a:solidFill>
              </a:rPr>
              <a:t>bikes</a:t>
            </a:r>
            <a:r>
              <a:rPr lang="es-UY" sz="1400" dirty="0">
                <a:solidFill>
                  <a:srgbClr val="6FCF97"/>
                </a:solidFill>
              </a:rPr>
              <a:t> are </a:t>
            </a:r>
            <a:r>
              <a:rPr lang="es-UY" sz="1400" dirty="0" err="1">
                <a:solidFill>
                  <a:srgbClr val="6FCF97"/>
                </a:solidFill>
              </a:rPr>
              <a:t>the</a:t>
            </a:r>
            <a:r>
              <a:rPr lang="es-UY" sz="1400" dirty="0">
                <a:solidFill>
                  <a:srgbClr val="6FCF97"/>
                </a:solidFill>
              </a:rPr>
              <a:t> </a:t>
            </a:r>
            <a:r>
              <a:rPr lang="es-UY" sz="1400" dirty="0" err="1">
                <a:solidFill>
                  <a:srgbClr val="6FCF97"/>
                </a:solidFill>
              </a:rPr>
              <a:t>public’s</a:t>
            </a:r>
            <a:r>
              <a:rPr lang="es-UY" sz="1400" dirty="0">
                <a:solidFill>
                  <a:srgbClr val="6FCF97"/>
                </a:solidFill>
              </a:rPr>
              <a:t> favorite in </a:t>
            </a:r>
            <a:r>
              <a:rPr lang="es-UY" sz="1400" dirty="0" err="1">
                <a:solidFill>
                  <a:srgbClr val="6FCF97"/>
                </a:solidFill>
              </a:rPr>
              <a:t>all</a:t>
            </a:r>
            <a:r>
              <a:rPr lang="es-UY" sz="1400" dirty="0">
                <a:solidFill>
                  <a:srgbClr val="6FCF97"/>
                </a:solidFill>
              </a:rPr>
              <a:t> </a:t>
            </a:r>
            <a:r>
              <a:rPr lang="es-UY" sz="1400" dirty="0" err="1">
                <a:solidFill>
                  <a:srgbClr val="6FCF97"/>
                </a:solidFill>
              </a:rPr>
              <a:t>seasons</a:t>
            </a:r>
            <a:r>
              <a:rPr lang="es-UY" sz="1400" dirty="0">
                <a:solidFill>
                  <a:srgbClr val="6FCF97"/>
                </a:solidFill>
              </a:rPr>
              <a:t>, </a:t>
            </a:r>
            <a:r>
              <a:rPr lang="es-UY" sz="1400" dirty="0" err="1">
                <a:solidFill>
                  <a:srgbClr val="6FCF97"/>
                </a:solidFill>
              </a:rPr>
              <a:t>especially</a:t>
            </a:r>
            <a:r>
              <a:rPr lang="es-UY" sz="1400" dirty="0">
                <a:solidFill>
                  <a:srgbClr val="6FCF97"/>
                </a:solidFill>
              </a:rPr>
              <a:t> </a:t>
            </a:r>
            <a:r>
              <a:rPr lang="es-UY" sz="1400" dirty="0" err="1">
                <a:solidFill>
                  <a:srgbClr val="6FCF97"/>
                </a:solidFill>
              </a:rPr>
              <a:t>on</a:t>
            </a:r>
            <a:r>
              <a:rPr lang="es-UY" sz="1400" dirty="0">
                <a:solidFill>
                  <a:srgbClr val="6FCF97"/>
                </a:solidFill>
              </a:rPr>
              <a:t> </a:t>
            </a:r>
            <a:r>
              <a:rPr lang="es-UY" sz="1400" dirty="0" err="1">
                <a:solidFill>
                  <a:srgbClr val="6FCF97"/>
                </a:solidFill>
              </a:rPr>
              <a:t>Saturdays</a:t>
            </a:r>
            <a:r>
              <a:rPr lang="es-UY" sz="1400" dirty="0">
                <a:solidFill>
                  <a:srgbClr val="6FCF97"/>
                </a:solidFill>
              </a:rPr>
              <a:t> </a:t>
            </a:r>
            <a:r>
              <a:rPr lang="es-UY" sz="1400" dirty="0" err="1">
                <a:solidFill>
                  <a:srgbClr val="6FCF97"/>
                </a:solidFill>
              </a:rPr>
              <a:t>during</a:t>
            </a:r>
            <a:r>
              <a:rPr lang="es-UY" sz="1400" dirty="0">
                <a:solidFill>
                  <a:srgbClr val="6FCF97"/>
                </a:solidFill>
              </a:rPr>
              <a:t> </a:t>
            </a:r>
            <a:r>
              <a:rPr lang="es-UY" sz="1400" dirty="0" err="1">
                <a:solidFill>
                  <a:srgbClr val="6FCF97"/>
                </a:solidFill>
              </a:rPr>
              <a:t>spring</a:t>
            </a:r>
            <a:r>
              <a:rPr lang="es-UY" sz="1400" dirty="0">
                <a:solidFill>
                  <a:srgbClr val="6FCF97"/>
                </a:solidFill>
              </a:rPr>
              <a:t> and </a:t>
            </a:r>
            <a:r>
              <a:rPr lang="es-UY" sz="1400" dirty="0" err="1">
                <a:solidFill>
                  <a:srgbClr val="6FCF97"/>
                </a:solidFill>
              </a:rPr>
              <a:t>summer</a:t>
            </a:r>
            <a:r>
              <a:rPr lang="es-UY" sz="1400" dirty="0">
                <a:solidFill>
                  <a:srgbClr val="6FCF97"/>
                </a:solidFill>
              </a:rPr>
              <a:t>, </a:t>
            </a:r>
            <a:r>
              <a:rPr lang="es-UY" sz="1400" dirty="0" err="1">
                <a:solidFill>
                  <a:srgbClr val="6FCF97"/>
                </a:solidFill>
              </a:rPr>
              <a:t>suggesting</a:t>
            </a:r>
            <a:r>
              <a:rPr lang="es-UY" sz="1400" dirty="0">
                <a:solidFill>
                  <a:srgbClr val="6FCF97"/>
                </a:solidFill>
              </a:rPr>
              <a:t> a </a:t>
            </a:r>
            <a:r>
              <a:rPr lang="es-UY" sz="1400" dirty="0" err="1">
                <a:solidFill>
                  <a:srgbClr val="6FCF97"/>
                </a:solidFill>
              </a:rPr>
              <a:t>strong</a:t>
            </a:r>
            <a:r>
              <a:rPr lang="es-UY" sz="1400" dirty="0">
                <a:solidFill>
                  <a:srgbClr val="6FCF97"/>
                </a:solidFill>
              </a:rPr>
              <a:t> </a:t>
            </a:r>
            <a:r>
              <a:rPr lang="es-UY" sz="1400" dirty="0" err="1">
                <a:solidFill>
                  <a:srgbClr val="6FCF97"/>
                </a:solidFill>
              </a:rPr>
              <a:t>recreational</a:t>
            </a:r>
            <a:r>
              <a:rPr lang="es-UY" sz="1400" dirty="0">
                <a:solidFill>
                  <a:srgbClr val="6FCF97"/>
                </a:solidFill>
              </a:rPr>
              <a:t> </a:t>
            </a:r>
            <a:r>
              <a:rPr lang="es-UY" sz="1400" dirty="0" err="1">
                <a:solidFill>
                  <a:srgbClr val="6FCF97"/>
                </a:solidFill>
              </a:rPr>
              <a:t>preference</a:t>
            </a:r>
            <a:r>
              <a:rPr lang="es-UY" sz="1400" dirty="0">
                <a:solidFill>
                  <a:srgbClr val="6FCF97"/>
                </a:solidFill>
              </a:rPr>
              <a:t> </a:t>
            </a:r>
            <a:r>
              <a:rPr lang="es-UY" sz="1400" dirty="0" err="1">
                <a:solidFill>
                  <a:srgbClr val="6FCF97"/>
                </a:solidFill>
              </a:rPr>
              <a:t>on</a:t>
            </a:r>
            <a:r>
              <a:rPr lang="es-UY" sz="1400" dirty="0">
                <a:solidFill>
                  <a:srgbClr val="6FCF97"/>
                </a:solidFill>
              </a:rPr>
              <a:t> </a:t>
            </a:r>
            <a:r>
              <a:rPr lang="es-UY" sz="1400" dirty="0" err="1">
                <a:solidFill>
                  <a:srgbClr val="6FCF97"/>
                </a:solidFill>
              </a:rPr>
              <a:t>weekends</a:t>
            </a:r>
            <a:r>
              <a:rPr lang="es-UY" sz="1400" dirty="0">
                <a:solidFill>
                  <a:srgbClr val="6FCF97"/>
                </a:solidFill>
              </a:rPr>
              <a:t> and in </a:t>
            </a:r>
            <a:r>
              <a:rPr lang="es-UY" sz="1400" dirty="0" err="1">
                <a:solidFill>
                  <a:srgbClr val="6FCF97"/>
                </a:solidFill>
              </a:rPr>
              <a:t>pleasent</a:t>
            </a:r>
            <a:r>
              <a:rPr lang="es-UY" sz="1400" dirty="0">
                <a:solidFill>
                  <a:srgbClr val="6FCF97"/>
                </a:solidFill>
              </a:rPr>
              <a:t> </a:t>
            </a:r>
            <a:r>
              <a:rPr lang="es-UY" sz="1400" dirty="0" err="1">
                <a:solidFill>
                  <a:srgbClr val="6FCF97"/>
                </a:solidFill>
              </a:rPr>
              <a:t>weather</a:t>
            </a:r>
            <a:r>
              <a:rPr lang="es-UY" sz="1400" dirty="0">
                <a:solidFill>
                  <a:srgbClr val="6FCF97"/>
                </a:solidFill>
              </a:rPr>
              <a:t>.</a:t>
            </a:r>
          </a:p>
          <a:p>
            <a:endParaRPr lang="es-UY" sz="1400" dirty="0">
              <a:solidFill>
                <a:srgbClr val="6FCF97"/>
              </a:solidFill>
            </a:endParaRPr>
          </a:p>
          <a:p>
            <a:r>
              <a:rPr lang="es-UY" sz="1400" dirty="0">
                <a:solidFill>
                  <a:srgbClr val="6FCF97"/>
                </a:solidFill>
              </a:rPr>
              <a:t>• Electric </a:t>
            </a:r>
            <a:r>
              <a:rPr lang="es-UY" sz="1400" dirty="0" err="1">
                <a:solidFill>
                  <a:srgbClr val="6FCF97"/>
                </a:solidFill>
              </a:rPr>
              <a:t>bikes</a:t>
            </a:r>
            <a:r>
              <a:rPr lang="es-UY" sz="1400" dirty="0">
                <a:solidFill>
                  <a:srgbClr val="6FCF97"/>
                </a:solidFill>
              </a:rPr>
              <a:t> show a more </a:t>
            </a:r>
            <a:r>
              <a:rPr lang="es-UY" sz="1400" dirty="0" err="1">
                <a:solidFill>
                  <a:srgbClr val="6FCF97"/>
                </a:solidFill>
              </a:rPr>
              <a:t>marked</a:t>
            </a:r>
            <a:r>
              <a:rPr lang="es-UY" sz="1400" dirty="0">
                <a:solidFill>
                  <a:srgbClr val="6FCF97"/>
                </a:solidFill>
              </a:rPr>
              <a:t> use in </a:t>
            </a:r>
            <a:r>
              <a:rPr lang="es-UY" sz="1400" dirty="0" err="1">
                <a:solidFill>
                  <a:srgbClr val="6FCF97"/>
                </a:solidFill>
              </a:rPr>
              <a:t>autum</a:t>
            </a:r>
            <a:r>
              <a:rPr lang="es-UY" sz="1400" dirty="0">
                <a:solidFill>
                  <a:srgbClr val="6FCF97"/>
                </a:solidFill>
              </a:rPr>
              <a:t> and </a:t>
            </a:r>
            <a:r>
              <a:rPr lang="es-UY" sz="1400" dirty="0" err="1">
                <a:solidFill>
                  <a:srgbClr val="6FCF97"/>
                </a:solidFill>
              </a:rPr>
              <a:t>winter</a:t>
            </a:r>
            <a:r>
              <a:rPr lang="es-UY" sz="1400" dirty="0">
                <a:solidFill>
                  <a:srgbClr val="6FCF97"/>
                </a:solidFill>
              </a:rPr>
              <a:t>, </a:t>
            </a:r>
            <a:r>
              <a:rPr lang="es-UY" sz="1400" dirty="0" err="1">
                <a:solidFill>
                  <a:srgbClr val="6FCF97"/>
                </a:solidFill>
              </a:rPr>
              <a:t>specially</a:t>
            </a:r>
            <a:r>
              <a:rPr lang="es-UY" sz="1400" dirty="0">
                <a:solidFill>
                  <a:srgbClr val="6FCF97"/>
                </a:solidFill>
              </a:rPr>
              <a:t> </a:t>
            </a:r>
            <a:r>
              <a:rPr lang="es-UY" sz="1400" dirty="0" err="1">
                <a:solidFill>
                  <a:srgbClr val="6FCF97"/>
                </a:solidFill>
              </a:rPr>
              <a:t>during</a:t>
            </a:r>
            <a:r>
              <a:rPr lang="es-UY" sz="1400" dirty="0">
                <a:solidFill>
                  <a:srgbClr val="6FCF97"/>
                </a:solidFill>
              </a:rPr>
              <a:t> </a:t>
            </a:r>
            <a:r>
              <a:rPr lang="es-UY" sz="1400" dirty="0" err="1">
                <a:solidFill>
                  <a:srgbClr val="6FCF97"/>
                </a:solidFill>
              </a:rPr>
              <a:t>the</a:t>
            </a:r>
            <a:r>
              <a:rPr lang="es-UY" sz="1400" dirty="0">
                <a:solidFill>
                  <a:srgbClr val="6FCF97"/>
                </a:solidFill>
              </a:rPr>
              <a:t> </a:t>
            </a:r>
            <a:r>
              <a:rPr lang="es-UY" sz="1400" dirty="0" err="1">
                <a:solidFill>
                  <a:srgbClr val="6FCF97"/>
                </a:solidFill>
              </a:rPr>
              <a:t>first</a:t>
            </a:r>
            <a:r>
              <a:rPr lang="es-UY" sz="1400" dirty="0">
                <a:solidFill>
                  <a:srgbClr val="6FCF97"/>
                </a:solidFill>
              </a:rPr>
              <a:t> </a:t>
            </a:r>
            <a:r>
              <a:rPr lang="es-UY" sz="1400" dirty="0" err="1">
                <a:solidFill>
                  <a:srgbClr val="6FCF97"/>
                </a:solidFill>
              </a:rPr>
              <a:t>few</a:t>
            </a:r>
            <a:r>
              <a:rPr lang="es-UY" sz="1400" dirty="0">
                <a:solidFill>
                  <a:srgbClr val="6FCF97"/>
                </a:solidFill>
              </a:rPr>
              <a:t> </a:t>
            </a:r>
            <a:r>
              <a:rPr lang="es-UY" sz="1400" dirty="0" err="1">
                <a:solidFill>
                  <a:srgbClr val="6FCF97"/>
                </a:solidFill>
              </a:rPr>
              <a:t>weekdays</a:t>
            </a:r>
            <a:r>
              <a:rPr lang="es-UY" sz="1400" dirty="0">
                <a:solidFill>
                  <a:srgbClr val="6FCF97"/>
                </a:solidFill>
              </a:rPr>
              <a:t> in </a:t>
            </a:r>
            <a:r>
              <a:rPr lang="es-UY" sz="1400" dirty="0" err="1">
                <a:solidFill>
                  <a:srgbClr val="6FCF97"/>
                </a:solidFill>
              </a:rPr>
              <a:t>winter</a:t>
            </a:r>
            <a:r>
              <a:rPr lang="es-UY" sz="1400" dirty="0">
                <a:solidFill>
                  <a:srgbClr val="6FCF97"/>
                </a:solidFill>
              </a:rPr>
              <a:t>. </a:t>
            </a:r>
            <a:r>
              <a:rPr lang="es-UY" sz="1400" dirty="0" err="1">
                <a:solidFill>
                  <a:srgbClr val="6FCF97"/>
                </a:solidFill>
              </a:rPr>
              <a:t>This</a:t>
            </a:r>
            <a:r>
              <a:rPr lang="es-UY" sz="1400" dirty="0">
                <a:solidFill>
                  <a:srgbClr val="6FCF97"/>
                </a:solidFill>
              </a:rPr>
              <a:t> </a:t>
            </a:r>
            <a:r>
              <a:rPr lang="es-UY" sz="1400" dirty="0" err="1">
                <a:solidFill>
                  <a:srgbClr val="6FCF97"/>
                </a:solidFill>
              </a:rPr>
              <a:t>could</a:t>
            </a:r>
            <a:r>
              <a:rPr lang="es-UY" sz="1400" dirty="0">
                <a:solidFill>
                  <a:srgbClr val="6FCF97"/>
                </a:solidFill>
              </a:rPr>
              <a:t> be </a:t>
            </a:r>
            <a:r>
              <a:rPr lang="es-UY" sz="1400" dirty="0" err="1">
                <a:solidFill>
                  <a:srgbClr val="6FCF97"/>
                </a:solidFill>
              </a:rPr>
              <a:t>due</a:t>
            </a:r>
            <a:r>
              <a:rPr lang="es-UY" sz="1400" dirty="0">
                <a:solidFill>
                  <a:srgbClr val="6FCF97"/>
                </a:solidFill>
              </a:rPr>
              <a:t> to </a:t>
            </a:r>
            <a:r>
              <a:rPr lang="es-UY" sz="1400" dirty="0" err="1">
                <a:solidFill>
                  <a:srgbClr val="6FCF97"/>
                </a:solidFill>
              </a:rPr>
              <a:t>their</a:t>
            </a:r>
            <a:r>
              <a:rPr lang="es-UY" sz="1400" dirty="0">
                <a:solidFill>
                  <a:srgbClr val="6FCF97"/>
                </a:solidFill>
              </a:rPr>
              <a:t> </a:t>
            </a:r>
            <a:r>
              <a:rPr lang="es-UY" sz="1400" dirty="0" err="1">
                <a:solidFill>
                  <a:srgbClr val="6FCF97"/>
                </a:solidFill>
              </a:rPr>
              <a:t>ability</a:t>
            </a:r>
            <a:r>
              <a:rPr lang="es-UY" sz="1400" dirty="0">
                <a:solidFill>
                  <a:srgbClr val="6FCF97"/>
                </a:solidFill>
              </a:rPr>
              <a:t> to </a:t>
            </a:r>
            <a:r>
              <a:rPr lang="es-UY" sz="1400" dirty="0" err="1">
                <a:solidFill>
                  <a:srgbClr val="6FCF97"/>
                </a:solidFill>
              </a:rPr>
              <a:t>facilitate</a:t>
            </a:r>
            <a:r>
              <a:rPr lang="es-UY" sz="1400" dirty="0">
                <a:solidFill>
                  <a:srgbClr val="6FCF97"/>
                </a:solidFill>
              </a:rPr>
              <a:t> </a:t>
            </a:r>
            <a:r>
              <a:rPr lang="es-UY" sz="1400" dirty="0" err="1">
                <a:solidFill>
                  <a:srgbClr val="6FCF97"/>
                </a:solidFill>
              </a:rPr>
              <a:t>commutes</a:t>
            </a:r>
            <a:r>
              <a:rPr lang="es-UY" sz="1400" dirty="0">
                <a:solidFill>
                  <a:srgbClr val="6FCF97"/>
                </a:solidFill>
              </a:rPr>
              <a:t> in </a:t>
            </a:r>
            <a:r>
              <a:rPr lang="es-UY" sz="1400" dirty="0" err="1">
                <a:solidFill>
                  <a:srgbClr val="6FCF97"/>
                </a:solidFill>
              </a:rPr>
              <a:t>harsher</a:t>
            </a:r>
            <a:r>
              <a:rPr lang="es-UY" sz="1400" dirty="0">
                <a:solidFill>
                  <a:srgbClr val="6FCF97"/>
                </a:solidFill>
              </a:rPr>
              <a:t> </a:t>
            </a:r>
            <a:r>
              <a:rPr lang="es-UY" sz="1400" dirty="0" err="1">
                <a:solidFill>
                  <a:srgbClr val="6FCF97"/>
                </a:solidFill>
              </a:rPr>
              <a:t>conditions</a:t>
            </a:r>
            <a:r>
              <a:rPr lang="es-UY" sz="1400" dirty="0">
                <a:solidFill>
                  <a:srgbClr val="6FCF97"/>
                </a:solidFill>
              </a:rPr>
              <a:t>. </a:t>
            </a:r>
            <a:r>
              <a:rPr lang="es-UY" sz="1400" dirty="0" err="1">
                <a:solidFill>
                  <a:srgbClr val="6FCF97"/>
                </a:solidFill>
              </a:rPr>
              <a:t>Appealing</a:t>
            </a:r>
            <a:r>
              <a:rPr lang="es-UY" sz="1400" dirty="0">
                <a:solidFill>
                  <a:srgbClr val="6FCF97"/>
                </a:solidFill>
              </a:rPr>
              <a:t> to a more </a:t>
            </a:r>
            <a:r>
              <a:rPr lang="es-UY" sz="1400" dirty="0" err="1">
                <a:solidFill>
                  <a:srgbClr val="6FCF97"/>
                </a:solidFill>
              </a:rPr>
              <a:t>commited</a:t>
            </a:r>
            <a:r>
              <a:rPr lang="es-UY" sz="1400" dirty="0">
                <a:solidFill>
                  <a:srgbClr val="6FCF97"/>
                </a:solidFill>
              </a:rPr>
              <a:t> </a:t>
            </a:r>
            <a:r>
              <a:rPr lang="es-UY" sz="1400" dirty="0" err="1">
                <a:solidFill>
                  <a:srgbClr val="6FCF97"/>
                </a:solidFill>
              </a:rPr>
              <a:t>audience</a:t>
            </a:r>
            <a:r>
              <a:rPr lang="es-UY" sz="1400" dirty="0">
                <a:solidFill>
                  <a:srgbClr val="6FCF97"/>
                </a:solidFill>
              </a:rPr>
              <a:t> </a:t>
            </a:r>
            <a:r>
              <a:rPr lang="es-UY" sz="1400" dirty="0" err="1">
                <a:solidFill>
                  <a:srgbClr val="6FCF97"/>
                </a:solidFill>
              </a:rPr>
              <a:t>or</a:t>
            </a:r>
            <a:r>
              <a:rPr lang="es-UY" sz="1400" dirty="0">
                <a:solidFill>
                  <a:srgbClr val="6FCF97"/>
                </a:solidFill>
              </a:rPr>
              <a:t> </a:t>
            </a:r>
            <a:r>
              <a:rPr lang="es-UY" sz="1400" dirty="0" err="1">
                <a:solidFill>
                  <a:srgbClr val="6FCF97"/>
                </a:solidFill>
              </a:rPr>
              <a:t>those</a:t>
            </a:r>
            <a:r>
              <a:rPr lang="es-UY" sz="1400" dirty="0">
                <a:solidFill>
                  <a:srgbClr val="6FCF97"/>
                </a:solidFill>
              </a:rPr>
              <a:t> </a:t>
            </a:r>
            <a:r>
              <a:rPr lang="es-UY" sz="1400" dirty="0" err="1">
                <a:solidFill>
                  <a:srgbClr val="6FCF97"/>
                </a:solidFill>
              </a:rPr>
              <a:t>using</a:t>
            </a:r>
            <a:r>
              <a:rPr lang="es-UY" sz="1400" dirty="0">
                <a:solidFill>
                  <a:srgbClr val="6FCF97"/>
                </a:solidFill>
              </a:rPr>
              <a:t> them for </a:t>
            </a:r>
            <a:r>
              <a:rPr lang="es-UY" sz="1400" dirty="0" err="1">
                <a:solidFill>
                  <a:srgbClr val="6FCF97"/>
                </a:solidFill>
              </a:rPr>
              <a:t>daily</a:t>
            </a:r>
            <a:r>
              <a:rPr lang="es-UY" sz="1400" dirty="0">
                <a:solidFill>
                  <a:srgbClr val="6FCF97"/>
                </a:solidFill>
              </a:rPr>
              <a:t> </a:t>
            </a:r>
            <a:r>
              <a:rPr lang="es-UY" sz="1400" dirty="0" err="1">
                <a:solidFill>
                  <a:srgbClr val="6FCF97"/>
                </a:solidFill>
              </a:rPr>
              <a:t>transportation</a:t>
            </a:r>
            <a:r>
              <a:rPr lang="es-UY" sz="1400" dirty="0">
                <a:solidFill>
                  <a:srgbClr val="6FCF97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77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5D5C7-1DB5-64B8-72DE-BBF2EA3F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36525"/>
            <a:ext cx="12192000" cy="1325563"/>
          </a:xfrm>
        </p:spPr>
        <p:txBody>
          <a:bodyPr/>
          <a:lstStyle/>
          <a:p>
            <a:r>
              <a:rPr lang="en-US" dirty="0"/>
              <a:t>Some general conclusions and recommendations</a:t>
            </a:r>
            <a:endParaRPr lang="es-U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53DD5-23CC-D6F3-7797-2C74CF8AF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33550"/>
            <a:ext cx="56388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UY" sz="2400" u="sng" dirty="0" err="1"/>
              <a:t>Some</a:t>
            </a:r>
            <a:r>
              <a:rPr lang="es-UY" sz="2400" u="sng" dirty="0"/>
              <a:t> general </a:t>
            </a:r>
            <a:r>
              <a:rPr lang="es-UY" sz="2400" u="sng" dirty="0" err="1"/>
              <a:t>conclusions</a:t>
            </a:r>
            <a:endParaRPr lang="es-UY" sz="2400" u="sng" dirty="0"/>
          </a:p>
          <a:p>
            <a:pPr marL="0" indent="0">
              <a:buNone/>
            </a:pPr>
            <a:r>
              <a:rPr lang="es-UY" sz="1800" dirty="0"/>
              <a:t>•</a:t>
            </a:r>
            <a:r>
              <a:rPr lang="es-UY" sz="1600" dirty="0"/>
              <a:t>Casual </a:t>
            </a:r>
            <a:r>
              <a:rPr lang="es-UY" sz="1600" dirty="0" err="1"/>
              <a:t>users</a:t>
            </a:r>
            <a:r>
              <a:rPr lang="es-UY" sz="1600" dirty="0"/>
              <a:t> show a </a:t>
            </a:r>
            <a:r>
              <a:rPr lang="es-UY" sz="1600" dirty="0" err="1"/>
              <a:t>strong</a:t>
            </a:r>
            <a:r>
              <a:rPr lang="es-UY" sz="1600" dirty="0"/>
              <a:t> </a:t>
            </a:r>
            <a:r>
              <a:rPr lang="es-UY" sz="1600" dirty="0" err="1"/>
              <a:t>presence</a:t>
            </a:r>
            <a:r>
              <a:rPr lang="es-UY" sz="1600" dirty="0"/>
              <a:t> </a:t>
            </a:r>
            <a:r>
              <a:rPr lang="es-UY" sz="1600" dirty="0" err="1"/>
              <a:t>on</a:t>
            </a:r>
            <a:r>
              <a:rPr lang="es-UY" sz="1600" dirty="0"/>
              <a:t> </a:t>
            </a:r>
            <a:r>
              <a:rPr lang="es-UY" sz="1600" dirty="0" err="1"/>
              <a:t>weekends</a:t>
            </a:r>
            <a:r>
              <a:rPr lang="es-UY" sz="1600" dirty="0"/>
              <a:t> and in </a:t>
            </a:r>
            <a:r>
              <a:rPr lang="es-UY" sz="1600" dirty="0" err="1"/>
              <a:t>tourist</a:t>
            </a:r>
            <a:r>
              <a:rPr lang="es-UY" sz="1600" dirty="0"/>
              <a:t> </a:t>
            </a:r>
            <a:r>
              <a:rPr lang="es-UY" sz="1600" dirty="0" err="1"/>
              <a:t>areas</a:t>
            </a:r>
            <a:r>
              <a:rPr lang="es-UY" sz="1600" dirty="0"/>
              <a:t>.</a:t>
            </a:r>
          </a:p>
          <a:p>
            <a:pPr marL="0" indent="0">
              <a:buNone/>
            </a:pPr>
            <a:endParaRPr lang="es-UY" sz="1600" dirty="0"/>
          </a:p>
          <a:p>
            <a:pPr marL="0" indent="0">
              <a:buNone/>
            </a:pPr>
            <a:r>
              <a:rPr lang="es-UY" sz="1600" dirty="0"/>
              <a:t>•Members </a:t>
            </a:r>
            <a:r>
              <a:rPr lang="es-UY" sz="1600" dirty="0" err="1"/>
              <a:t>primarily</a:t>
            </a:r>
            <a:r>
              <a:rPr lang="es-UY" sz="1600" dirty="0"/>
              <a:t> use </a:t>
            </a:r>
            <a:r>
              <a:rPr lang="es-UY" sz="1600" dirty="0" err="1"/>
              <a:t>bicycles</a:t>
            </a:r>
            <a:r>
              <a:rPr lang="es-UY" sz="1600" dirty="0"/>
              <a:t> for </a:t>
            </a:r>
            <a:r>
              <a:rPr lang="es-UY" sz="1600" dirty="0" err="1"/>
              <a:t>daily</a:t>
            </a:r>
            <a:r>
              <a:rPr lang="es-UY" sz="1600" dirty="0"/>
              <a:t> </a:t>
            </a:r>
            <a:r>
              <a:rPr lang="es-UY" sz="1600" dirty="0" err="1"/>
              <a:t>transportation</a:t>
            </a:r>
            <a:r>
              <a:rPr lang="es-UY" sz="1600" dirty="0"/>
              <a:t>.</a:t>
            </a:r>
          </a:p>
          <a:p>
            <a:pPr marL="0" indent="0">
              <a:buNone/>
            </a:pPr>
            <a:endParaRPr lang="es-UY" sz="1600" dirty="0"/>
          </a:p>
          <a:p>
            <a:pPr marL="0" indent="0">
              <a:buNone/>
            </a:pPr>
            <a:r>
              <a:rPr lang="es-UY" sz="1600" dirty="0"/>
              <a:t>•</a:t>
            </a:r>
            <a:r>
              <a:rPr lang="en-US" sz="1600" dirty="0"/>
              <a:t> There is a clear opportunity for winter campaigns and promotions and on weekends during other seasons.</a:t>
            </a:r>
          </a:p>
          <a:p>
            <a:pPr marL="0" indent="0">
              <a:buNone/>
            </a:pPr>
            <a:endParaRPr lang="es-UY" sz="1600" dirty="0"/>
          </a:p>
          <a:p>
            <a:pPr marL="0" indent="0">
              <a:buNone/>
            </a:pPr>
            <a:r>
              <a:rPr lang="es-UY" sz="1600" dirty="0"/>
              <a:t>•</a:t>
            </a:r>
            <a:r>
              <a:rPr lang="es-UY" sz="1600" dirty="0" err="1"/>
              <a:t>Classic</a:t>
            </a:r>
            <a:r>
              <a:rPr lang="es-UY" sz="1600" dirty="0"/>
              <a:t> </a:t>
            </a:r>
            <a:r>
              <a:rPr lang="es-UY" sz="1600" dirty="0" err="1"/>
              <a:t>bicycles</a:t>
            </a:r>
            <a:r>
              <a:rPr lang="es-UY" sz="1600" dirty="0"/>
              <a:t> </a:t>
            </a:r>
            <a:r>
              <a:rPr lang="es-UY" sz="1600" dirty="0" err="1"/>
              <a:t>dominate</a:t>
            </a:r>
            <a:r>
              <a:rPr lang="es-UY" sz="1600" dirty="0"/>
              <a:t> </a:t>
            </a:r>
            <a:r>
              <a:rPr lang="es-UY" sz="1600" dirty="0" err="1"/>
              <a:t>usage</a:t>
            </a:r>
            <a:r>
              <a:rPr lang="es-UY" sz="1600" dirty="0"/>
              <a:t>, </a:t>
            </a:r>
            <a:r>
              <a:rPr lang="es-UY" sz="1600" dirty="0" err="1"/>
              <a:t>followed</a:t>
            </a:r>
            <a:r>
              <a:rPr lang="es-UY" sz="1600" dirty="0"/>
              <a:t> by </a:t>
            </a:r>
            <a:r>
              <a:rPr lang="es-UY" sz="1600" dirty="0" err="1"/>
              <a:t>electric</a:t>
            </a:r>
            <a:r>
              <a:rPr lang="es-UY" sz="1600" dirty="0"/>
              <a:t> </a:t>
            </a:r>
            <a:r>
              <a:rPr lang="es-UY" sz="1600" dirty="0" err="1"/>
              <a:t>bicycles</a:t>
            </a:r>
            <a:r>
              <a:rPr lang="es-UY" sz="1600" dirty="0"/>
              <a:t> </a:t>
            </a:r>
            <a:r>
              <a:rPr lang="es-UY" sz="1600" dirty="0" err="1"/>
              <a:t>on</a:t>
            </a:r>
            <a:r>
              <a:rPr lang="es-UY" sz="1600" dirty="0"/>
              <a:t>  </a:t>
            </a:r>
            <a:r>
              <a:rPr lang="es-UY" sz="1600" dirty="0" err="1"/>
              <a:t>cold</a:t>
            </a:r>
            <a:r>
              <a:rPr lang="es-UY" sz="1600" dirty="0"/>
              <a:t> </a:t>
            </a:r>
            <a:r>
              <a:rPr lang="es-UY" sz="1600" dirty="0" err="1"/>
              <a:t>workdays</a:t>
            </a:r>
            <a:r>
              <a:rPr lang="es-UY" sz="1600" dirty="0"/>
              <a:t>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70ABEC-7DBA-F8EB-217C-784245A0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A18C-A5D5-4744-92D7-E1FC80544B13}" type="datetime1">
              <a:rPr lang="es-UY" smtClean="0"/>
              <a:t>23/4/2025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C74CCA-4E1C-8305-9A43-D346CBF2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Presented by: Alex Inderkum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45849C-6985-0400-F308-5DD7ACC9EBB4}"/>
              </a:ext>
            </a:extLst>
          </p:cNvPr>
          <p:cNvSpPr txBox="1"/>
          <p:nvPr/>
        </p:nvSpPr>
        <p:spPr>
          <a:xfrm>
            <a:off x="6191249" y="1719263"/>
            <a:ext cx="570547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2400" u="sng" dirty="0" err="1"/>
              <a:t>Some</a:t>
            </a:r>
            <a:r>
              <a:rPr lang="es-UY" sz="2400" u="sng" dirty="0"/>
              <a:t> </a:t>
            </a:r>
            <a:r>
              <a:rPr lang="es-UY" sz="2400" u="sng" dirty="0" err="1"/>
              <a:t>reccomendations</a:t>
            </a:r>
            <a:endParaRPr lang="es-UY" dirty="0"/>
          </a:p>
          <a:p>
            <a:r>
              <a:rPr lang="es-UY" sz="1600" dirty="0"/>
              <a:t>•</a:t>
            </a:r>
            <a:r>
              <a:rPr lang="es-UY" sz="1600" dirty="0" err="1"/>
              <a:t>Offer</a:t>
            </a:r>
            <a:r>
              <a:rPr lang="es-UY" sz="1600" dirty="0"/>
              <a:t> </a:t>
            </a:r>
            <a:r>
              <a:rPr lang="es-UY" sz="1600" dirty="0" err="1"/>
              <a:t>winter</a:t>
            </a:r>
            <a:r>
              <a:rPr lang="es-UY" sz="1600" dirty="0"/>
              <a:t> </a:t>
            </a:r>
            <a:r>
              <a:rPr lang="es-UY" sz="1600" dirty="0" err="1"/>
              <a:t>discounts</a:t>
            </a:r>
            <a:r>
              <a:rPr lang="es-UY" sz="1600" dirty="0"/>
              <a:t> to </a:t>
            </a:r>
            <a:r>
              <a:rPr lang="es-UY" sz="1600" dirty="0" err="1"/>
              <a:t>encourage</a:t>
            </a:r>
            <a:r>
              <a:rPr lang="es-UY" sz="1600" dirty="0"/>
              <a:t> </a:t>
            </a:r>
            <a:r>
              <a:rPr lang="es-UY" sz="1600" dirty="0" err="1"/>
              <a:t>memberships</a:t>
            </a:r>
            <a:r>
              <a:rPr lang="es-UY" sz="1600" dirty="0"/>
              <a:t>.</a:t>
            </a:r>
          </a:p>
          <a:p>
            <a:endParaRPr lang="es-UY" sz="1600" dirty="0"/>
          </a:p>
          <a:p>
            <a:r>
              <a:rPr lang="es-UY" sz="1600" dirty="0"/>
              <a:t>• Place </a:t>
            </a:r>
            <a:r>
              <a:rPr lang="es-UY" sz="1600" dirty="0" err="1"/>
              <a:t>signage</a:t>
            </a:r>
            <a:r>
              <a:rPr lang="es-UY" sz="1600" dirty="0"/>
              <a:t> and </a:t>
            </a:r>
            <a:r>
              <a:rPr lang="es-UY" sz="1600" dirty="0" err="1"/>
              <a:t>promotions</a:t>
            </a:r>
            <a:r>
              <a:rPr lang="es-UY" sz="1600" dirty="0"/>
              <a:t> at stations </a:t>
            </a:r>
            <a:r>
              <a:rPr lang="es-UY" sz="1600" dirty="0" err="1"/>
              <a:t>with</a:t>
            </a:r>
            <a:r>
              <a:rPr lang="es-UY" sz="1600" dirty="0"/>
              <a:t> </a:t>
            </a:r>
            <a:r>
              <a:rPr lang="es-UY" sz="1600" dirty="0" err="1"/>
              <a:t>high</a:t>
            </a:r>
            <a:r>
              <a:rPr lang="es-UY" sz="1600" dirty="0"/>
              <a:t> casual use.</a:t>
            </a:r>
          </a:p>
          <a:p>
            <a:endParaRPr lang="es-UY" sz="1600" dirty="0"/>
          </a:p>
          <a:p>
            <a:r>
              <a:rPr lang="es-UY" sz="1600" dirty="0"/>
              <a:t>• </a:t>
            </a:r>
            <a:r>
              <a:rPr lang="es-UY" sz="1600" dirty="0" err="1"/>
              <a:t>Improve</a:t>
            </a:r>
            <a:r>
              <a:rPr lang="es-UY" sz="1600" dirty="0"/>
              <a:t> </a:t>
            </a:r>
            <a:r>
              <a:rPr lang="es-UY" sz="1600" dirty="0" err="1"/>
              <a:t>bike</a:t>
            </a:r>
            <a:r>
              <a:rPr lang="es-UY" sz="1600" dirty="0"/>
              <a:t> </a:t>
            </a:r>
            <a:r>
              <a:rPr lang="es-UY" sz="1600" dirty="0" err="1"/>
              <a:t>availability</a:t>
            </a:r>
            <a:r>
              <a:rPr lang="es-UY" sz="1600" dirty="0"/>
              <a:t> </a:t>
            </a:r>
            <a:r>
              <a:rPr lang="es-UY" sz="1600" dirty="0" err="1"/>
              <a:t>during</a:t>
            </a:r>
            <a:r>
              <a:rPr lang="es-UY" sz="1600" dirty="0"/>
              <a:t> </a:t>
            </a:r>
            <a:r>
              <a:rPr lang="es-UY" sz="1600" dirty="0" err="1"/>
              <a:t>peak</a:t>
            </a:r>
            <a:r>
              <a:rPr lang="es-UY" sz="1600" dirty="0"/>
              <a:t> hours and </a:t>
            </a:r>
            <a:r>
              <a:rPr lang="es-UY" sz="1600" dirty="0" err="1"/>
              <a:t>on</a:t>
            </a:r>
            <a:r>
              <a:rPr lang="es-UY" sz="1600" dirty="0"/>
              <a:t> </a:t>
            </a:r>
            <a:r>
              <a:rPr lang="es-UY" sz="1600" dirty="0" err="1"/>
              <a:t>weekends</a:t>
            </a:r>
            <a:r>
              <a:rPr lang="es-UY" sz="1600" dirty="0"/>
              <a:t>.</a:t>
            </a:r>
          </a:p>
          <a:p>
            <a:endParaRPr lang="es-UY" sz="1600" dirty="0"/>
          </a:p>
          <a:p>
            <a:r>
              <a:rPr lang="es-UY" sz="1600" dirty="0"/>
              <a:t>• Focus marketing </a:t>
            </a:r>
            <a:r>
              <a:rPr lang="es-UY" sz="1600" dirty="0" err="1"/>
              <a:t>campaings</a:t>
            </a:r>
            <a:r>
              <a:rPr lang="es-UY" sz="1600" dirty="0"/>
              <a:t> </a:t>
            </a:r>
            <a:r>
              <a:rPr lang="es-UY" sz="1600" dirty="0" err="1"/>
              <a:t>on</a:t>
            </a:r>
            <a:r>
              <a:rPr lang="es-UY" sz="1600" dirty="0"/>
              <a:t> </a:t>
            </a:r>
            <a:r>
              <a:rPr lang="es-UY" sz="1600" dirty="0" err="1"/>
              <a:t>classic</a:t>
            </a:r>
            <a:r>
              <a:rPr lang="es-UY" sz="1600" dirty="0"/>
              <a:t> and </a:t>
            </a:r>
            <a:r>
              <a:rPr lang="es-UY" sz="1600" dirty="0" err="1"/>
              <a:t>electric</a:t>
            </a:r>
            <a:r>
              <a:rPr lang="es-UY" sz="1600" dirty="0"/>
              <a:t> </a:t>
            </a:r>
            <a:r>
              <a:rPr lang="es-UY" sz="1600" dirty="0" err="1"/>
              <a:t>bikes</a:t>
            </a:r>
            <a:r>
              <a:rPr lang="es-UY" sz="1600" dirty="0"/>
              <a:t>.</a:t>
            </a:r>
            <a:endParaRPr lang="es-UY" sz="1400" dirty="0"/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868975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1 por mi">
  <a:themeElements>
    <a:clrScheme name="Presentacion Cyclyst">
      <a:dk1>
        <a:srgbClr val="003366"/>
      </a:dk1>
      <a:lt1>
        <a:srgbClr val="FFFFFF"/>
      </a:lt1>
      <a:dk2>
        <a:srgbClr val="003366"/>
      </a:dk2>
      <a:lt2>
        <a:srgbClr val="F2F2F2"/>
      </a:lt2>
      <a:accent1>
        <a:srgbClr val="2D9CDB"/>
      </a:accent1>
      <a:accent2>
        <a:srgbClr val="6FCF97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66CC"/>
      </a:hlink>
      <a:folHlink>
        <a:srgbClr val="003366"/>
      </a:folHlink>
    </a:clrScheme>
    <a:fontScheme name="Cyclistc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 por mi</Template>
  <TotalTime>356</TotalTime>
  <Words>806</Words>
  <Application>Microsoft Office PowerPoint</Application>
  <PresentationFormat>Panorámica</PresentationFormat>
  <Paragraphs>105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Montserrat Medium</vt:lpstr>
      <vt:lpstr>Aptos</vt:lpstr>
      <vt:lpstr>Arial</vt:lpstr>
      <vt:lpstr>Open Sans</vt:lpstr>
      <vt:lpstr>Tema1 por mi</vt:lpstr>
      <vt:lpstr>Project Cyclistic</vt:lpstr>
      <vt:lpstr>Presentación de PowerPoint</vt:lpstr>
      <vt:lpstr> About the Data Sample </vt:lpstr>
      <vt:lpstr>Total trips per day of  the week by season</vt:lpstr>
      <vt:lpstr>Average travel time per day of the week by season</vt:lpstr>
      <vt:lpstr>Total trips per hour, day of the week by season</vt:lpstr>
      <vt:lpstr>Stations most used </vt:lpstr>
      <vt:lpstr>Types of bicycles</vt:lpstr>
      <vt:lpstr>Some general conclusions and recommendations</vt:lpstr>
      <vt:lpstr>Thank you for your attention.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Inderkum</dc:creator>
  <cp:lastModifiedBy>Alex Inderkum</cp:lastModifiedBy>
  <cp:revision>9</cp:revision>
  <dcterms:created xsi:type="dcterms:W3CDTF">2025-04-22T20:46:23Z</dcterms:created>
  <dcterms:modified xsi:type="dcterms:W3CDTF">2025-04-24T00:05:31Z</dcterms:modified>
</cp:coreProperties>
</file>