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embeddedFontLst>
    <p:embeddedFont>
      <p:font typeface="Montserrat Medium" pitchFamily="2" charset="0"/>
      <p:regular r:id="rId14"/>
      <p:italic r:id="rId15"/>
    </p:embeddedFont>
    <p:embeddedFont>
      <p:font typeface="Open Sans" pitchFamily="2" charset="0"/>
      <p:regular r:id="rId16"/>
      <p:bold r:id="rId17"/>
      <p:italic r:id="rId18"/>
      <p:boldItalic r:id="rId19"/>
    </p:embeddedFont>
  </p:embeddedFontLst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B2F687-23F8-C90F-CD86-E8678303BB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3E8F2C-6712-9F50-471E-F78CB0CA47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23065-D8F1-4648-8329-08148D08402E}" type="datetimeFigureOut">
              <a:rPr lang="es-UY" smtClean="0"/>
              <a:t>23/4/2025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5AFB11-5EBE-4BF2-8BBB-3C7E8B137D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515B3E-6E62-CE25-4C6C-612AC14EED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5F2D-89D8-40F8-ACFF-F835C1D72448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88328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1158-79BF-4C08-949E-D95FEDDC4D59}" type="datetimeFigureOut">
              <a:rPr lang="es-UY" smtClean="0"/>
              <a:t>23/4/2025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D2F9-1C8A-4564-815F-ECD01FA25C6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926426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UY"/>
              <a:t>Presented by: Alex Inderkum</a:t>
            </a:r>
            <a:endParaRPr lang="es-UY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68D2F9-1C8A-4564-815F-ECD01FA25C61}" type="slidenum">
              <a:rPr lang="es-UY" smtClean="0"/>
              <a:t>10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4846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6D4BF-224C-686A-84A4-B9194AF93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D8364F-F3FC-E581-62B8-BD5F430EA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D30927-CFA8-6147-CBBC-04DCF578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B277-E5A2-4516-822B-87A3AC1E62BC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F4AF8-9D96-584F-F409-0986D672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060FB-AD85-439C-8A72-FA9A8C98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0234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A3F2F-8559-D9B6-5B0E-492DE9C4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B2D01D-2AC2-E413-B5E6-23C2CDD6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DC865-BC2F-162A-8C6F-3CA7D02D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23622-9A1B-4E82-8CE7-24E0048DC26E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93D560-03C6-CC5A-AE88-EF471B55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5A920-3E86-7E86-174F-2277FAF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7726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FECA94-2C56-D70A-7825-6FF94DEAE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0650B5-F4A9-A1BC-FDC6-C68C0DDED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3A205-FC3E-C24D-EF37-AFFF8ECB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661DD-D6DB-449D-843F-C09805E5F687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4566BE-9D9E-9DA9-8AC5-47C92421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E169F7-0080-3E3B-8ED9-3AA93C85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3001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D54DE-AD36-29C4-929A-C60B3853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25AD5-1DE5-DB23-C2D1-08A5F3960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F03A0C-2F8D-AC9E-85E0-CD4A8A26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9ABFB-8BB6-A49F-5C46-4A173B42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65D69-6867-B6A9-19BE-E711C8F7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8613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0CA4A-7339-AC16-DF13-57110865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AEA9F1-90CE-4DCA-142D-2E0E5515A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DA69D-5DEB-F330-BFD8-96368FEFC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46E8D-36FA-4751-871B-F1F06AE3672D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9ADA1-0DB3-E53C-F28A-A769FA36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EB355-2F1E-F2CA-41CE-4AF966C3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4141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62A0F-3603-F0D2-096C-76AA8EAD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C0C92C-0F47-18CD-B562-9B87D3F97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063E48-9C5E-DCDC-1355-A288DB3FC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CC0C6-C3F0-F837-0E4E-602E504F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F0BC-6D68-4F7A-8941-9723D61DC2D4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F12045-52D7-2662-9DBD-394E465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3745AA-4752-67F8-5561-2D72F3F3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88518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BCDA48-7399-F5D6-73A2-45BC1352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9874DF-B0B2-DFEC-C38E-9214C0A4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CCC8D-09A5-C7D5-4A79-42BC9C7E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9944EB-A9EB-0E4C-E9E7-B8A3CBCCC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F9F919-2467-90CC-EF75-52B21238A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1C3A0FD-4E3A-E47A-4FB3-C80594867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E858-1B0C-4BE9-89DD-354DA1147831}" type="datetime1">
              <a:rPr lang="es-UY" smtClean="0"/>
              <a:t>23/4/2025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145B3D-BF0B-64D5-3280-B428F419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340C86-D5C1-2E01-8593-A7D4EB3A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428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F30D6-79AC-76EB-0255-CFDEB542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D5A459-1E60-AAF9-5809-5D91445A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D1FD6-9E33-4D1E-839D-0C1928CD1EB6}" type="datetime1">
              <a:rPr lang="es-UY" smtClean="0"/>
              <a:t>23/4/2025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8F8CFF-931A-9A43-FF40-BB3EDC92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8DE778-F824-183F-35A9-473364E9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4818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2364DE-C210-99DB-FE4B-161CDFFD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B0C8E-07A6-4369-8A77-C86D916C91BB}" type="datetime1">
              <a:rPr lang="es-UY" smtClean="0"/>
              <a:t>23/4/2025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3859B4-0A6C-3017-8A03-14BE434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79F25B-0D26-D06E-6157-D3388B98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8879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5E76D-BBF8-68FC-9F44-46CB3117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7C5B6-64C3-E604-D09B-182385F4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FF7782-AB2D-B6EF-8ED3-DD08EB5B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E2F94D-674D-1371-0758-3307DFD86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B5E39-540A-47AE-8E1B-CEC70AEB6FF2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741F59-28F9-ACE9-5DA6-DF7A1BDAE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32A065-DD89-06E6-FA21-EDA152F5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1016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F80F-FD2D-0F78-D4B4-9D56413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73C9C-A443-CE4C-4743-C910467E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3D21DC-6B48-A0E8-C246-1FF535196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46C05-0A0E-44B1-6C71-EA196C74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36B1-A1D7-4D06-B59F-74630EEC5384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DB60E4-052C-D7D7-CFFC-069C3E3E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Presented by: Alex Inderkum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0A782-1068-4FA8-7DE2-9E79311A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1470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5D730A-BDAE-7E36-51E9-168EB8896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BE41C5-2E36-AF4D-3490-A8A343C8B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1EEB15-63E0-3634-100F-B31FDCF16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545ED-46A4-408E-B101-F6E96C34C0CF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C86FB-E016-4F16-2616-6A5F5DAAA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s-UY" dirty="0"/>
              <a:t>Presented by: Alex Inderkum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9F7BBB-648C-91F0-E836-9CA9E7407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D18F4-4CBE-436F-881C-8D7F59780701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532042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1C87923-0B10-27D1-121C-0B4DDE6C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0" y="863817"/>
            <a:ext cx="9347454" cy="5492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3DB482-5F3E-CB68-B723-55C3CC8E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6811" y="863817"/>
            <a:ext cx="8179308" cy="1269682"/>
          </a:xfrm>
        </p:spPr>
        <p:txBody>
          <a:bodyPr/>
          <a:lstStyle/>
          <a:p>
            <a:r>
              <a:rPr lang="es-UY" dirty="0">
                <a:latin typeface="Montserrat Medium" pitchFamily="2" charset="0"/>
              </a:rPr>
              <a:t>Proyecto </a:t>
            </a:r>
            <a:r>
              <a:rPr lang="es-UY" dirty="0" err="1">
                <a:latin typeface="Montserrat Medium" pitchFamily="2" charset="0"/>
              </a:rPr>
              <a:t>Cyclistic</a:t>
            </a:r>
            <a:endParaRPr lang="es-UY" dirty="0">
              <a:latin typeface="Montserrat Medium" pitchFamily="2" charset="0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EDDB1-E03C-E5A3-6C32-866EF190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1AAAA-2FDC-403A-A108-9171936E288E}" type="datetime1">
              <a:rPr lang="es-UY" smtClean="0"/>
              <a:t>23/4/2025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B85295-7182-EFCA-2769-7097F5D7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</p:spTree>
    <p:extLst>
      <p:ext uri="{BB962C8B-B14F-4D97-AF65-F5344CB8AC3E}">
        <p14:creationId xmlns:p14="http://schemas.microsoft.com/office/powerpoint/2010/main" val="38333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2B8DC56-6C03-B9D7-30F3-08B1AF05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25867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1658BF-F755-DC50-577A-3A9285355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681037"/>
            <a:ext cx="10515600" cy="1325563"/>
          </a:xfrm>
        </p:spPr>
        <p:txBody>
          <a:bodyPr/>
          <a:lstStyle/>
          <a:p>
            <a:r>
              <a:rPr lang="es-UY" dirty="0"/>
              <a:t>Gracias por su atención.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5A8926-6917-8701-9D03-B388DC49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37F89E-DEAB-90E6-AD43-98EE00728669}"/>
              </a:ext>
            </a:extLst>
          </p:cNvPr>
          <p:cNvSpPr txBox="1"/>
          <p:nvPr/>
        </p:nvSpPr>
        <p:spPr>
          <a:xfrm>
            <a:off x="1171574" y="2400300"/>
            <a:ext cx="492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i="1" dirty="0"/>
              <a:t>Preparado por: Alex Inderkum – Abril 2025</a:t>
            </a:r>
          </a:p>
        </p:txBody>
      </p:sp>
    </p:spTree>
    <p:extLst>
      <p:ext uri="{BB962C8B-B14F-4D97-AF65-F5344CB8AC3E}">
        <p14:creationId xmlns:p14="http://schemas.microsoft.com/office/powerpoint/2010/main" val="19055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6AD60-D8E9-2057-E21E-E76FA09B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3EB9-6291-4DE0-89A0-1C7D1EECD020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189B28-7995-5370-3F9C-0062BE006723}"/>
              </a:ext>
            </a:extLst>
          </p:cNvPr>
          <p:cNvSpPr txBox="1"/>
          <p:nvPr/>
        </p:nvSpPr>
        <p:spPr>
          <a:xfrm>
            <a:off x="1124712" y="804672"/>
            <a:ext cx="4398264" cy="4681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UY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089D0C-BA17-B07B-B75D-B5795115FCFF}"/>
              </a:ext>
            </a:extLst>
          </p:cNvPr>
          <p:cNvSpPr txBox="1"/>
          <p:nvPr/>
        </p:nvSpPr>
        <p:spPr>
          <a:xfrm>
            <a:off x="972312" y="804672"/>
            <a:ext cx="5457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u="sng" dirty="0"/>
              <a:t>Objetivo del proyecto:</a:t>
            </a:r>
          </a:p>
          <a:p>
            <a:pPr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Maximizar la cantidad de membresías anuales.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Convertir a los ciclistas ocasionales en   miembros.</a:t>
            </a:r>
          </a:p>
          <a:p>
            <a:endParaRPr lang="es-UY" dirty="0"/>
          </a:p>
          <a:p>
            <a:endParaRPr lang="es-UY" dirty="0"/>
          </a:p>
          <a:p>
            <a:endParaRPr lang="es-UY" u="sng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FF98F8D-0216-CA57-6F20-6CBF1BEFA535}"/>
              </a:ext>
            </a:extLst>
          </p:cNvPr>
          <p:cNvSpPr txBox="1"/>
          <p:nvPr/>
        </p:nvSpPr>
        <p:spPr>
          <a:xfrm>
            <a:off x="6429375" y="963406"/>
            <a:ext cx="412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u="sng" dirty="0"/>
              <a:t>Factores clave a analizar:</a:t>
            </a:r>
          </a:p>
          <a:p>
            <a:pPr>
              <a:buNone/>
            </a:pPr>
            <a:endParaRPr lang="es-E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Frecuencia de uso.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Días y horarios.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Estaciones de inicio y fin.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Duración de los viajes.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Motivos de uso.</a:t>
            </a:r>
          </a:p>
          <a:p>
            <a:endParaRPr lang="es-UY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AD6CF8B3-E203-1B0B-1DA9-CCD1829F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B79235-D23C-3ECC-2022-B395FD2876BF}"/>
              </a:ext>
            </a:extLst>
          </p:cNvPr>
          <p:cNvSpPr txBox="1"/>
          <p:nvPr/>
        </p:nvSpPr>
        <p:spPr>
          <a:xfrm>
            <a:off x="972312" y="3112996"/>
            <a:ext cx="412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b="1" u="sng" dirty="0"/>
              <a:t>Tarea empresarial:</a:t>
            </a:r>
          </a:p>
          <a:p>
            <a:pPr>
              <a:buNone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Analizar las diferencias entre los usuarios.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Identificar oportunidades para convertirlos.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estrategias basadas en datos.</a:t>
            </a:r>
          </a:p>
        </p:txBody>
      </p:sp>
    </p:spTree>
    <p:extLst>
      <p:ext uri="{BB962C8B-B14F-4D97-AF65-F5344CB8AC3E}">
        <p14:creationId xmlns:p14="http://schemas.microsoft.com/office/powerpoint/2010/main" val="34493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BD06-0F51-9EA3-7B08-85A56F00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Sobre la muestra de datos</a:t>
            </a:r>
            <a:endParaRPr lang="es-UY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5C9F23-675F-21E1-8E58-23E56FC8D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4922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datos presentados corresponden a una muestra representativa de todos los datos recolectados durante el transcurso de un año por la empresa </a:t>
            </a:r>
            <a:r>
              <a:rPr lang="es-ES" dirty="0" err="1"/>
              <a:t>Cyclistic</a:t>
            </a:r>
            <a:r>
              <a:rPr lang="es-ES" dirty="0"/>
              <a:t>. Si bien los valores absolutos pueden parecer pocos, fueron cuidadosamente seleccionados para asegurar un análisis confiable y estadísticamente válido.</a:t>
            </a:r>
          </a:p>
          <a:p>
            <a:pPr marL="0" indent="0">
              <a:buNone/>
            </a:pPr>
            <a:r>
              <a:rPr lang="es-ES" dirty="0"/>
              <a:t>El propósito de esta visualización es ilustrar patrones de uso,     tendencias y oportunidades.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B17251-645A-034E-D3F5-6C70E198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9806-0AED-45F3-9DDE-A2B3DB9F3149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1E806C-ECB3-0DB1-DA12-07C35D6E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</p:spTree>
    <p:extLst>
      <p:ext uri="{BB962C8B-B14F-4D97-AF65-F5344CB8AC3E}">
        <p14:creationId xmlns:p14="http://schemas.microsoft.com/office/powerpoint/2010/main" val="113976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F369F-C488-1981-260F-275D322F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49" y="1"/>
            <a:ext cx="10873902" cy="850832"/>
          </a:xfrm>
        </p:spPr>
        <p:txBody>
          <a:bodyPr>
            <a:normAutofit fontScale="90000"/>
          </a:bodyPr>
          <a:lstStyle/>
          <a:p>
            <a:r>
              <a:rPr lang="es-UY" dirty="0"/>
              <a:t>Total </a:t>
            </a:r>
            <a:r>
              <a:rPr lang="es-UY" dirty="0" err="1"/>
              <a:t>trips</a:t>
            </a:r>
            <a:r>
              <a:rPr lang="es-UY" dirty="0"/>
              <a:t> per </a:t>
            </a:r>
            <a:r>
              <a:rPr lang="es-UY" dirty="0" err="1"/>
              <a:t>day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 </a:t>
            </a:r>
            <a:r>
              <a:rPr lang="es-UY" dirty="0" err="1"/>
              <a:t>the</a:t>
            </a:r>
            <a:r>
              <a:rPr lang="es-UY" dirty="0"/>
              <a:t> </a:t>
            </a:r>
            <a:r>
              <a:rPr lang="es-UY" dirty="0" err="1"/>
              <a:t>week</a:t>
            </a:r>
            <a:r>
              <a:rPr lang="es-UY" dirty="0"/>
              <a:t> by </a:t>
            </a:r>
            <a:r>
              <a:rPr lang="es-UY" dirty="0" err="1"/>
              <a:t>season</a:t>
            </a:r>
            <a:endParaRPr lang="es-UY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F1070E-952E-D208-2E33-634B44A4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D0D0-4F66-4A71-8889-4ADEBFC9DC4E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22E5A-B710-A0C3-E25E-AD51A088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pic>
        <p:nvPicPr>
          <p:cNvPr id="11" name="Imagen 10" descr="Gráfico, Gráfico de barras">
            <a:extLst>
              <a:ext uri="{FF2B5EF4-FFF2-40B4-BE49-F238E27FC236}">
                <a16:creationId xmlns:a16="http://schemas.microsoft.com/office/drawing/2014/main" id="{9A0851CD-D773-D6E3-5860-4771AA7E0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8713"/>
            <a:ext cx="4114800" cy="2510287"/>
          </a:xfrm>
          <a:prstGeom prst="rect">
            <a:avLst/>
          </a:prstGeom>
        </p:spPr>
      </p:pic>
      <p:pic>
        <p:nvPicPr>
          <p:cNvPr id="13" name="Imagen 1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F3D4731D-6596-8E3B-FE60-66194E98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427418"/>
            <a:ext cx="4114800" cy="2794754"/>
          </a:xfrm>
          <a:prstGeom prst="rect">
            <a:avLst/>
          </a:prstGeom>
        </p:spPr>
      </p:pic>
      <p:pic>
        <p:nvPicPr>
          <p:cNvPr id="15" name="Imagen 1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D8E44F6-4179-C823-2934-5C6D5A747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917131"/>
            <a:ext cx="4310506" cy="2510287"/>
          </a:xfrm>
          <a:prstGeom prst="rect">
            <a:avLst/>
          </a:prstGeom>
        </p:spPr>
      </p:pic>
      <p:pic>
        <p:nvPicPr>
          <p:cNvPr id="17" name="Imagen 1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6F376AED-C74D-6DCF-BC8E-B96AEEA87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27418"/>
            <a:ext cx="4310506" cy="2784546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8934FFB4-732C-2620-2BE3-2686F6DB5D94}"/>
              </a:ext>
            </a:extLst>
          </p:cNvPr>
          <p:cNvSpPr txBox="1"/>
          <p:nvPr/>
        </p:nvSpPr>
        <p:spPr>
          <a:xfrm>
            <a:off x="8607311" y="962738"/>
            <a:ext cx="34322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rgbClr val="6FCF97"/>
                </a:solidFill>
              </a:rPr>
              <a:t>•Los miembros muestran un uso más constante todos los días de la semana en todas las estaciones.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•Los usuarios ocasionales aumentan su uso los viernes, sábados y domingos, especialmente en verano y otoño.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En invierno, son menos activos los usuarios ocasionales. </a:t>
            </a:r>
            <a:endParaRPr lang="es-UY" sz="1100" dirty="0">
              <a:solidFill>
                <a:srgbClr val="6FCF97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559E72-E833-D335-26A7-54C9AA84039A}"/>
              </a:ext>
            </a:extLst>
          </p:cNvPr>
          <p:cNvSpPr txBox="1"/>
          <p:nvPr/>
        </p:nvSpPr>
        <p:spPr>
          <a:xfrm>
            <a:off x="8699928" y="3173086"/>
            <a:ext cx="34253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rgbClr val="6FCF97"/>
                </a:solidFill>
              </a:rPr>
              <a:t>•Fines de semana y meses más cálidos: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 Mayor presencia de usuarios 	casuales.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  Campaña enfocada en 	promociones de 	temporada.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•Uso estable de las membresías durante todo el año: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Mantener los beneficios actuales.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•Baja actividad en invierno:</a:t>
            </a:r>
          </a:p>
          <a:p>
            <a:r>
              <a:rPr lang="es-UY" sz="1200" dirty="0">
                <a:solidFill>
                  <a:srgbClr val="6FCF97"/>
                </a:solidFill>
              </a:rPr>
              <a:t>           Oportunidad para lanzar descuentos 	especiales en nuevas 	membresías durante esos 	meses.</a:t>
            </a:r>
          </a:p>
          <a:p>
            <a:endParaRPr lang="es-UY" sz="1400" dirty="0">
              <a:solidFill>
                <a:srgbClr val="6FCF97"/>
              </a:solidFill>
            </a:endParaRPr>
          </a:p>
          <a:p>
            <a:r>
              <a:rPr lang="es-UY" sz="1400" dirty="0">
                <a:solidFill>
                  <a:srgbClr val="6FCF97"/>
                </a:solidFill>
              </a:rPr>
              <a:t>          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F603DC53-BB72-6384-FD62-312ACE6B75C9}"/>
              </a:ext>
            </a:extLst>
          </p:cNvPr>
          <p:cNvSpPr/>
          <p:nvPr/>
        </p:nvSpPr>
        <p:spPr>
          <a:xfrm>
            <a:off x="8793432" y="3409592"/>
            <a:ext cx="424306" cy="189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DCA8C27-2254-8183-B41D-5F6E19451F3C}"/>
              </a:ext>
            </a:extLst>
          </p:cNvPr>
          <p:cNvSpPr/>
          <p:nvPr/>
        </p:nvSpPr>
        <p:spPr>
          <a:xfrm>
            <a:off x="8821291" y="3775615"/>
            <a:ext cx="424306" cy="189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A221D96E-4BBC-F49B-BAC1-7312A71A30B9}"/>
              </a:ext>
            </a:extLst>
          </p:cNvPr>
          <p:cNvSpPr/>
          <p:nvPr/>
        </p:nvSpPr>
        <p:spPr>
          <a:xfrm>
            <a:off x="8793432" y="4837228"/>
            <a:ext cx="424306" cy="189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A687C8BE-6D45-0780-D693-80A00EBF3990}"/>
              </a:ext>
            </a:extLst>
          </p:cNvPr>
          <p:cNvSpPr/>
          <p:nvPr/>
        </p:nvSpPr>
        <p:spPr>
          <a:xfrm>
            <a:off x="8793432" y="5429198"/>
            <a:ext cx="424306" cy="1893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7819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15BE4-B993-A824-40AB-70D03C76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50"/>
            <a:ext cx="12192000" cy="991395"/>
          </a:xfrm>
        </p:spPr>
        <p:txBody>
          <a:bodyPr>
            <a:normAutofit fontScale="90000"/>
          </a:bodyPr>
          <a:lstStyle/>
          <a:p>
            <a:r>
              <a:rPr lang="en-US" dirty="0"/>
              <a:t>Average travel time per day of the week by season</a:t>
            </a:r>
            <a:endParaRPr lang="es-UY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0927A-F3AE-0DDD-0ABE-D67226FC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313A3-E8AA-4479-9A4A-DC92D99B8FBF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8D7C3-98D6-020A-3E76-3759D993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 err="1"/>
              <a:t>Presnetado</a:t>
            </a:r>
            <a:r>
              <a:rPr lang="es-UY" dirty="0"/>
              <a:t> por: Alex Inderkum</a:t>
            </a:r>
          </a:p>
        </p:txBody>
      </p: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223AAD9-FB90-0A8C-E87C-97639867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0" y="1143371"/>
            <a:ext cx="4500349" cy="2524125"/>
          </a:xfrm>
          <a:prstGeom prst="rect">
            <a:avLst/>
          </a:prstGeom>
        </p:spPr>
      </p:pic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3175361-1205-16A2-F161-C9C4AB564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30" y="3667496"/>
            <a:ext cx="4500349" cy="2742410"/>
          </a:xfrm>
          <a:prstGeom prst="rect">
            <a:avLst/>
          </a:prstGeom>
        </p:spPr>
      </p:pic>
      <p:pic>
        <p:nvPicPr>
          <p:cNvPr id="11" name="Imagen 1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20B339FD-23F4-10AC-35F6-581CCB290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8" y="3667496"/>
            <a:ext cx="4396574" cy="2742410"/>
          </a:xfrm>
          <a:prstGeom prst="rect">
            <a:avLst/>
          </a:prstGeom>
        </p:spPr>
      </p:pic>
      <p:pic>
        <p:nvPicPr>
          <p:cNvPr id="13" name="Imagen 1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0FFEF06-0BD5-0BA7-8DF8-B0BD5FC20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879" y="1143372"/>
            <a:ext cx="4396574" cy="255039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CCECF64-AFB5-F045-51D7-3F1557289EA3}"/>
              </a:ext>
            </a:extLst>
          </p:cNvPr>
          <p:cNvSpPr txBox="1"/>
          <p:nvPr/>
        </p:nvSpPr>
        <p:spPr>
          <a:xfrm>
            <a:off x="9286875" y="1143371"/>
            <a:ext cx="273459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200" dirty="0">
                <a:solidFill>
                  <a:srgbClr val="6FCF97"/>
                </a:solidFill>
              </a:rPr>
              <a:t>•En verano y primavera, los usuarios casuales tienden a realizar viajes mas largos, especialmente los fines de semana.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En invierno, los tiempos de viaje disminuyen significativamente (entre 12-18 minutos), excepto los jueves.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•Los sábados y domingos son consistentemente los días con los viajes más largos en todas las estaciones excepto en invierno.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•Los miércoles y viernes en invierno son los días con menor tiempo promedio de viaje. </a:t>
            </a:r>
          </a:p>
          <a:p>
            <a:endParaRPr lang="es-UY" sz="1600" dirty="0">
              <a:solidFill>
                <a:srgbClr val="6FCF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3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79905-E584-C546-43CD-2CE15CB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039020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trips per hour, day of the week by season</a:t>
            </a:r>
            <a:endParaRPr lang="es-UY" dirty="0"/>
          </a:p>
        </p:txBody>
      </p:sp>
      <p:pic>
        <p:nvPicPr>
          <p:cNvPr id="7" name="Marcador de contenido 6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203E9E12-AF70-1DF3-2007-F23DDA1EC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" y="3603649"/>
            <a:ext cx="4600633" cy="2752702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ED9408-DD1C-D6B9-DF58-D9D1ADDF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DB5837-9539-3460-265D-5F082338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pic>
        <p:nvPicPr>
          <p:cNvPr id="9" name="Imagen 8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516A5296-AED3-2E54-CA26-34F51EBBF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4" y="3532167"/>
            <a:ext cx="4326826" cy="2824181"/>
          </a:xfrm>
          <a:prstGeom prst="rect">
            <a:avLst/>
          </a:prstGeom>
        </p:spPr>
      </p:pic>
      <p:pic>
        <p:nvPicPr>
          <p:cNvPr id="11" name="Imagen 10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C0F98595-6FDB-48E0-06A4-31488ECE7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3" y="897974"/>
            <a:ext cx="4593412" cy="2705674"/>
          </a:xfrm>
          <a:prstGeom prst="rect">
            <a:avLst/>
          </a:prstGeom>
        </p:spPr>
      </p:pic>
      <p:pic>
        <p:nvPicPr>
          <p:cNvPr id="13" name="Imagen 12" descr="Gráfico">
            <a:extLst>
              <a:ext uri="{FF2B5EF4-FFF2-40B4-BE49-F238E27FC236}">
                <a16:creationId xmlns:a16="http://schemas.microsoft.com/office/drawing/2014/main" id="{8B2CDD27-98A6-0A9D-7C4F-E72D59A8A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3" y="897971"/>
            <a:ext cx="4326826" cy="263419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EC86012-191A-22F1-7350-87B9098EFB14}"/>
              </a:ext>
            </a:extLst>
          </p:cNvPr>
          <p:cNvSpPr txBox="1"/>
          <p:nvPr/>
        </p:nvSpPr>
        <p:spPr>
          <a:xfrm>
            <a:off x="9267825" y="1057276"/>
            <a:ext cx="26860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6FCF97"/>
                </a:solidFill>
              </a:rPr>
              <a:t>En invierno, el uso se concentra principalmente durante los días de semana. También se observa un bajo uso comparado con otras estaciones, posiblemente debido a las bajas temperaturas o a condiciones climáticas desfavorables.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6FCF9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6FCF97"/>
                </a:solidFill>
              </a:rPr>
              <a:t>Durante el verano, el otoño, el número de viajes aumenta los fines de semana, en primavera hay un pico de usos los sábados lo que sugiere un uso más recreativo.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1200" dirty="0">
              <a:solidFill>
                <a:srgbClr val="6FCF9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6FCF97"/>
                </a:solidFill>
              </a:rPr>
              <a:t>En todas las estaciones, se observa un mayor uso entre las 7 y 8 de la mañana y entre las 4 y 6 de la tarde, lo que podría estar asociado a los horarios típicos de entrada y salida del trabajo o la escuela, liceo, universidad, etc.</a:t>
            </a:r>
          </a:p>
        </p:txBody>
      </p:sp>
    </p:spTree>
    <p:extLst>
      <p:ext uri="{BB962C8B-B14F-4D97-AF65-F5344CB8AC3E}">
        <p14:creationId xmlns:p14="http://schemas.microsoft.com/office/powerpoint/2010/main" val="241904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390C-2487-4021-CA66-0F04F624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Stations </a:t>
            </a:r>
            <a:r>
              <a:rPr lang="es-UY" dirty="0" err="1"/>
              <a:t>most</a:t>
            </a:r>
            <a:r>
              <a:rPr lang="es-UY" dirty="0"/>
              <a:t> </a:t>
            </a:r>
            <a:r>
              <a:rPr lang="es-UY" dirty="0" err="1"/>
              <a:t>used</a:t>
            </a:r>
            <a:br>
              <a:rPr lang="es-UY" dirty="0"/>
            </a:br>
            <a:endParaRPr lang="es-UY" dirty="0"/>
          </a:p>
        </p:txBody>
      </p:sp>
      <p:pic>
        <p:nvPicPr>
          <p:cNvPr id="7" name="Marcador de contenido 6" descr="Gráfico&#10;&#10;El contenido generado por IA puede ser incorrecto.">
            <a:extLst>
              <a:ext uri="{FF2B5EF4-FFF2-40B4-BE49-F238E27FC236}">
                <a16:creationId xmlns:a16="http://schemas.microsoft.com/office/drawing/2014/main" id="{8D1DC368-256C-7E2A-1177-BCB40E455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23" y="1426657"/>
            <a:ext cx="7317639" cy="4621718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C22D4-3EF3-3F9F-F1D3-295D420D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8DE6C3-3FB5-57E0-B26A-4A7FA531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AAF7EF-03D1-D56D-ADF2-5A3708855081}"/>
              </a:ext>
            </a:extLst>
          </p:cNvPr>
          <p:cNvSpPr txBox="1"/>
          <p:nvPr/>
        </p:nvSpPr>
        <p:spPr>
          <a:xfrm>
            <a:off x="8262977" y="1426657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s-ES" sz="1200" dirty="0">
                <a:solidFill>
                  <a:srgbClr val="6FCF97"/>
                </a:solidFill>
              </a:rPr>
              <a:t>•Las estaciones más utilizadas por los usuarios casuales están ubicadas en zonas estratégicas, como áreas turísticas, restaurantes, universidades, escuelas, parques y avenidas transitadas.</a:t>
            </a:r>
          </a:p>
          <a:p>
            <a:pPr>
              <a:buNone/>
            </a:pPr>
            <a:endParaRPr lang="es-ES" sz="1200" dirty="0">
              <a:solidFill>
                <a:srgbClr val="6FCF97"/>
              </a:solidFill>
            </a:endParaRPr>
          </a:p>
          <a:p>
            <a:pPr>
              <a:buNone/>
            </a:pPr>
            <a:r>
              <a:rPr lang="es-ES" sz="1200" dirty="0">
                <a:solidFill>
                  <a:srgbClr val="6FCF97"/>
                </a:solidFill>
              </a:rPr>
              <a:t>•Sería estratégico colocar señalización, descuentos especiales o realizar eventos promocionales cerca de estas estaciones para fomentar la conversión de usuarios casuales en miembros anuales.</a:t>
            </a:r>
          </a:p>
          <a:p>
            <a:pPr>
              <a:buNone/>
            </a:pPr>
            <a:endParaRPr lang="es-ES" sz="1200" dirty="0">
              <a:solidFill>
                <a:srgbClr val="6FCF97"/>
              </a:solidFill>
            </a:endParaRPr>
          </a:p>
          <a:p>
            <a:r>
              <a:rPr lang="es-ES" sz="1200" dirty="0">
                <a:solidFill>
                  <a:srgbClr val="6FCF97"/>
                </a:solidFill>
              </a:rPr>
              <a:t>•También podría considerarse mejorar el servicio o la disponibilidad de bicicletas en estas estaciones durante las horas pico.</a:t>
            </a:r>
          </a:p>
        </p:txBody>
      </p:sp>
    </p:spTree>
    <p:extLst>
      <p:ext uri="{BB962C8B-B14F-4D97-AF65-F5344CB8AC3E}">
        <p14:creationId xmlns:p14="http://schemas.microsoft.com/office/powerpoint/2010/main" val="39565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E6F0E-B1D1-A5B8-7560-1DCF21AB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28575"/>
            <a:ext cx="10515600" cy="772320"/>
          </a:xfrm>
        </p:spPr>
        <p:txBody>
          <a:bodyPr/>
          <a:lstStyle/>
          <a:p>
            <a:r>
              <a:rPr lang="es-UY" dirty="0" err="1"/>
              <a:t>Types</a:t>
            </a:r>
            <a:r>
              <a:rPr lang="es-UY" dirty="0"/>
              <a:t> </a:t>
            </a:r>
            <a:r>
              <a:rPr lang="es-UY" dirty="0" err="1"/>
              <a:t>of</a:t>
            </a:r>
            <a:r>
              <a:rPr lang="es-UY" dirty="0"/>
              <a:t> </a:t>
            </a:r>
            <a:r>
              <a:rPr lang="es-UY" dirty="0" err="1"/>
              <a:t>bicycles</a:t>
            </a:r>
            <a:endParaRPr lang="es-UY" dirty="0"/>
          </a:p>
        </p:txBody>
      </p:sp>
      <p:pic>
        <p:nvPicPr>
          <p:cNvPr id="7" name="Marcador de contenido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819F43B-E7B0-8830-10AC-F4195547B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" y="3577595"/>
            <a:ext cx="4548226" cy="2768983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86503-466D-AA77-700D-5D80F02C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FFE2B-A2FC-820F-1A28-78D4B8A2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pic>
        <p:nvPicPr>
          <p:cNvPr id="9" name="Imagen 8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AB05F96-A2FA-C96E-F58C-395ED9C6B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84" y="3438773"/>
            <a:ext cx="4201529" cy="2907806"/>
          </a:xfrm>
          <a:prstGeom prst="rect">
            <a:avLst/>
          </a:prstGeom>
        </p:spPr>
      </p:pic>
      <p:pic>
        <p:nvPicPr>
          <p:cNvPr id="11" name="Imagen 1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B9EDE603-3BB0-ACEB-4658-B3892CDE1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830885"/>
            <a:ext cx="4542484" cy="2765487"/>
          </a:xfrm>
          <a:prstGeom prst="rect">
            <a:avLst/>
          </a:prstGeom>
        </p:spPr>
      </p:pic>
      <p:pic>
        <p:nvPicPr>
          <p:cNvPr id="13" name="Imagen 12" descr="Gráfico, Gráfico de barras">
            <a:extLst>
              <a:ext uri="{FF2B5EF4-FFF2-40B4-BE49-F238E27FC236}">
                <a16:creationId xmlns:a16="http://schemas.microsoft.com/office/drawing/2014/main" id="{31C1DA82-2131-82C2-03B5-0D03198D74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84" y="830884"/>
            <a:ext cx="4201529" cy="260789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B7F12B-406B-265E-546E-458B74F95FE9}"/>
              </a:ext>
            </a:extLst>
          </p:cNvPr>
          <p:cNvSpPr txBox="1"/>
          <p:nvPr/>
        </p:nvSpPr>
        <p:spPr>
          <a:xfrm>
            <a:off x="9010650" y="800895"/>
            <a:ext cx="2971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6FCF97"/>
                </a:solidFill>
              </a:rPr>
              <a:t>•El uso de </a:t>
            </a:r>
            <a:r>
              <a:rPr lang="es-ES" sz="1200" dirty="0" err="1">
                <a:solidFill>
                  <a:srgbClr val="6FCF97"/>
                </a:solidFill>
              </a:rPr>
              <a:t>scooters</a:t>
            </a:r>
            <a:r>
              <a:rPr lang="es-ES" sz="1200" dirty="0">
                <a:solidFill>
                  <a:srgbClr val="6FCF97"/>
                </a:solidFill>
              </a:rPr>
              <a:t> es marginal durante todo el año, por lo que no representan un foco principal para las estrategias comerciales actuales.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r>
              <a:rPr lang="es-UY" sz="1200" dirty="0">
                <a:solidFill>
                  <a:srgbClr val="6FCF97"/>
                </a:solidFill>
              </a:rPr>
              <a:t>• </a:t>
            </a:r>
            <a:r>
              <a:rPr lang="es-ES" sz="1200" dirty="0">
                <a:solidFill>
                  <a:srgbClr val="6FCF97"/>
                </a:solidFill>
              </a:rPr>
              <a:t>Las bicicletas clásicas son las favoritas del público en todas las estaciones, especialmente los sábados durante la primavera y el verano, lo que sugiere una fuerte preferencia recreativa los fines de semana y con clima agradable.</a:t>
            </a:r>
          </a:p>
          <a:p>
            <a:endParaRPr lang="es-UY" sz="1200" dirty="0">
              <a:solidFill>
                <a:srgbClr val="6FCF97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6FCF97"/>
                </a:solidFill>
              </a:rPr>
              <a:t>Las bicicletas eléctricas muestran un uso más marcado en otoño e invierno, especialmente durante los primeros días de la semana en invierno. Esto podría deberse a su capacidad para facilitar los desplazamientos en condiciones más duras, atrayendo a un público más comprometido o que las utiliza para transporte diario.</a:t>
            </a:r>
          </a:p>
        </p:txBody>
      </p:sp>
    </p:spTree>
    <p:extLst>
      <p:ext uri="{BB962C8B-B14F-4D97-AF65-F5344CB8AC3E}">
        <p14:creationId xmlns:p14="http://schemas.microsoft.com/office/powerpoint/2010/main" val="7977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5D5C7-1DB5-64B8-72DE-BBF2EA3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36525"/>
            <a:ext cx="12192000" cy="1325563"/>
          </a:xfrm>
        </p:spPr>
        <p:txBody>
          <a:bodyPr/>
          <a:lstStyle/>
          <a:p>
            <a:r>
              <a:rPr lang="es-UY" dirty="0"/>
              <a:t>Algunas conclusiones y recomendaciones generales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53DD5-23CC-D6F3-7797-2C74CF8AF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3550"/>
            <a:ext cx="56388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UY" sz="2400" u="sng" dirty="0"/>
              <a:t>Algunas conclusiones generales</a:t>
            </a:r>
          </a:p>
          <a:p>
            <a:pPr marL="0" indent="0">
              <a:buNone/>
            </a:pPr>
            <a:r>
              <a:rPr lang="es-UY" sz="1800" dirty="0"/>
              <a:t>•</a:t>
            </a:r>
            <a:r>
              <a:rPr lang="es-UY" sz="1600" dirty="0"/>
              <a:t>Los usuarios casuales muestran una fuerte presencia los fines de semana y en zonas turísticas.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•Los miembros utilizan principalmente las bicicletas para el transporte público.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</a:t>
            </a:r>
            <a:r>
              <a:rPr lang="en-US" sz="1600" dirty="0"/>
              <a:t> Hay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clara</a:t>
            </a:r>
            <a:r>
              <a:rPr lang="en-US" sz="1600" dirty="0"/>
              <a:t> </a:t>
            </a:r>
            <a:r>
              <a:rPr lang="en-US" sz="1600" dirty="0" err="1"/>
              <a:t>oportunidad</a:t>
            </a:r>
            <a:r>
              <a:rPr lang="en-US" sz="1600" dirty="0"/>
              <a:t> para </a:t>
            </a:r>
            <a:r>
              <a:rPr lang="en-US" sz="1600" dirty="0" err="1"/>
              <a:t>realizar</a:t>
            </a:r>
            <a:r>
              <a:rPr lang="en-US" sz="1600" dirty="0"/>
              <a:t> </a:t>
            </a:r>
            <a:r>
              <a:rPr lang="en-US" sz="1600" dirty="0" err="1"/>
              <a:t>campañas</a:t>
            </a:r>
            <a:r>
              <a:rPr lang="en-US" sz="1600" dirty="0"/>
              <a:t> y </a:t>
            </a:r>
            <a:r>
              <a:rPr lang="en-US" sz="1600" dirty="0" err="1"/>
              <a:t>promociones</a:t>
            </a:r>
            <a:r>
              <a:rPr lang="en-US" sz="1600" dirty="0"/>
              <a:t> </a:t>
            </a:r>
            <a:r>
              <a:rPr lang="en-US" sz="1600" dirty="0" err="1"/>
              <a:t>durante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invierno</a:t>
            </a:r>
            <a:r>
              <a:rPr lang="en-US" sz="1600" dirty="0"/>
              <a:t> y </a:t>
            </a:r>
            <a:r>
              <a:rPr lang="en-US" sz="1600" dirty="0" err="1"/>
              <a:t>los</a:t>
            </a:r>
            <a:r>
              <a:rPr lang="en-US" sz="1600" dirty="0"/>
              <a:t> fines de </a:t>
            </a:r>
            <a:r>
              <a:rPr lang="en-US" sz="1600" dirty="0" err="1"/>
              <a:t>semana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las </a:t>
            </a:r>
            <a:r>
              <a:rPr lang="en-US" sz="1600" dirty="0" err="1"/>
              <a:t>demás</a:t>
            </a:r>
            <a:r>
              <a:rPr lang="en-US" sz="1600" dirty="0"/>
              <a:t> </a:t>
            </a:r>
            <a:r>
              <a:rPr lang="en-US" sz="1600" dirty="0" err="1"/>
              <a:t>estaciones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s-UY" sz="1600" dirty="0"/>
          </a:p>
          <a:p>
            <a:pPr marL="0" indent="0">
              <a:buNone/>
            </a:pPr>
            <a:r>
              <a:rPr lang="es-UY" sz="1600" dirty="0"/>
              <a:t>•Las bicicletas clásicas dominan el uso, seguidas por las bicicletas eléctricas durante los días laborales fríos.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70ABEC-7DBA-F8EB-217C-784245A0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18C-A5D5-4744-92D7-E1FC80544B13}" type="datetime1">
              <a:rPr lang="es-UY" smtClean="0"/>
              <a:t>23/4/2025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74CCA-4E1C-8305-9A43-D346CBF2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UY" dirty="0"/>
              <a:t>Presentado por: Alex Inderkum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45849C-6985-0400-F308-5DD7ACC9EBB4}"/>
              </a:ext>
            </a:extLst>
          </p:cNvPr>
          <p:cNvSpPr txBox="1"/>
          <p:nvPr/>
        </p:nvSpPr>
        <p:spPr>
          <a:xfrm>
            <a:off x="6191249" y="1719263"/>
            <a:ext cx="55435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2400" u="sng" dirty="0"/>
              <a:t>Algunas recomendaciones</a:t>
            </a:r>
            <a:endParaRPr lang="es-UY" dirty="0"/>
          </a:p>
          <a:p>
            <a:r>
              <a:rPr lang="es-UY" sz="1600" dirty="0"/>
              <a:t>•Colocar señalización y promociones en estaciones con alto uso de usuarios casuales.</a:t>
            </a:r>
          </a:p>
          <a:p>
            <a:endParaRPr lang="es-UY" sz="1600" dirty="0"/>
          </a:p>
          <a:p>
            <a:r>
              <a:rPr lang="es-UY" sz="1600" dirty="0"/>
              <a:t>• Colocar señalizaciones y promociones en estaciones con alto uso casual.</a:t>
            </a:r>
          </a:p>
          <a:p>
            <a:endParaRPr lang="es-UY" sz="1600" dirty="0"/>
          </a:p>
          <a:p>
            <a:r>
              <a:rPr lang="es-UY" sz="1600" dirty="0"/>
              <a:t>• Mejorar la disponibilidad de bicicletas durante las horas pico y los fines de semana.</a:t>
            </a:r>
          </a:p>
          <a:p>
            <a:endParaRPr lang="es-UY" sz="1600" dirty="0"/>
          </a:p>
          <a:p>
            <a:r>
              <a:rPr lang="es-UY" sz="1600" dirty="0"/>
              <a:t>• Enfocar las campañas de marketing en bicicletas clásicas y eléctricas.</a:t>
            </a:r>
          </a:p>
          <a:p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68975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1 por mi">
  <a:themeElements>
    <a:clrScheme name="Presentacion Cyclyst">
      <a:dk1>
        <a:srgbClr val="003366"/>
      </a:dk1>
      <a:lt1>
        <a:srgbClr val="FFFFFF"/>
      </a:lt1>
      <a:dk2>
        <a:srgbClr val="003366"/>
      </a:dk2>
      <a:lt2>
        <a:srgbClr val="F2F2F2"/>
      </a:lt2>
      <a:accent1>
        <a:srgbClr val="2D9CDB"/>
      </a:accent1>
      <a:accent2>
        <a:srgbClr val="6FCF97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66CC"/>
      </a:hlink>
      <a:folHlink>
        <a:srgbClr val="003366"/>
      </a:folHlink>
    </a:clrScheme>
    <a:fontScheme name="Cyclistc">
      <a:majorFont>
        <a:latin typeface="Montserrat Medium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 por mi</Template>
  <TotalTime>390</TotalTime>
  <Words>898</Words>
  <Application>Microsoft Office PowerPoint</Application>
  <PresentationFormat>Panorámica</PresentationFormat>
  <Paragraphs>104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Montserrat Medium</vt:lpstr>
      <vt:lpstr>Aptos</vt:lpstr>
      <vt:lpstr>Arial</vt:lpstr>
      <vt:lpstr>Open Sans</vt:lpstr>
      <vt:lpstr>Tema1 por mi</vt:lpstr>
      <vt:lpstr>Proyecto Cyclistic</vt:lpstr>
      <vt:lpstr>Presentación de PowerPoint</vt:lpstr>
      <vt:lpstr>Sobre la muestra de datos</vt:lpstr>
      <vt:lpstr>Total trips per day of  the week by season</vt:lpstr>
      <vt:lpstr>Average travel time per day of the week by season</vt:lpstr>
      <vt:lpstr>Total trips per hour, day of the week by season</vt:lpstr>
      <vt:lpstr>Stations most used </vt:lpstr>
      <vt:lpstr>Types of bicycles</vt:lpstr>
      <vt:lpstr>Algunas conclusiones y recomendaciones generales</vt:lpstr>
      <vt:lpstr>Gracias por su atención.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Inderkum</dc:creator>
  <cp:lastModifiedBy>Alex Inderkum</cp:lastModifiedBy>
  <cp:revision>9</cp:revision>
  <dcterms:created xsi:type="dcterms:W3CDTF">2025-04-22T20:46:23Z</dcterms:created>
  <dcterms:modified xsi:type="dcterms:W3CDTF">2025-04-24T00:02:56Z</dcterms:modified>
</cp:coreProperties>
</file>