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68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0582C-75C0-4BDC-93C0-2D521776F96B}" type="datetimeFigureOut">
              <a:rPr lang="en-GB" smtClean="0"/>
              <a:t>21/03/2015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69166-C3B7-49F5-A089-2C106CD79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7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hyperlink" Target="http://www.jrc.ec.europa.eu/" TargetMode="External"/><Relationship Id="rId9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43325" y="4210050"/>
            <a:ext cx="4749800" cy="304800"/>
          </a:xfrm>
        </p:spPr>
        <p:txBody>
          <a:bodyPr/>
          <a:lstStyle>
            <a:lvl1pPr marL="0" indent="0" algn="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152400"/>
          </a:xfrm>
          <a:prstGeom prst="rect">
            <a:avLst/>
          </a:prstGeom>
          <a:extLs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b="0">
                <a:solidFill>
                  <a:srgbClr val="004494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293FD8-4744-439A-99F1-7A9490AF2F9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957263"/>
          </a:xfrm>
          <a:prstGeom prst="rect">
            <a:avLst/>
          </a:prstGeom>
          <a:solidFill>
            <a:srgbClr val="37ACDE"/>
          </a:solidFill>
          <a:ln w="9525" algn="ctr">
            <a:solidFill>
              <a:srgbClr val="37ACDE"/>
            </a:solidFill>
            <a:miter lim="800000"/>
            <a:headEnd/>
            <a:tailEnd/>
          </a:ln>
        </p:spPr>
        <p:txBody>
          <a:bodyPr tIns="360000"/>
          <a:lstStyle>
            <a:lvl1pPr defTabSz="457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  <a:latin typeface="Verdana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  <a:latin typeface="Verdana" pitchFamily="34" charset="0"/>
            </a:endParaRPr>
          </a:p>
        </p:txBody>
      </p:sp>
      <p:pic>
        <p:nvPicPr>
          <p:cNvPr id="11270" name="Picture 5" descr="JRC_Slides_Foot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6461125"/>
            <a:ext cx="61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" descr="JRC_Slides_Logo_E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258763"/>
            <a:ext cx="14351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000" b="0">
                <a:solidFill>
                  <a:srgbClr val="004494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DNMARK</a:t>
            </a:r>
            <a:endParaRPr lang="en-US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561013" y="3773488"/>
            <a:ext cx="2847975" cy="2746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4494"/>
                </a:solidFill>
                <a:latin typeface="Verdana" pitchFamily="34" charset="0"/>
                <a:hlinkClick r:id="rId4"/>
              </a:rPr>
              <a:t>www.jrc.ec.europa.eu</a:t>
            </a:r>
            <a:r>
              <a:rPr lang="en-US" altLang="en-US" b="1">
                <a:solidFill>
                  <a:srgbClr val="004494"/>
                </a:solidFill>
                <a:latin typeface="Verdana" pitchFamily="34" charset="0"/>
              </a:rPr>
              <a:t>  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5511800" y="5838825"/>
            <a:ext cx="3160713" cy="9144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4494"/>
                </a:solidFill>
                <a:latin typeface="Verdana" pitchFamily="34" charset="0"/>
              </a:rPr>
              <a:t>Serving society</a:t>
            </a:r>
          </a:p>
          <a:p>
            <a:pPr algn="r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4494"/>
                </a:solidFill>
                <a:latin typeface="Verdana" pitchFamily="34" charset="0"/>
              </a:rPr>
              <a:t>Stimulating innovation</a:t>
            </a:r>
          </a:p>
          <a:p>
            <a:pPr algn="r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4494"/>
                </a:solidFill>
                <a:latin typeface="Verdana" pitchFamily="34" charset="0"/>
              </a:rPr>
              <a:t>Supporting legislation</a:t>
            </a:r>
          </a:p>
        </p:txBody>
      </p:sp>
      <p:pic>
        <p:nvPicPr>
          <p:cNvPr id="11275" name="Picture 11" descr="ies2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5530850"/>
            <a:ext cx="16668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ies20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30850"/>
            <a:ext cx="949325" cy="133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7" name="Picture 13" descr="ies20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05288"/>
            <a:ext cx="2005013" cy="133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ies20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"/>
          <a:stretch>
            <a:fillRect/>
          </a:stretch>
        </p:blipFill>
        <p:spPr bwMode="auto">
          <a:xfrm>
            <a:off x="1946275" y="5530850"/>
            <a:ext cx="1631950" cy="133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9" name="Picture 15" descr="ies20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4206875"/>
            <a:ext cx="1774825" cy="133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9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DNMARK</a:t>
            </a:r>
            <a:endParaRPr lang="en-US" alt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Copenhagen – 06.10.2014 -  JRC/AL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969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DNMARK</a:t>
            </a:r>
            <a:endParaRPr lang="en-US" altLang="en-US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Copenhagen – 06.10.2014 -  JRC/AL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67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DNMARK</a:t>
            </a:r>
            <a:endParaRPr lang="en-US" altLang="en-US" sz="10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Copenhagen – 06.10.2014 -  JRC/AL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25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588" y="6615113"/>
            <a:ext cx="3430587" cy="107722"/>
          </a:xfrm>
        </p:spPr>
        <p:txBody>
          <a:bodyPr/>
          <a:lstStyle>
            <a:lvl1pPr>
              <a:defRPr lang="en-US" altLang="en-US" dirty="0" smtClean="0"/>
            </a:lvl1pPr>
          </a:lstStyle>
          <a:p>
            <a:r>
              <a:rPr/>
              <a:t>DNMARK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GB" altLang="en-US" smtClean="0"/>
            </a:lvl1pPr>
          </a:lstStyle>
          <a:p>
            <a:r>
              <a:t>Copenhagen – 06.10.2014 -  JRC/AL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36588" y="1452563"/>
            <a:ext cx="7870825" cy="182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39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3187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588" y="1452563"/>
            <a:ext cx="78708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First level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  <a:p>
            <a:pPr lvl="0"/>
            <a:endParaRPr lang="en-US" altLang="en-US" smtClean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957263"/>
          </a:xfrm>
          <a:prstGeom prst="rect">
            <a:avLst/>
          </a:prstGeom>
          <a:solidFill>
            <a:srgbClr val="37ACDE"/>
          </a:solidFill>
          <a:ln w="9525" algn="ctr">
            <a:solidFill>
              <a:srgbClr val="37ACDE"/>
            </a:solidFill>
            <a:miter lim="800000"/>
            <a:headEnd/>
            <a:tailEnd/>
          </a:ln>
        </p:spPr>
        <p:txBody>
          <a:bodyPr tIns="360000"/>
          <a:lstStyle>
            <a:lvl1pPr defTabSz="4572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  <a:latin typeface="Verdana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  <a:latin typeface="Verdana" pitchFamily="34" charset="0"/>
            </a:endParaRPr>
          </a:p>
        </p:txBody>
      </p:sp>
      <p:pic>
        <p:nvPicPr>
          <p:cNvPr id="10245" name="Picture 5" descr="JRC_Slides_Footer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6461125"/>
            <a:ext cx="61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1" descr="JRC_Slides_Logo_E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258763"/>
            <a:ext cx="14351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588" y="6615113"/>
            <a:ext cx="3430587" cy="1063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 b="1">
                <a:solidFill>
                  <a:srgbClr val="004494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DNMARK</a:t>
            </a:r>
            <a:endParaRPr lang="en-US" altLang="en-US" sz="1000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64113" y="6597650"/>
            <a:ext cx="35433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 b="1">
                <a:solidFill>
                  <a:srgbClr val="004494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Copenhagen – 06.10.2014 -  JRC/AL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tabLst>
          <a:tab pos="1074738" algn="l"/>
        </a:tabLst>
        <a:defRPr sz="2800" b="1">
          <a:solidFill>
            <a:srgbClr val="004494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tabLst>
          <a:tab pos="1074738" algn="l"/>
        </a:tabLst>
        <a:defRPr sz="2800" b="1">
          <a:solidFill>
            <a:srgbClr val="004494"/>
          </a:solidFill>
          <a:latin typeface="Verdana" pitchFamily="34" charset="0"/>
          <a:ea typeface="MS PGothic" pitchFamily="34" charset="-128"/>
        </a:defRPr>
      </a:lvl2pPr>
      <a:lvl3pPr algn="l" rtl="0" fontAlgn="base">
        <a:spcBef>
          <a:spcPct val="0"/>
        </a:spcBef>
        <a:spcAft>
          <a:spcPct val="0"/>
        </a:spcAft>
        <a:tabLst>
          <a:tab pos="1074738" algn="l"/>
        </a:tabLst>
        <a:defRPr sz="2800" b="1">
          <a:solidFill>
            <a:srgbClr val="004494"/>
          </a:solidFill>
          <a:latin typeface="Verdana" pitchFamily="34" charset="0"/>
          <a:ea typeface="MS PGothic" pitchFamily="34" charset="-128"/>
        </a:defRPr>
      </a:lvl3pPr>
      <a:lvl4pPr algn="l" rtl="0" fontAlgn="base">
        <a:spcBef>
          <a:spcPct val="0"/>
        </a:spcBef>
        <a:spcAft>
          <a:spcPct val="0"/>
        </a:spcAft>
        <a:tabLst>
          <a:tab pos="1074738" algn="l"/>
        </a:tabLst>
        <a:defRPr sz="2800" b="1">
          <a:solidFill>
            <a:srgbClr val="004494"/>
          </a:solidFill>
          <a:latin typeface="Verdana" pitchFamily="34" charset="0"/>
          <a:ea typeface="MS PGothic" pitchFamily="34" charset="-128"/>
        </a:defRPr>
      </a:lvl4pPr>
      <a:lvl5pPr algn="l" rtl="0" fontAlgn="base">
        <a:spcBef>
          <a:spcPct val="0"/>
        </a:spcBef>
        <a:spcAft>
          <a:spcPct val="0"/>
        </a:spcAft>
        <a:tabLst>
          <a:tab pos="1074738" algn="l"/>
        </a:tabLst>
        <a:defRPr sz="2800" b="1">
          <a:solidFill>
            <a:srgbClr val="004494"/>
          </a:solidFill>
          <a:latin typeface="Verdana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1074738" algn="l"/>
        </a:tabLst>
        <a:defRPr sz="2800" b="1">
          <a:solidFill>
            <a:srgbClr val="004494"/>
          </a:solidFill>
          <a:latin typeface="Verdana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1074738" algn="l"/>
        </a:tabLst>
        <a:defRPr sz="2800" b="1">
          <a:solidFill>
            <a:srgbClr val="004494"/>
          </a:solidFill>
          <a:latin typeface="Verdana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1074738" algn="l"/>
        </a:tabLst>
        <a:defRPr sz="2800" b="1">
          <a:solidFill>
            <a:srgbClr val="004494"/>
          </a:solidFill>
          <a:latin typeface="Verdana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1074738" algn="l"/>
        </a:tabLst>
        <a:defRPr sz="2800" b="1">
          <a:solidFill>
            <a:srgbClr val="004494"/>
          </a:solidFill>
          <a:latin typeface="Verdana" pitchFamily="34" charset="0"/>
          <a:ea typeface="MS PGothic" pitchFamily="34" charset="-128"/>
        </a:defRPr>
      </a:lvl9pPr>
    </p:titleStyle>
    <p:bodyStyle>
      <a:lvl1pPr marL="342900" indent="-342900" algn="l" rtl="0" fontAlgn="base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defRPr>
          <a:solidFill>
            <a:srgbClr val="004494"/>
          </a:solidFill>
          <a:latin typeface="+mn-lt"/>
          <a:ea typeface="+mn-ea"/>
          <a:cs typeface="+mn-cs"/>
        </a:defRPr>
      </a:lvl1pPr>
      <a:lvl2pPr marL="228600" indent="-228600" algn="l" rtl="0" fontAlgn="base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•"/>
        <a:defRPr>
          <a:solidFill>
            <a:srgbClr val="004494"/>
          </a:solidFill>
          <a:latin typeface="+mn-lt"/>
          <a:ea typeface="+mn-ea"/>
        </a:defRPr>
      </a:lvl2pPr>
      <a:lvl3pPr marL="457200" indent="-228600" algn="l" rtl="0" fontAlgn="base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Wingdings" pitchFamily="2" charset="2"/>
        <a:buChar char="§"/>
        <a:defRPr sz="1600">
          <a:solidFill>
            <a:srgbClr val="004494"/>
          </a:solidFill>
          <a:latin typeface="+mn-lt"/>
          <a:ea typeface="+mn-ea"/>
        </a:defRPr>
      </a:lvl3pPr>
      <a:lvl4pPr marL="685800" indent="-228600" algn="l" rtl="0" fontAlgn="base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Arial" pitchFamily="34" charset="0"/>
        <a:buChar char="•"/>
        <a:defRPr sz="1600">
          <a:solidFill>
            <a:srgbClr val="004494"/>
          </a:solidFill>
          <a:latin typeface="+mn-lt"/>
          <a:ea typeface="+mn-ea"/>
        </a:defRPr>
      </a:lvl4pPr>
      <a:lvl5pPr marL="914400" indent="-228600" algn="l" rtl="0" fontAlgn="base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–"/>
        <a:defRPr sz="1600">
          <a:solidFill>
            <a:srgbClr val="004494"/>
          </a:solidFill>
          <a:latin typeface="+mn-lt"/>
          <a:ea typeface="+mn-ea"/>
        </a:defRPr>
      </a:lvl5pPr>
      <a:lvl6pPr marL="1371600" indent="-228600" algn="l" rtl="0" fontAlgn="base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–"/>
        <a:defRPr sz="1600">
          <a:solidFill>
            <a:srgbClr val="004494"/>
          </a:solidFill>
          <a:latin typeface="+mn-lt"/>
          <a:ea typeface="+mn-ea"/>
        </a:defRPr>
      </a:lvl6pPr>
      <a:lvl7pPr marL="1828800" indent="-228600" algn="l" rtl="0" fontAlgn="base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–"/>
        <a:defRPr sz="1600">
          <a:solidFill>
            <a:srgbClr val="004494"/>
          </a:solidFill>
          <a:latin typeface="+mn-lt"/>
          <a:ea typeface="+mn-ea"/>
        </a:defRPr>
      </a:lvl7pPr>
      <a:lvl8pPr marL="2286000" indent="-228600" algn="l" rtl="0" fontAlgn="base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–"/>
        <a:defRPr sz="1600">
          <a:solidFill>
            <a:srgbClr val="004494"/>
          </a:solidFill>
          <a:latin typeface="+mn-lt"/>
          <a:ea typeface="+mn-ea"/>
        </a:defRPr>
      </a:lvl8pPr>
      <a:lvl9pPr marL="2743200" indent="-228600" algn="l" rtl="0" fontAlgn="base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–"/>
        <a:defRPr sz="1600">
          <a:solidFill>
            <a:srgbClr val="00449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DNMARK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0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Open cube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88" y="1452563"/>
            <a:ext cx="7870825" cy="1538883"/>
          </a:xfrm>
        </p:spPr>
        <p:txBody>
          <a:bodyPr/>
          <a:lstStyle/>
          <a:p>
            <a:pPr marL="0" indent="0"/>
            <a:r>
              <a:rPr lang="en-US" dirty="0" smtClean="0"/>
              <a:t>From </a:t>
            </a:r>
            <a:r>
              <a:rPr lang="en-US" dirty="0" err="1" smtClean="0"/>
              <a:t>eealocator.cub</a:t>
            </a:r>
            <a:r>
              <a:rPr lang="en-US" dirty="0" smtClean="0"/>
              <a:t> to eealocator.csv</a:t>
            </a:r>
          </a:p>
          <a:p>
            <a:pPr marL="0" indent="0"/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Open cube in excel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Rearrange Pivot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Export to csv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DNMARK</a:t>
            </a:r>
            <a:endParaRPr lang="en-US" alt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Copenhagen – 06.10.2014 -  JRC/AL</a:t>
            </a:r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3361" y="365760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the cube files to be large eventually (multiple submission years, multiple submissions per year, many countries, more parameters) </a:t>
            </a:r>
            <a:r>
              <a:rPr lang="en-US" dirty="0" smtClean="0">
                <a:sym typeface="Wingdings" panose="05000000000000000000" pitchFamily="2" charset="2"/>
              </a:rPr>
              <a:t> 50 MB per submission  Cube up to several 100s MB? Response will be slow!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6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Prepare for 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88" y="1452563"/>
            <a:ext cx="7870825" cy="1538883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eealocator.csv to eealocator_2015.csv</a:t>
            </a:r>
          </a:p>
          <a:p>
            <a:pPr lvl="1"/>
            <a:r>
              <a:rPr lang="en-US" dirty="0" smtClean="0"/>
              <a:t>Select relevant rows</a:t>
            </a:r>
          </a:p>
          <a:p>
            <a:pPr lvl="1"/>
            <a:r>
              <a:rPr lang="en-US" dirty="0" smtClean="0"/>
              <a:t>Replace long names with acronyms</a:t>
            </a:r>
          </a:p>
          <a:p>
            <a:pPr lvl="1"/>
            <a:r>
              <a:rPr lang="en-US" dirty="0" smtClean="0"/>
              <a:t>Generate lists of sources, categories, measures, …</a:t>
            </a: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DNMARK</a:t>
            </a:r>
            <a:endParaRPr lang="en-US" alt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Copenhagen – 06.10.2014 -  JRC/AL</a:t>
            </a:r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3361" y="36576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Metadim.txt-files: Determine acronyms for elements</a:t>
            </a:r>
          </a:p>
          <a:p>
            <a:r>
              <a:rPr lang="en-US" dirty="0" smtClean="0"/>
              <a:t>Bash-script</a:t>
            </a:r>
            <a:r>
              <a:rPr lang="en-US" dirty="0"/>
              <a:t>: </a:t>
            </a:r>
            <a:r>
              <a:rPr lang="en-US" dirty="0" smtClean="0"/>
              <a:t>eealocator_csv_v2.bash</a:t>
            </a:r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408761" y="4267200"/>
            <a:ext cx="22780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metadim_gas.txt</a:t>
            </a:r>
          </a:p>
          <a:p>
            <a:r>
              <a:rPr lang="en-GB" sz="1200" dirty="0"/>
              <a:t>metadim_measure.txt</a:t>
            </a:r>
          </a:p>
          <a:p>
            <a:r>
              <a:rPr lang="en-GB" sz="1200" dirty="0"/>
              <a:t>metadim_option.txt</a:t>
            </a:r>
          </a:p>
          <a:p>
            <a:r>
              <a:rPr lang="en-GB" sz="1200" dirty="0"/>
              <a:t>metadim_row1.txt</a:t>
            </a:r>
          </a:p>
          <a:p>
            <a:r>
              <a:rPr lang="en-GB" sz="1200" dirty="0"/>
              <a:t>metadim_row2.txt</a:t>
            </a:r>
          </a:p>
          <a:p>
            <a:r>
              <a:rPr lang="en-GB" sz="1200" dirty="0"/>
              <a:t>metadim_row3.txt</a:t>
            </a:r>
          </a:p>
          <a:p>
            <a:r>
              <a:rPr lang="en-GB" sz="1200" dirty="0"/>
              <a:t>metadim_row4.txt</a:t>
            </a:r>
          </a:p>
          <a:p>
            <a:r>
              <a:rPr lang="en-GB" sz="1200" dirty="0"/>
              <a:t>metadim_row5.txt</a:t>
            </a:r>
          </a:p>
          <a:p>
            <a:r>
              <a:rPr lang="en-GB" sz="1200" dirty="0" smtClean="0"/>
              <a:t>metadim_type.txt</a:t>
            </a:r>
            <a:endParaRPr lang="en-GB" sz="1200" dirty="0"/>
          </a:p>
          <a:p>
            <a:r>
              <a:rPr lang="en-GB" sz="1200" dirty="0"/>
              <a:t>metadim_unit.txt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829959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Time-consuming to set-up but runs quickly and produces input files required for the R 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19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Plots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DNMARK</a:t>
            </a:r>
            <a:endParaRPr lang="en-US" alt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Copenhagen – 06.10.2014 -  JRC/AL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7165099"/>
      </p:ext>
    </p:extLst>
  </p:cSld>
  <p:clrMapOvr>
    <a:masterClrMapping/>
  </p:clrMapOvr>
</p:sld>
</file>

<file path=ppt/theme/theme1.xml><?xml version="1.0" encoding="utf-8"?>
<a:theme xmlns:a="http://schemas.openxmlformats.org/drawingml/2006/main" name="1_JRC_Slide_al_EN">
  <a:themeElements>
    <a:clrScheme name="1_JRC_Slide_al_E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C0000"/>
      </a:hlink>
      <a:folHlink>
        <a:srgbClr val="CC0000"/>
      </a:folHlink>
    </a:clrScheme>
    <a:fontScheme name="1_JRC_Slide_al_EN">
      <a:majorFont>
        <a:latin typeface="Verdana"/>
        <a:ea typeface="MS PGothic"/>
        <a:cs typeface=""/>
      </a:majorFont>
      <a:minorFont>
        <a:latin typeface="Verdan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JRC_Slide_al_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RC_Slide_al_E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RC_Slide_al_E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RC_Slide_al_E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RC_Slide_al_E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RC_Slide_al_E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RC_Slide_al_E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RC_Slide_al_E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RC_Slide_al_E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RC_Slide_al_E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RC_Slide_al_E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RC_Slide_al_E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RC_Slide_al_E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4492</TotalTime>
  <Words>142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1_JRC_Slide_al_EN</vt:lpstr>
      <vt:lpstr>PowerPoint Presentation</vt:lpstr>
      <vt:lpstr>1. Open cube</vt:lpstr>
      <vt:lpstr>2. Prepare for R</vt:lpstr>
      <vt:lpstr>3. Plots</vt:lpstr>
    </vt:vector>
  </TitlesOfParts>
  <Company>MARS AgriEnv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European Nitrogen Budget (ENB)</dc:title>
  <dc:creator>al_nov</dc:creator>
  <cp:lastModifiedBy>al_15feb</cp:lastModifiedBy>
  <cp:revision>15</cp:revision>
  <dcterms:created xsi:type="dcterms:W3CDTF">2014-12-10T19:20:44Z</dcterms:created>
  <dcterms:modified xsi:type="dcterms:W3CDTF">2015-03-24T17:04:08Z</dcterms:modified>
</cp:coreProperties>
</file>