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sldIdLst>
    <p:sldId id="256" r:id="rId5"/>
    <p:sldId id="257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6F7"/>
    <a:srgbClr val="F9E075"/>
    <a:srgbClr val="E8D4C5"/>
    <a:srgbClr val="00AFF0"/>
    <a:srgbClr val="F5FAFC"/>
    <a:srgbClr val="FFFF00"/>
    <a:srgbClr val="DCF2FA"/>
    <a:srgbClr val="BFE9F9"/>
    <a:srgbClr val="FFFF99"/>
    <a:srgbClr val="FF00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96" autoAdjust="0"/>
    <p:restoredTop sz="94676" autoAdjust="0"/>
  </p:normalViewPr>
  <p:slideViewPr>
    <p:cSldViewPr>
      <p:cViewPr varScale="1">
        <p:scale>
          <a:sx n="51" d="100"/>
          <a:sy n="51" d="100"/>
        </p:scale>
        <p:origin x="66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71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5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2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2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9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5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7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8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0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5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8583" y="1"/>
            <a:ext cx="9129457" cy="6718350"/>
            <a:chOff x="21484" y="-5563"/>
            <a:chExt cx="9129457" cy="6718350"/>
          </a:xfrm>
        </p:grpSpPr>
        <p:grpSp>
          <p:nvGrpSpPr>
            <p:cNvPr id="6" name="Group 5"/>
            <p:cNvGrpSpPr/>
            <p:nvPr/>
          </p:nvGrpSpPr>
          <p:grpSpPr>
            <a:xfrm>
              <a:off x="21484" y="7187"/>
              <a:ext cx="9129457" cy="6705600"/>
              <a:chOff x="21484" y="80016"/>
              <a:chExt cx="9129457" cy="6705600"/>
            </a:xfrm>
          </p:grpSpPr>
          <p:cxnSp>
            <p:nvCxnSpPr>
              <p:cNvPr id="14" name="Straight Connector 13" descr="&quot;&quot;"/>
              <p:cNvCxnSpPr/>
              <p:nvPr/>
            </p:nvCxnSpPr>
            <p:spPr>
              <a:xfrm>
                <a:off x="4500071" y="80016"/>
                <a:ext cx="0" cy="6705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4481190" y="966351"/>
                <a:ext cx="4669751" cy="5415022"/>
                <a:chOff x="4481190" y="855037"/>
                <a:chExt cx="4669751" cy="541502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531380" y="855037"/>
                  <a:ext cx="4215171" cy="6694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fontAlgn="auto">
                    <a:lnSpc>
                      <a:spcPct val="125000"/>
                    </a:lnSpc>
                    <a:spcBef>
                      <a:spcPts val="30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Set up your audio device</a:t>
                  </a:r>
                </a:p>
                <a:p>
                  <a:pPr fontAlgn="auto">
                    <a:lnSpc>
                      <a:spcPct val="125000"/>
                    </a:lnSpc>
                    <a:spcBef>
                      <a:spcPts val="300"/>
                    </a:spcBef>
                    <a:spcAft>
                      <a:spcPts val="0"/>
                    </a:spcAft>
                    <a:defRPr/>
                  </a:pPr>
                  <a:r>
                    <a: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First things first: set up your audio device and check the quality. You can use your computer’s mic and speakers, plug in a headset.</a:t>
                  </a: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4538486" y="3538939"/>
                  <a:ext cx="1126602" cy="3002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25000"/>
                    </a:lnSpc>
                    <a:spcBef>
                      <a:spcPts val="300"/>
                    </a:spcBef>
                    <a:defRPr/>
                  </a:pPr>
                  <a:r>
                    <a:rPr lang="en-US" sz="1200" dirty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Start a call</a:t>
                  </a: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7408547" y="1767284"/>
                  <a:ext cx="1291607" cy="1066312"/>
                  <a:chOff x="7408547" y="1829529"/>
                  <a:chExt cx="1291607" cy="1066312"/>
                </a:xfrm>
              </p:grpSpPr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581598" y="1929772"/>
                    <a:ext cx="1118556" cy="966069"/>
                  </a:xfrm>
                  <a:prstGeom prst="rect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</p:pic>
              <p:sp>
                <p:nvSpPr>
                  <p:cNvPr id="10" name="Oval 9"/>
                  <p:cNvSpPr/>
                  <p:nvPr/>
                </p:nvSpPr>
                <p:spPr>
                  <a:xfrm>
                    <a:off x="7408547" y="1829529"/>
                    <a:ext cx="197931" cy="19793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 smtClean="0">
                        <a:latin typeface="Segoe UI Semibold" panose="020B0702040204020203" pitchFamily="34" charset="0"/>
                        <a:cs typeface="Segoe UI Semibold" panose="020B0702040204020203" pitchFamily="34" charset="0"/>
                      </a:rPr>
                      <a:t>1</a:t>
                    </a:r>
                    <a:endParaRPr lang="en-US" sz="900" dirty="0">
                      <a:latin typeface="Segoe UI Semibold" panose="020B0702040204020203" pitchFamily="34" charset="0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65" name="Oval 64"/>
                  <p:cNvSpPr/>
                  <p:nvPr/>
                </p:nvSpPr>
                <p:spPr>
                  <a:xfrm>
                    <a:off x="7543854" y="2604739"/>
                    <a:ext cx="197931" cy="19793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 smtClean="0">
                        <a:latin typeface="Segoe UI Semibold" panose="020B0702040204020203" pitchFamily="34" charset="0"/>
                        <a:cs typeface="Segoe UI Semibold" panose="020B0702040204020203" pitchFamily="34" charset="0"/>
                      </a:rPr>
                      <a:t>2</a:t>
                    </a:r>
                    <a:endParaRPr lang="en-US" sz="900" dirty="0">
                      <a:latin typeface="Segoe UI Semibold" panose="020B0702040204020203" pitchFamily="34" charset="0"/>
                      <a:cs typeface="Segoe UI Semibold" panose="020B0702040204020203" pitchFamily="34" charset="0"/>
                    </a:endParaRPr>
                  </a:p>
                </p:txBody>
              </p:sp>
            </p:grpSp>
            <p:sp>
              <p:nvSpPr>
                <p:cNvPr id="99" name="TextBox 98"/>
                <p:cNvSpPr txBox="1"/>
                <p:nvPr/>
              </p:nvSpPr>
              <p:spPr>
                <a:xfrm>
                  <a:off x="4598888" y="1467822"/>
                  <a:ext cx="2740158" cy="10926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28600" indent="-228600" fontAlgn="auto">
                    <a:lnSpc>
                      <a:spcPct val="125000"/>
                    </a:lnSpc>
                    <a:spcBef>
                      <a:spcPts val="300"/>
                    </a:spcBef>
                    <a:spcAft>
                      <a:spcPts val="0"/>
                    </a:spcAft>
                    <a:buFont typeface="+mj-lt"/>
                    <a:buAutoNum type="arabicPeriod"/>
                    <a:defRPr/>
                  </a:pP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Click </a:t>
                  </a:r>
                  <a:r>
                    <a:rPr lang="en-US" sz="800" b="1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Select Your Primary Device </a:t>
                  </a: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in the lower-left corner of the main Skype for Business window.</a:t>
                  </a:r>
                </a:p>
                <a:p>
                  <a:pPr marL="228600" indent="-228600" fontAlgn="auto">
                    <a:lnSpc>
                      <a:spcPct val="125000"/>
                    </a:lnSpc>
                    <a:spcBef>
                      <a:spcPts val="300"/>
                    </a:spcBef>
                    <a:spcAft>
                      <a:spcPts val="0"/>
                    </a:spcAft>
                    <a:buFont typeface="+mj-lt"/>
                    <a:buAutoNum type="arabicPeriod"/>
                    <a:defRPr/>
                  </a:pP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Click </a:t>
                  </a:r>
                  <a:r>
                    <a:rPr lang="en-US" sz="800" b="1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Audio Device Settings</a:t>
                  </a: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.</a:t>
                  </a:r>
                </a:p>
                <a:p>
                  <a:pPr marL="228600" indent="-228600" fontAlgn="auto">
                    <a:lnSpc>
                      <a:spcPct val="125000"/>
                    </a:lnSpc>
                    <a:spcBef>
                      <a:spcPts val="300"/>
                    </a:spcBef>
                    <a:spcAft>
                      <a:spcPts val="0"/>
                    </a:spcAft>
                    <a:buFont typeface="+mj-lt"/>
                    <a:buAutoNum type="arabicPeriod"/>
                    <a:defRPr/>
                  </a:pP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Pick your device from the Audio </a:t>
                  </a:r>
                  <a:b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Device menu, and adjust the </a:t>
                  </a:r>
                  <a:b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speaker and mic volume. </a:t>
                  </a:r>
                  <a:endPara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7375295" y="3881574"/>
                  <a:ext cx="1775646" cy="5924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28600" indent="-228600" fontAlgn="auto">
                    <a:lnSpc>
                      <a:spcPct val="125000"/>
                    </a:lnSpc>
                    <a:spcBef>
                      <a:spcPts val="300"/>
                    </a:spcBef>
                    <a:spcAft>
                      <a:spcPts val="0"/>
                    </a:spcAft>
                    <a:buFont typeface="+mj-lt"/>
                    <a:buAutoNum type="arabicPeriod"/>
                    <a:defRPr/>
                  </a:pP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Hover on a contact’s pic </a:t>
                  </a:r>
                  <a:b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until the quick menu appears.</a:t>
                  </a:r>
                </a:p>
                <a:p>
                  <a:pPr marL="228600" indent="-228600" fontAlgn="auto">
                    <a:lnSpc>
                      <a:spcPct val="125000"/>
                    </a:lnSpc>
                    <a:spcBef>
                      <a:spcPts val="300"/>
                    </a:spcBef>
                    <a:spcAft>
                      <a:spcPts val="0"/>
                    </a:spcAft>
                    <a:buFont typeface="+mj-lt"/>
                    <a:buAutoNum type="arabicPeriod"/>
                    <a:defRPr/>
                  </a:pP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Click the </a:t>
                  </a:r>
                  <a:r>
                    <a:rPr lang="en-US" sz="800" b="1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Phone</a:t>
                  </a: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 button.</a:t>
                  </a:r>
                  <a:endPara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4879055" y="3845617"/>
                  <a:ext cx="2536428" cy="570468"/>
                  <a:chOff x="4885805" y="4129656"/>
                  <a:chExt cx="2536428" cy="570468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4903092" y="4257405"/>
                    <a:ext cx="2519141" cy="398713"/>
                    <a:chOff x="4926161" y="4385772"/>
                    <a:chExt cx="2519141" cy="398713"/>
                  </a:xfrm>
                </p:grpSpPr>
                <p:pic>
                  <p:nvPicPr>
                    <p:cNvPr id="100" name="Picture 9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926161" y="4385772"/>
                      <a:ext cx="2519141" cy="398713"/>
                    </a:xfrm>
                    <a:prstGeom prst="rect">
                      <a:avLst/>
                    </a:prstGeom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</p:pic>
                <p:pic>
                  <p:nvPicPr>
                    <p:cNvPr id="101" name="Picture 100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974709" y="4418758"/>
                      <a:ext cx="336432" cy="34048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2" name="Picture 101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249630" y="4616817"/>
                      <a:ext cx="110059" cy="11005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06" name="Oval 105"/>
                  <p:cNvSpPr/>
                  <p:nvPr/>
                </p:nvSpPr>
                <p:spPr>
                  <a:xfrm>
                    <a:off x="5792400" y="4215880"/>
                    <a:ext cx="453418" cy="484244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5764140" y="4129656"/>
                    <a:ext cx="197931" cy="19793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 smtClean="0">
                        <a:latin typeface="Segoe UI Semibold" panose="020B0702040204020203" pitchFamily="34" charset="0"/>
                        <a:cs typeface="Segoe UI Semibold" panose="020B0702040204020203" pitchFamily="34" charset="0"/>
                      </a:rPr>
                      <a:t>2</a:t>
                    </a:r>
                    <a:endParaRPr lang="en-US" sz="900" dirty="0">
                      <a:latin typeface="Segoe UI Semibold" panose="020B0702040204020203" pitchFamily="34" charset="0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107" name="Oval 106"/>
                  <p:cNvSpPr/>
                  <p:nvPr/>
                </p:nvSpPr>
                <p:spPr>
                  <a:xfrm>
                    <a:off x="4894118" y="4214639"/>
                    <a:ext cx="467277" cy="484244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>
                  <a:xfrm>
                    <a:off x="4885805" y="4129657"/>
                    <a:ext cx="197931" cy="19793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 smtClean="0">
                        <a:latin typeface="Segoe UI Semibold" panose="020B0702040204020203" pitchFamily="34" charset="0"/>
                        <a:cs typeface="Segoe UI Semibold" panose="020B0702040204020203" pitchFamily="34" charset="0"/>
                      </a:rPr>
                      <a:t>1</a:t>
                    </a:r>
                    <a:endParaRPr lang="en-US" sz="900" dirty="0">
                      <a:latin typeface="Segoe UI Semibold" panose="020B0702040204020203" pitchFamily="34" charset="0"/>
                      <a:cs typeface="Segoe UI Semibold" panose="020B0702040204020203" pitchFamily="34" charset="0"/>
                    </a:endParaRPr>
                  </a:p>
                </p:txBody>
              </p: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4575227" y="5023564"/>
                  <a:ext cx="3006371" cy="12464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28600" indent="-228600">
                    <a:lnSpc>
                      <a:spcPct val="125000"/>
                    </a:lnSpc>
                    <a:spcBef>
                      <a:spcPts val="300"/>
                    </a:spcBef>
                    <a:buFont typeface="+mj-lt"/>
                    <a:buAutoNum type="arabicPeriod"/>
                    <a:defRPr/>
                  </a:pP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In </a:t>
                  </a:r>
                  <a:r>
                    <a: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your Contacts list, </a:t>
                  </a: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/>
                  </a:r>
                  <a:b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select </a:t>
                  </a:r>
                  <a:r>
                    <a: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multiple </a:t>
                  </a: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contacts</a:t>
                  </a:r>
                  <a:b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by </a:t>
                  </a:r>
                  <a:r>
                    <a: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holding the </a:t>
                  </a:r>
                  <a:r>
                    <a:rPr lang="en-US" sz="800" b="1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Ctrl</a:t>
                  </a:r>
                  <a:r>
                    <a: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 key</a:t>
                  </a: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,</a:t>
                  </a:r>
                  <a:b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and </a:t>
                  </a:r>
                  <a:r>
                    <a: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clicking the names. </a:t>
                  </a:r>
                </a:p>
                <a:p>
                  <a:pPr marL="228600" indent="-228600">
                    <a:lnSpc>
                      <a:spcPct val="125000"/>
                    </a:lnSpc>
                    <a:spcBef>
                      <a:spcPts val="300"/>
                    </a:spcBef>
                    <a:buFont typeface="+mj-lt"/>
                    <a:buAutoNum type="arabicPeriod"/>
                    <a:defRPr/>
                  </a:pPr>
                  <a:r>
                    <a: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Right-click </a:t>
                  </a: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any of the</a:t>
                  </a:r>
                  <a:b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selected names, </a:t>
                  </a:r>
                  <a:r>
                    <a: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then click </a:t>
                  </a:r>
                  <a:r>
                    <a:rPr lang="en-US" sz="800" b="1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Start a Conference Call</a:t>
                  </a:r>
                  <a:r>
                    <a: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.</a:t>
                  </a:r>
                </a:p>
                <a:p>
                  <a:pPr marL="228600" indent="-228600">
                    <a:lnSpc>
                      <a:spcPct val="125000"/>
                    </a:lnSpc>
                    <a:spcBef>
                      <a:spcPts val="300"/>
                    </a:spcBef>
                    <a:buFont typeface="+mj-lt"/>
                    <a:buAutoNum type="arabicPeriod"/>
                    <a:defRPr/>
                  </a:pPr>
                  <a:r>
                    <a: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Click </a:t>
                  </a:r>
                  <a:r>
                    <a:rPr lang="en-US" sz="800" b="1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Skype Call</a:t>
                  </a:r>
                  <a:r>
                    <a: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.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481190" y="4650233"/>
                  <a:ext cx="2099986" cy="3002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fontAlgn="auto">
                    <a:lnSpc>
                      <a:spcPct val="125000"/>
                    </a:lnSpc>
                    <a:spcBef>
                      <a:spcPts val="30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 smtClean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Start a conference call</a:t>
                  </a:r>
                  <a:endParaRPr lang="en-US" sz="12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6748590" y="2800293"/>
                  <a:ext cx="1868014" cy="769786"/>
                  <a:chOff x="6844136" y="3103463"/>
                  <a:chExt cx="1868014" cy="769786"/>
                </a:xfrm>
              </p:grpSpPr>
              <p:pic>
                <p:nvPicPr>
                  <p:cNvPr id="3" name="Picture 2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844136" y="3103463"/>
                    <a:ext cx="1868014" cy="769786"/>
                  </a:xfrm>
                  <a:prstGeom prst="rect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</p:pic>
              <p:sp>
                <p:nvSpPr>
                  <p:cNvPr id="69" name="Oval 68"/>
                  <p:cNvSpPr/>
                  <p:nvPr/>
                </p:nvSpPr>
                <p:spPr>
                  <a:xfrm>
                    <a:off x="7891621" y="3588274"/>
                    <a:ext cx="221000" cy="21227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 smtClean="0">
                        <a:latin typeface="Segoe UI Semibold" panose="020B0702040204020203" pitchFamily="34" charset="0"/>
                        <a:cs typeface="Segoe UI Semibold" panose="020B0702040204020203" pitchFamily="34" charset="0"/>
                      </a:rPr>
                      <a:t>3</a:t>
                    </a:r>
                    <a:endParaRPr lang="en-US" sz="900" dirty="0">
                      <a:latin typeface="Segoe UI Semibold" panose="020B0702040204020203" pitchFamily="34" charset="0"/>
                      <a:cs typeface="Segoe UI Semibold" panose="020B0702040204020203" pitchFamily="34" charset="0"/>
                    </a:endParaRP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6429090" y="5088578"/>
                  <a:ext cx="2354776" cy="769954"/>
                  <a:chOff x="-688484" y="1189038"/>
                  <a:chExt cx="3311393" cy="1054104"/>
                </a:xfrm>
              </p:grpSpPr>
              <p:pic>
                <p:nvPicPr>
                  <p:cNvPr id="21" name="Picture 20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-688484" y="1189038"/>
                    <a:ext cx="2174581" cy="776178"/>
                  </a:xfrm>
                  <a:prstGeom prst="rect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</p:pic>
              <p:pic>
                <p:nvPicPr>
                  <p:cNvPr id="24" name="Picture 23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-218117" y="1326390"/>
                    <a:ext cx="1877265" cy="738843"/>
                  </a:xfrm>
                  <a:prstGeom prst="rect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</p:pic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233833" y="1508115"/>
                    <a:ext cx="1389076" cy="735027"/>
                  </a:xfrm>
                  <a:prstGeom prst="rect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</p:pic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-664440" y="1600201"/>
                    <a:ext cx="352816" cy="351586"/>
                    <a:chOff x="6470952" y="5391050"/>
                    <a:chExt cx="271117" cy="256276"/>
                  </a:xfrm>
                </p:grpSpPr>
                <p:pic>
                  <p:nvPicPr>
                    <p:cNvPr id="20" name="Picture 19"/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470952" y="5391050"/>
                      <a:ext cx="253550" cy="25627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Picture 11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637698" y="5542955"/>
                      <a:ext cx="104371" cy="10437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-663202" y="1196658"/>
                    <a:ext cx="358402" cy="352742"/>
                    <a:chOff x="6464871" y="5073449"/>
                    <a:chExt cx="280765" cy="275263"/>
                  </a:xfrm>
                </p:grpSpPr>
                <p:pic>
                  <p:nvPicPr>
                    <p:cNvPr id="19" name="Picture 18"/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464871" y="5073449"/>
                      <a:ext cx="265879" cy="27526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0" name="Picture 109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641265" y="5240743"/>
                      <a:ext cx="104371" cy="104371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55" name="Oval 54"/>
                <p:cNvSpPr/>
                <p:nvPr/>
              </p:nvSpPr>
              <p:spPr>
                <a:xfrm>
                  <a:off x="6320781" y="5015522"/>
                  <a:ext cx="197931" cy="197931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1</a:t>
                  </a:r>
                  <a:endParaRPr lang="en-US" sz="900" dirty="0"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7583632" y="5267487"/>
                  <a:ext cx="197931" cy="197931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2</a:t>
                  </a:r>
                  <a:endParaRPr lang="en-US" sz="900" dirty="0"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8221294" y="5366452"/>
                  <a:ext cx="197931" cy="197931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3</a:t>
                  </a:r>
                  <a:endParaRPr lang="en-US" sz="900" dirty="0"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sp>
            <p:nvSpPr>
              <p:cNvPr id="16" name="TextBox 15" descr="&quot;&quot;"/>
              <p:cNvSpPr txBox="1"/>
              <p:nvPr/>
            </p:nvSpPr>
            <p:spPr>
              <a:xfrm>
                <a:off x="75301" y="6499816"/>
                <a:ext cx="223904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</a:rPr>
                  <a:t>© 2015 Microsoft Corporation.  All rights reserved.</a:t>
                </a:r>
                <a:endPara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1484" y="153474"/>
                <a:ext cx="2519436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25000"/>
                  </a:lnSpc>
                  <a:spcBef>
                    <a:spcPts val="300"/>
                  </a:spcBef>
                  <a:spcAft>
                    <a:spcPts val="0"/>
                  </a:spcAft>
                  <a:defRPr/>
                </a:pPr>
                <a:r>
                  <a:rPr lang="en-US" sz="1200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Forward your phone calls*</a:t>
                </a:r>
                <a:endParaRPr lang="en-US" sz="1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1484" y="2368086"/>
                <a:ext cx="1860432" cy="300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25000"/>
                  </a:lnSpc>
                  <a:spcBef>
                    <a:spcPts val="300"/>
                  </a:spcBef>
                  <a:spcAft>
                    <a:spcPts val="0"/>
                  </a:spcAft>
                  <a:defRPr/>
                </a:pPr>
                <a:r>
                  <a:rPr lang="en-US" sz="1200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Turn off call forwarding</a:t>
                </a:r>
                <a:endParaRPr lang="en-US" sz="1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70698" y="632260"/>
                <a:ext cx="2445377" cy="1086834"/>
              </a:xfrm>
              <a:prstGeom prst="rect">
                <a:avLst/>
              </a:prstGeom>
            </p:spPr>
          </p:pic>
          <p:sp>
            <p:nvSpPr>
              <p:cNvPr id="80" name="Oval 79"/>
              <p:cNvSpPr/>
              <p:nvPr/>
            </p:nvSpPr>
            <p:spPr>
              <a:xfrm>
                <a:off x="1811931" y="506472"/>
                <a:ext cx="197931" cy="19793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  <a:endParaRPr lang="en-US" sz="900"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4303290" y="1366202"/>
                <a:ext cx="197931" cy="19793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  <a:endParaRPr lang="en-US" sz="900"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834873" y="1255920"/>
                <a:ext cx="197931" cy="19793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  <a:endParaRPr lang="en-US" sz="900"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9629" y="465024"/>
                <a:ext cx="1887259" cy="1400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indent="-228600" fontAlgn="auto">
                  <a:lnSpc>
                    <a:spcPct val="125000"/>
                  </a:lnSpc>
                  <a:spcBef>
                    <a:spcPts val="30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 the lower-left of the main Skype for Business window, click the </a:t>
                </a:r>
                <a:r>
                  <a:rPr lang="en-US" sz="800" b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Call Forwarding 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button.</a:t>
                </a:r>
              </a:p>
              <a:p>
                <a:pPr marL="228600" indent="-228600" fontAlgn="auto">
                  <a:lnSpc>
                    <a:spcPct val="125000"/>
                  </a:lnSpc>
                  <a:spcBef>
                    <a:spcPts val="30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Select </a:t>
                </a:r>
                <a:r>
                  <a:rPr lang="en-US" sz="800" b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Forward Calls To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.</a:t>
                </a:r>
              </a:p>
              <a:p>
                <a:pPr marL="228600" indent="-228600" fontAlgn="auto">
                  <a:lnSpc>
                    <a:spcPct val="125000"/>
                  </a:lnSpc>
                  <a:spcBef>
                    <a:spcPts val="30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Select </a:t>
                </a:r>
                <a:r>
                  <a:rPr lang="en-US" sz="800" b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New Number or Contact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. Choose a contact, or type a number in the Forward Calls field.</a:t>
                </a:r>
                <a:endPara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7873" y="2752773"/>
                <a:ext cx="2020167" cy="50504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1156542" y="3052505"/>
                <a:ext cx="430762" cy="205310"/>
              </a:xfrm>
              <a:prstGeom prst="rect">
                <a:avLst/>
              </a:prstGeom>
              <a:solidFill>
                <a:srgbClr val="F9E0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56928" y="3106018"/>
                <a:ext cx="941162" cy="161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300"/>
                  </a:spcBef>
                </a:pPr>
                <a:r>
                  <a:rPr lang="en-US" sz="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(425) 555-1212</a:t>
                </a:r>
                <a:endParaRPr lang="en-US" sz="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1499670" y="2893348"/>
                <a:ext cx="579079" cy="559310"/>
              </a:xfrm>
              <a:prstGeom prst="ellipse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00661" y="1813668"/>
                <a:ext cx="1721962" cy="1863546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4552" y="2450772"/>
                <a:ext cx="181310" cy="183443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4552" y="2967879"/>
                <a:ext cx="180782" cy="182726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4552" y="3205349"/>
                <a:ext cx="196368" cy="194085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2482285" y="2416446"/>
                <a:ext cx="14039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300"/>
                  </a:spcBef>
                </a:pPr>
                <a:r>
                  <a:rPr lang="en-US" sz="5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Sara Nyberg </a:t>
                </a:r>
                <a:r>
                  <a:rPr lang="en-US" sz="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– Available – Video Capable</a:t>
                </a:r>
                <a:r>
                  <a:rPr lang="en-US" sz="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/>
                </a:r>
                <a:br>
                  <a:rPr lang="en-US" sz="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</a:br>
                <a:r>
                  <a:rPr lang="en-US" sz="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Account Executive</a:t>
                </a:r>
                <a:endParaRPr 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489775" y="2931756"/>
                <a:ext cx="14039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300"/>
                  </a:spcBef>
                </a:pPr>
                <a:r>
                  <a:rPr lang="en-US" sz="5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Adam </a:t>
                </a:r>
                <a:r>
                  <a:rPr lang="en-US" sz="5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Jarman</a:t>
                </a:r>
                <a:r>
                  <a:rPr lang="en-US" sz="5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– Available – Video Capable</a:t>
                </a:r>
                <a:r>
                  <a:rPr lang="en-US" sz="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/>
                </a:r>
                <a:br>
                  <a:rPr lang="en-US" sz="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</a:br>
                <a:r>
                  <a:rPr lang="en-US" sz="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Engineer II</a:t>
                </a:r>
                <a:endParaRPr 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2496327" y="3173003"/>
                <a:ext cx="14039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300"/>
                  </a:spcBef>
                </a:pPr>
                <a:r>
                  <a:rPr lang="en-US" sz="5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Arianne </a:t>
                </a:r>
                <a:r>
                  <a:rPr lang="en-US" sz="5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LaBatelier</a:t>
                </a:r>
                <a:r>
                  <a:rPr lang="en-US" sz="5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– Available – Video Capable</a:t>
                </a:r>
                <a:r>
                  <a:rPr lang="en-US" sz="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/>
                </a:r>
                <a:br>
                  <a:rPr lang="en-US" sz="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</a:br>
                <a:r>
                  <a:rPr lang="en-US" sz="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Technical Analyst II</a:t>
                </a:r>
                <a:endParaRPr 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333543" y="2681843"/>
                <a:ext cx="1493265" cy="248506"/>
              </a:xfrm>
              <a:prstGeom prst="rect">
                <a:avLst/>
              </a:prstGeom>
              <a:solidFill>
                <a:srgbClr val="CDE6F7">
                  <a:alpha val="4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4552" y="2706004"/>
                <a:ext cx="196368" cy="205718"/>
              </a:xfrm>
              <a:prstGeom prst="rect">
                <a:avLst/>
              </a:prstGeom>
            </p:spPr>
          </p:pic>
          <p:sp>
            <p:nvSpPr>
              <p:cNvPr id="122" name="TextBox 121"/>
              <p:cNvSpPr txBox="1"/>
              <p:nvPr/>
            </p:nvSpPr>
            <p:spPr>
              <a:xfrm>
                <a:off x="2482113" y="2675680"/>
                <a:ext cx="14039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300"/>
                  </a:spcBef>
                </a:pPr>
                <a:r>
                  <a:rPr lang="en-US" sz="5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Aaron Buxton </a:t>
                </a:r>
                <a:r>
                  <a:rPr lang="en-US" sz="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– Available – Video Capable</a:t>
                </a:r>
                <a:r>
                  <a:rPr lang="en-US" sz="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/>
                </a:r>
                <a:br>
                  <a:rPr lang="en-US" sz="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</a:br>
                <a:r>
                  <a:rPr lang="en-US" sz="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Lab Specialist</a:t>
                </a:r>
                <a:endParaRPr 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4758785" y="245197"/>
                <a:ext cx="3787778" cy="840220"/>
                <a:chOff x="4757890" y="260811"/>
                <a:chExt cx="3787778" cy="840220"/>
              </a:xfrm>
            </p:grpSpPr>
            <p:sp>
              <p:nvSpPr>
                <p:cNvPr id="75" name="Subtitle 2"/>
                <p:cNvSpPr txBox="1">
                  <a:spLocks/>
                </p:cNvSpPr>
                <p:nvPr/>
              </p:nvSpPr>
              <p:spPr>
                <a:xfrm>
                  <a:off x="4757890" y="260811"/>
                  <a:ext cx="3787778" cy="38851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ctr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sz="2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sz="24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sz="20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sz="20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sz="20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sz="20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sz="20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sz="20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sz="2000" dirty="0" smtClean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Audio setup and making calls</a:t>
                  </a:r>
                  <a:endParaRPr lang="en-US" sz="20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81" name="Freeform 5"/>
                <p:cNvSpPr>
                  <a:spLocks/>
                </p:cNvSpPr>
                <p:nvPr/>
              </p:nvSpPr>
              <p:spPr bwMode="auto">
                <a:xfrm>
                  <a:off x="7254908" y="802581"/>
                  <a:ext cx="298450" cy="298450"/>
                </a:xfrm>
                <a:custGeom>
                  <a:avLst/>
                  <a:gdLst>
                    <a:gd name="T0" fmla="*/ 848 w 1207"/>
                    <a:gd name="T1" fmla="*/ 1207 h 1207"/>
                    <a:gd name="T2" fmla="*/ 687 w 1207"/>
                    <a:gd name="T3" fmla="*/ 1168 h 1207"/>
                    <a:gd name="T4" fmla="*/ 605 w 1207"/>
                    <a:gd name="T5" fmla="*/ 1175 h 1207"/>
                    <a:gd name="T6" fmla="*/ 36 w 1207"/>
                    <a:gd name="T7" fmla="*/ 605 h 1207"/>
                    <a:gd name="T8" fmla="*/ 42 w 1207"/>
                    <a:gd name="T9" fmla="*/ 524 h 1207"/>
                    <a:gd name="T10" fmla="*/ 0 w 1207"/>
                    <a:gd name="T11" fmla="*/ 359 h 1207"/>
                    <a:gd name="T12" fmla="*/ 359 w 1207"/>
                    <a:gd name="T13" fmla="*/ 0 h 1207"/>
                    <a:gd name="T14" fmla="*/ 522 w 1207"/>
                    <a:gd name="T15" fmla="*/ 39 h 1207"/>
                    <a:gd name="T16" fmla="*/ 604 w 1207"/>
                    <a:gd name="T17" fmla="*/ 32 h 1207"/>
                    <a:gd name="T18" fmla="*/ 1173 w 1207"/>
                    <a:gd name="T19" fmla="*/ 602 h 1207"/>
                    <a:gd name="T20" fmla="*/ 1167 w 1207"/>
                    <a:gd name="T21" fmla="*/ 684 h 1207"/>
                    <a:gd name="T22" fmla="*/ 1205 w 1207"/>
                    <a:gd name="T23" fmla="*/ 845 h 1207"/>
                    <a:gd name="T24" fmla="*/ 848 w 1207"/>
                    <a:gd name="T25" fmla="*/ 1207 h 1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07" h="1207">
                      <a:moveTo>
                        <a:pt x="848" y="1207"/>
                      </a:moveTo>
                      <a:cubicBezTo>
                        <a:pt x="792" y="1207"/>
                        <a:pt x="736" y="1194"/>
                        <a:pt x="687" y="1168"/>
                      </a:cubicBezTo>
                      <a:cubicBezTo>
                        <a:pt x="660" y="1172"/>
                        <a:pt x="632" y="1175"/>
                        <a:pt x="605" y="1175"/>
                      </a:cubicBezTo>
                      <a:cubicBezTo>
                        <a:pt x="292" y="1175"/>
                        <a:pt x="36" y="919"/>
                        <a:pt x="36" y="605"/>
                      </a:cubicBezTo>
                      <a:cubicBezTo>
                        <a:pt x="36" y="578"/>
                        <a:pt x="37" y="551"/>
                        <a:pt x="42" y="524"/>
                      </a:cubicBezTo>
                      <a:cubicBezTo>
                        <a:pt x="13" y="471"/>
                        <a:pt x="0" y="416"/>
                        <a:pt x="0" y="359"/>
                      </a:cubicBezTo>
                      <a:cubicBezTo>
                        <a:pt x="0" y="162"/>
                        <a:pt x="162" y="0"/>
                        <a:pt x="359" y="0"/>
                      </a:cubicBezTo>
                      <a:cubicBezTo>
                        <a:pt x="415" y="0"/>
                        <a:pt x="471" y="13"/>
                        <a:pt x="522" y="39"/>
                      </a:cubicBezTo>
                      <a:cubicBezTo>
                        <a:pt x="549" y="36"/>
                        <a:pt x="576" y="32"/>
                        <a:pt x="604" y="32"/>
                      </a:cubicBezTo>
                      <a:cubicBezTo>
                        <a:pt x="919" y="32"/>
                        <a:pt x="1173" y="288"/>
                        <a:pt x="1173" y="602"/>
                      </a:cubicBezTo>
                      <a:cubicBezTo>
                        <a:pt x="1173" y="629"/>
                        <a:pt x="1172" y="656"/>
                        <a:pt x="1167" y="684"/>
                      </a:cubicBezTo>
                      <a:cubicBezTo>
                        <a:pt x="1192" y="733"/>
                        <a:pt x="1205" y="789"/>
                        <a:pt x="1205" y="845"/>
                      </a:cubicBezTo>
                      <a:cubicBezTo>
                        <a:pt x="1207" y="1045"/>
                        <a:pt x="1045" y="1207"/>
                        <a:pt x="848" y="1207"/>
                      </a:cubicBezTo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83" name="Group 82"/>
            <p:cNvGrpSpPr/>
            <p:nvPr/>
          </p:nvGrpSpPr>
          <p:grpSpPr>
            <a:xfrm>
              <a:off x="4495800" y="-5563"/>
              <a:ext cx="4571101" cy="1138854"/>
              <a:chOff x="4495800" y="-2354"/>
              <a:chExt cx="4571101" cy="1138854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4495800" y="-2354"/>
                <a:ext cx="4571101" cy="1138854"/>
                <a:chOff x="4495800" y="1"/>
                <a:chExt cx="4571101" cy="1138854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4495800" y="1"/>
                  <a:ext cx="4571101" cy="830688"/>
                </a:xfrm>
                <a:prstGeom prst="rect">
                  <a:avLst/>
                </a:prstGeom>
                <a:solidFill>
                  <a:srgbClr val="00AF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248558" y="834055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5" name="Subtitle 2"/>
              <p:cNvSpPr txBox="1">
                <a:spLocks/>
              </p:cNvSpPr>
              <p:nvPr/>
            </p:nvSpPr>
            <p:spPr>
              <a:xfrm>
                <a:off x="5267135" y="387513"/>
                <a:ext cx="3733690" cy="3885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2000" dirty="0" smtClean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Audio calling</a:t>
                </a:r>
                <a:endParaRPr lang="en-US" sz="20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86" name="Subtitle 2"/>
              <p:cNvSpPr txBox="1">
                <a:spLocks/>
              </p:cNvSpPr>
              <p:nvPr/>
            </p:nvSpPr>
            <p:spPr bwMode="auto">
              <a:xfrm>
                <a:off x="4998309" y="114167"/>
                <a:ext cx="2151186" cy="421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2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Skype </a:t>
                </a:r>
                <a:r>
                  <a:rPr lang="en-US" sz="120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for Business (Lync) </a:t>
                </a:r>
                <a:endPara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l"/>
                <a:r>
                  <a:rPr lang="en-US" sz="8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Quick Start Guide</a:t>
                </a:r>
                <a:endParaRPr lang="en-US" sz="8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grpSp>
            <p:nvGrpSpPr>
              <p:cNvPr id="87" name="Group 4"/>
              <p:cNvGrpSpPr>
                <a:grpSpLocks noChangeAspect="1"/>
              </p:cNvGrpSpPr>
              <p:nvPr/>
            </p:nvGrpSpPr>
            <p:grpSpPr bwMode="auto">
              <a:xfrm>
                <a:off x="4724398" y="172309"/>
                <a:ext cx="304800" cy="304800"/>
                <a:chOff x="4542" y="510"/>
                <a:chExt cx="192" cy="192"/>
              </a:xfrm>
            </p:grpSpPr>
            <p:sp>
              <p:nvSpPr>
                <p:cNvPr id="90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542" y="51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Freeform 5"/>
                <p:cNvSpPr>
                  <a:spLocks/>
                </p:cNvSpPr>
                <p:nvPr/>
              </p:nvSpPr>
              <p:spPr bwMode="auto">
                <a:xfrm>
                  <a:off x="4545" y="513"/>
                  <a:ext cx="188" cy="188"/>
                </a:xfrm>
                <a:custGeom>
                  <a:avLst/>
                  <a:gdLst>
                    <a:gd name="T0" fmla="*/ 848 w 1207"/>
                    <a:gd name="T1" fmla="*/ 1207 h 1207"/>
                    <a:gd name="T2" fmla="*/ 687 w 1207"/>
                    <a:gd name="T3" fmla="*/ 1168 h 1207"/>
                    <a:gd name="T4" fmla="*/ 605 w 1207"/>
                    <a:gd name="T5" fmla="*/ 1175 h 1207"/>
                    <a:gd name="T6" fmla="*/ 36 w 1207"/>
                    <a:gd name="T7" fmla="*/ 605 h 1207"/>
                    <a:gd name="T8" fmla="*/ 42 w 1207"/>
                    <a:gd name="T9" fmla="*/ 524 h 1207"/>
                    <a:gd name="T10" fmla="*/ 0 w 1207"/>
                    <a:gd name="T11" fmla="*/ 359 h 1207"/>
                    <a:gd name="T12" fmla="*/ 359 w 1207"/>
                    <a:gd name="T13" fmla="*/ 0 h 1207"/>
                    <a:gd name="T14" fmla="*/ 522 w 1207"/>
                    <a:gd name="T15" fmla="*/ 39 h 1207"/>
                    <a:gd name="T16" fmla="*/ 604 w 1207"/>
                    <a:gd name="T17" fmla="*/ 32 h 1207"/>
                    <a:gd name="T18" fmla="*/ 1173 w 1207"/>
                    <a:gd name="T19" fmla="*/ 602 h 1207"/>
                    <a:gd name="T20" fmla="*/ 1167 w 1207"/>
                    <a:gd name="T21" fmla="*/ 684 h 1207"/>
                    <a:gd name="T22" fmla="*/ 1205 w 1207"/>
                    <a:gd name="T23" fmla="*/ 845 h 1207"/>
                    <a:gd name="T24" fmla="*/ 848 w 1207"/>
                    <a:gd name="T25" fmla="*/ 1207 h 1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07" h="1207">
                      <a:moveTo>
                        <a:pt x="848" y="1207"/>
                      </a:moveTo>
                      <a:cubicBezTo>
                        <a:pt x="792" y="1207"/>
                        <a:pt x="736" y="1194"/>
                        <a:pt x="687" y="1168"/>
                      </a:cubicBezTo>
                      <a:cubicBezTo>
                        <a:pt x="660" y="1172"/>
                        <a:pt x="632" y="1175"/>
                        <a:pt x="605" y="1175"/>
                      </a:cubicBezTo>
                      <a:cubicBezTo>
                        <a:pt x="292" y="1175"/>
                        <a:pt x="36" y="919"/>
                        <a:pt x="36" y="605"/>
                      </a:cubicBezTo>
                      <a:cubicBezTo>
                        <a:pt x="36" y="578"/>
                        <a:pt x="37" y="551"/>
                        <a:pt x="42" y="524"/>
                      </a:cubicBezTo>
                      <a:cubicBezTo>
                        <a:pt x="13" y="471"/>
                        <a:pt x="0" y="416"/>
                        <a:pt x="0" y="359"/>
                      </a:cubicBezTo>
                      <a:cubicBezTo>
                        <a:pt x="0" y="162"/>
                        <a:pt x="162" y="0"/>
                        <a:pt x="359" y="0"/>
                      </a:cubicBezTo>
                      <a:cubicBezTo>
                        <a:pt x="415" y="0"/>
                        <a:pt x="471" y="13"/>
                        <a:pt x="522" y="39"/>
                      </a:cubicBezTo>
                      <a:cubicBezTo>
                        <a:pt x="549" y="36"/>
                        <a:pt x="576" y="32"/>
                        <a:pt x="604" y="32"/>
                      </a:cubicBezTo>
                      <a:cubicBezTo>
                        <a:pt x="919" y="32"/>
                        <a:pt x="1173" y="288"/>
                        <a:pt x="1173" y="602"/>
                      </a:cubicBezTo>
                      <a:cubicBezTo>
                        <a:pt x="1173" y="629"/>
                        <a:pt x="1172" y="656"/>
                        <a:pt x="1167" y="684"/>
                      </a:cubicBezTo>
                      <a:cubicBezTo>
                        <a:pt x="1192" y="733"/>
                        <a:pt x="1205" y="789"/>
                        <a:pt x="1205" y="845"/>
                      </a:cubicBezTo>
                      <a:cubicBezTo>
                        <a:pt x="1207" y="1045"/>
                        <a:pt x="1045" y="1207"/>
                        <a:pt x="848" y="1207"/>
                      </a:cubicBezTo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Freeform 7"/>
                <p:cNvSpPr>
                  <a:spLocks/>
                </p:cNvSpPr>
                <p:nvPr/>
              </p:nvSpPr>
              <p:spPr bwMode="auto">
                <a:xfrm>
                  <a:off x="4599" y="556"/>
                  <a:ext cx="80" cy="101"/>
                </a:xfrm>
                <a:custGeom>
                  <a:avLst/>
                  <a:gdLst>
                    <a:gd name="T0" fmla="*/ 349 w 515"/>
                    <a:gd name="T1" fmla="*/ 272 h 643"/>
                    <a:gd name="T2" fmla="*/ 232 w 515"/>
                    <a:gd name="T3" fmla="*/ 246 h 643"/>
                    <a:gd name="T4" fmla="*/ 138 w 515"/>
                    <a:gd name="T5" fmla="*/ 179 h 643"/>
                    <a:gd name="T6" fmla="*/ 237 w 515"/>
                    <a:gd name="T7" fmla="*/ 106 h 643"/>
                    <a:gd name="T8" fmla="*/ 423 w 515"/>
                    <a:gd name="T9" fmla="*/ 197 h 643"/>
                    <a:gd name="T10" fmla="*/ 487 w 515"/>
                    <a:gd name="T11" fmla="*/ 142 h 643"/>
                    <a:gd name="T12" fmla="*/ 247 w 515"/>
                    <a:gd name="T13" fmla="*/ 0 h 643"/>
                    <a:gd name="T14" fmla="*/ 3 w 515"/>
                    <a:gd name="T15" fmla="*/ 186 h 643"/>
                    <a:gd name="T16" fmla="*/ 154 w 515"/>
                    <a:gd name="T17" fmla="*/ 354 h 643"/>
                    <a:gd name="T18" fmla="*/ 312 w 515"/>
                    <a:gd name="T19" fmla="*/ 394 h 643"/>
                    <a:gd name="T20" fmla="*/ 375 w 515"/>
                    <a:gd name="T21" fmla="*/ 458 h 643"/>
                    <a:gd name="T22" fmla="*/ 259 w 515"/>
                    <a:gd name="T23" fmla="*/ 542 h 643"/>
                    <a:gd name="T24" fmla="*/ 61 w 515"/>
                    <a:gd name="T25" fmla="*/ 429 h 643"/>
                    <a:gd name="T26" fmla="*/ 0 w 515"/>
                    <a:gd name="T27" fmla="*/ 486 h 643"/>
                    <a:gd name="T28" fmla="*/ 259 w 515"/>
                    <a:gd name="T29" fmla="*/ 643 h 643"/>
                    <a:gd name="T30" fmla="*/ 515 w 515"/>
                    <a:gd name="T31" fmla="*/ 448 h 643"/>
                    <a:gd name="T32" fmla="*/ 349 w 515"/>
                    <a:gd name="T33" fmla="*/ 272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5" h="643">
                      <a:moveTo>
                        <a:pt x="349" y="272"/>
                      </a:moveTo>
                      <a:lnTo>
                        <a:pt x="232" y="246"/>
                      </a:lnTo>
                      <a:cubicBezTo>
                        <a:pt x="187" y="237"/>
                        <a:pt x="138" y="222"/>
                        <a:pt x="138" y="179"/>
                      </a:cubicBezTo>
                      <a:cubicBezTo>
                        <a:pt x="138" y="136"/>
                        <a:pt x="171" y="106"/>
                        <a:pt x="237" y="106"/>
                      </a:cubicBezTo>
                      <a:cubicBezTo>
                        <a:pt x="368" y="106"/>
                        <a:pt x="357" y="197"/>
                        <a:pt x="423" y="197"/>
                      </a:cubicBezTo>
                      <a:cubicBezTo>
                        <a:pt x="456" y="197"/>
                        <a:pt x="487" y="178"/>
                        <a:pt x="487" y="142"/>
                      </a:cubicBezTo>
                      <a:cubicBezTo>
                        <a:pt x="487" y="61"/>
                        <a:pt x="357" y="0"/>
                        <a:pt x="247" y="0"/>
                      </a:cubicBezTo>
                      <a:cubicBezTo>
                        <a:pt x="128" y="0"/>
                        <a:pt x="3" y="50"/>
                        <a:pt x="3" y="186"/>
                      </a:cubicBezTo>
                      <a:cubicBezTo>
                        <a:pt x="3" y="251"/>
                        <a:pt x="26" y="322"/>
                        <a:pt x="154" y="354"/>
                      </a:cubicBezTo>
                      <a:lnTo>
                        <a:pt x="312" y="394"/>
                      </a:lnTo>
                      <a:cubicBezTo>
                        <a:pt x="360" y="406"/>
                        <a:pt x="375" y="434"/>
                        <a:pt x="375" y="458"/>
                      </a:cubicBezTo>
                      <a:cubicBezTo>
                        <a:pt x="375" y="499"/>
                        <a:pt x="331" y="542"/>
                        <a:pt x="259" y="542"/>
                      </a:cubicBezTo>
                      <a:cubicBezTo>
                        <a:pt x="117" y="542"/>
                        <a:pt x="138" y="429"/>
                        <a:pt x="61" y="429"/>
                      </a:cubicBezTo>
                      <a:cubicBezTo>
                        <a:pt x="27" y="429"/>
                        <a:pt x="0" y="453"/>
                        <a:pt x="0" y="486"/>
                      </a:cubicBezTo>
                      <a:cubicBezTo>
                        <a:pt x="0" y="552"/>
                        <a:pt x="82" y="643"/>
                        <a:pt x="259" y="643"/>
                      </a:cubicBezTo>
                      <a:cubicBezTo>
                        <a:pt x="429" y="643"/>
                        <a:pt x="515" y="558"/>
                        <a:pt x="515" y="448"/>
                      </a:cubicBezTo>
                      <a:cubicBezTo>
                        <a:pt x="512" y="376"/>
                        <a:pt x="477" y="301"/>
                        <a:pt x="349" y="272"/>
                      </a:cubicBezTo>
                      <a:close/>
                    </a:path>
                  </a:pathLst>
                </a:custGeom>
                <a:solidFill>
                  <a:srgbClr val="00ADE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5" name="TextBox 14"/>
          <p:cNvSpPr txBox="1"/>
          <p:nvPr/>
        </p:nvSpPr>
        <p:spPr>
          <a:xfrm>
            <a:off x="126728" y="3631132"/>
            <a:ext cx="3429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*Call forwarding features are available on a limited basis.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55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24164" y="76200"/>
            <a:ext cx="8726478" cy="6705600"/>
            <a:chOff x="124164" y="76200"/>
            <a:chExt cx="8726478" cy="6705600"/>
          </a:xfrm>
        </p:grpSpPr>
        <p:cxnSp>
          <p:nvCxnSpPr>
            <p:cNvPr id="14" name="Straight Connector 13" descr="&quot;&quot;"/>
            <p:cNvCxnSpPr/>
            <p:nvPr/>
          </p:nvCxnSpPr>
          <p:spPr>
            <a:xfrm>
              <a:off x="4572000" y="76200"/>
              <a:ext cx="0" cy="67056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124164" y="181123"/>
              <a:ext cx="4275817" cy="3748446"/>
              <a:chOff x="4613897" y="8372"/>
              <a:chExt cx="4275817" cy="3748446"/>
            </a:xfrm>
          </p:grpSpPr>
          <p:sp>
            <p:nvSpPr>
              <p:cNvPr id="76" name="Rectangle 75" descr="Screen shot of person and her name "/>
              <p:cNvSpPr/>
              <p:nvPr/>
            </p:nvSpPr>
            <p:spPr>
              <a:xfrm>
                <a:off x="4633699" y="8372"/>
                <a:ext cx="2816566" cy="20544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300"/>
                  </a:spcBef>
                  <a:defRPr/>
                </a:pPr>
                <a:r>
                  <a:rPr lang="en-US" sz="12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Answer a call</a:t>
                </a:r>
              </a:p>
              <a:p>
                <a:pPr>
                  <a:lnSpc>
                    <a:spcPct val="125000"/>
                  </a:lnSpc>
                  <a:spcBef>
                    <a:spcPts val="300"/>
                  </a:spcBef>
                  <a:defRPr/>
                </a:pP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When someone calls you, an alert pops up in the lower-right of your screen. </a:t>
                </a:r>
              </a:p>
              <a:p>
                <a:pPr marL="228600" indent="-228600">
                  <a:lnSpc>
                    <a:spcPct val="125000"/>
                  </a:lnSpc>
                  <a:spcBef>
                    <a:spcPts val="3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To answer the call, click anywhere on the photo area. </a:t>
                </a:r>
              </a:p>
              <a:p>
                <a:pPr marL="228600" indent="-228600">
                  <a:lnSpc>
                    <a:spcPct val="125000"/>
                  </a:lnSpc>
                  <a:spcBef>
                    <a:spcPts val="3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To reject the call, click </a:t>
                </a:r>
                <a:r>
                  <a:rPr lang="en-US" sz="800" b="1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Ignore</a:t>
                </a: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. </a:t>
                </a:r>
              </a:p>
              <a:p>
                <a:pPr marL="228600" indent="-228600">
                  <a:lnSpc>
                    <a:spcPct val="125000"/>
                  </a:lnSpc>
                  <a:spcBef>
                    <a:spcPts val="3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To start an instant messaging (IM) conversation with the caller instead of an audio call, click </a:t>
                </a:r>
                <a:r>
                  <a:rPr lang="en-US" sz="800" b="1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Options</a:t>
                </a: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, and then </a:t>
                </a:r>
                <a:r>
                  <a:rPr lang="en-US" sz="800" b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Reply </a:t>
                </a:r>
                <a:r>
                  <a:rPr lang="en-US" sz="800" b="1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by IM</a:t>
                </a: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.</a:t>
                </a:r>
              </a:p>
              <a:p>
                <a:pPr marL="228600" indent="-228600">
                  <a:lnSpc>
                    <a:spcPct val="125000"/>
                  </a:lnSpc>
                  <a:spcBef>
                    <a:spcPts val="3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To reject the call and other calls, until you 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/>
                </a:r>
                <a:b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</a:b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change </a:t>
                </a: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your status click </a:t>
                </a:r>
                <a:r>
                  <a:rPr lang="en-US" sz="800" b="1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Options</a:t>
                </a: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, and then 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/>
                </a:r>
                <a:b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</a:br>
                <a:r>
                  <a:rPr lang="en-US" sz="800" b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Set </a:t>
                </a:r>
                <a:r>
                  <a:rPr lang="en-US" sz="800" b="1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to Do not Disturb</a:t>
                </a: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. 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7454525" y="350850"/>
                <a:ext cx="1435189" cy="1895011"/>
                <a:chOff x="3448431" y="798927"/>
                <a:chExt cx="1435189" cy="1895011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6176" t="82114" r="8351" b="5578"/>
                <a:stretch/>
              </p:blipFill>
              <p:spPr>
                <a:xfrm>
                  <a:off x="3448431" y="2406900"/>
                  <a:ext cx="1435189" cy="287038"/>
                </a:xfrm>
                <a:prstGeom prst="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</p:pic>
            <p:pic>
              <p:nvPicPr>
                <p:cNvPr id="150" name="Picture 149"/>
                <p:cNvPicPr/>
                <p:nvPr/>
              </p:nvPicPr>
              <p:blipFill rotWithShape="1">
                <a:blip r:embed="rId3"/>
                <a:srcRect l="1" t="4363" r="5054" b="-1"/>
                <a:stretch/>
              </p:blipFill>
              <p:spPr>
                <a:xfrm>
                  <a:off x="3448431" y="798927"/>
                  <a:ext cx="1435189" cy="1609323"/>
                </a:xfrm>
                <a:prstGeom prst="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</p:pic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1273" y="775141"/>
                <a:ext cx="284181" cy="291659"/>
              </a:xfrm>
              <a:prstGeom prst="rect">
                <a:avLst/>
              </a:prstGeom>
            </p:spPr>
          </p:pic>
          <p:sp>
            <p:nvSpPr>
              <p:cNvPr id="151" name="TextBox 150"/>
              <p:cNvSpPr txBox="1"/>
              <p:nvPr/>
            </p:nvSpPr>
            <p:spPr>
              <a:xfrm>
                <a:off x="7382569" y="1844334"/>
                <a:ext cx="1161758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300"/>
                  </a:spcBef>
                </a:pPr>
                <a:r>
                  <a:rPr lang="en-US" sz="900" dirty="0" smtClean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Sara Nyberg</a:t>
                </a:r>
              </a:p>
              <a:p>
                <a:pPr>
                  <a:lnSpc>
                    <a:spcPct val="125000"/>
                  </a:lnSpc>
                  <a:spcBef>
                    <a:spcPts val="300"/>
                  </a:spcBef>
                </a:pPr>
                <a:r>
                  <a:rPr lang="en-US" sz="700" dirty="0" smtClean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Account Executive</a:t>
                </a:r>
                <a:endParaRPr lang="en-US" sz="7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613897" y="2502629"/>
                <a:ext cx="4072640" cy="1254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indent="-228600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r>
                  <a:rPr lang="en-US" sz="9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 </a:t>
                </a:r>
                <a:r>
                  <a:rPr lang="en-US" sz="9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the </a:t>
                </a:r>
                <a:r>
                  <a:rPr lang="en-US" sz="9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Meeting pane, click              or, in the Participants pane, click </a:t>
                </a:r>
                <a:br>
                  <a:rPr lang="en-US" sz="9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</a:br>
                <a:r>
                  <a:rPr lang="en-US" sz="9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/>
                </a:r>
                <a:br>
                  <a:rPr lang="en-US" sz="9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</a:br>
                <a:endParaRPr lang="en-US" sz="9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pPr marL="228600" indent="-228600" fontAlgn="auto">
                  <a:lnSpc>
                    <a:spcPct val="125000"/>
                  </a:lnSpc>
                  <a:spcBef>
                    <a:spcPts val="30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Select or multi-select (Ctrl-click) from your contacts, or type someone’s name or phone number in the Search field, then select them from the results. Click </a:t>
                </a:r>
                <a:r>
                  <a:rPr lang="en-US" sz="800" b="1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OK</a:t>
                </a: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. </a:t>
                </a:r>
              </a:p>
              <a:p>
                <a:pPr indent="230188">
                  <a:lnSpc>
                    <a:spcPct val="125000"/>
                  </a:lnSpc>
                  <a:spcBef>
                    <a:spcPts val="300"/>
                  </a:spcBef>
                  <a:defRPr/>
                </a:pP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Your new invitees receive a request to join your call.  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613897" y="2226555"/>
                <a:ext cx="4189133" cy="300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25000"/>
                  </a:lnSpc>
                  <a:spcBef>
                    <a:spcPts val="300"/>
                  </a:spcBef>
                  <a:spcAft>
                    <a:spcPts val="0"/>
                  </a:spcAft>
                  <a:defRPr/>
                </a:pPr>
                <a:r>
                  <a:rPr lang="en-US" sz="1200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Invite more people to a call</a:t>
                </a:r>
                <a:endParaRPr lang="en-US" sz="1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8216" y="2519130"/>
                <a:ext cx="362001" cy="342948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33401" y="2802904"/>
                <a:ext cx="1133333" cy="276190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4605468" y="263255"/>
              <a:ext cx="4245174" cy="5804891"/>
              <a:chOff x="4605468" y="263255"/>
              <a:chExt cx="4245174" cy="5804891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4635625" y="263255"/>
                <a:ext cx="1723612" cy="692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25000"/>
                  </a:lnSpc>
                  <a:spcBef>
                    <a:spcPts val="300"/>
                  </a:spcBef>
                  <a:spcAft>
                    <a:spcPts val="30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Add audio to an IM </a:t>
                </a:r>
                <a:endParaRPr lang="en-US" sz="12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fontAlgn="auto">
                  <a:lnSpc>
                    <a:spcPct val="125000"/>
                  </a:lnSpc>
                  <a:spcBef>
                    <a:spcPts val="300"/>
                  </a:spcBef>
                  <a:spcAft>
                    <a:spcPts val="300"/>
                  </a:spcAft>
                  <a:defRPr/>
                </a:pP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 </a:t>
                </a: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the conversation window, click the </a:t>
                </a:r>
                <a:r>
                  <a:rPr lang="en-US" sz="800" b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Phone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button.</a:t>
                </a:r>
                <a:endPara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4605468" y="2890848"/>
                <a:ext cx="3582423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25000"/>
                  </a:lnSpc>
                  <a:spcBef>
                    <a:spcPts val="30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audio call controls</a:t>
                </a:r>
              </a:p>
              <a:p>
                <a:pPr lvl="0" fontAlgn="auto">
                  <a:lnSpc>
                    <a:spcPct val="150000"/>
                  </a:lnSpc>
                  <a:spcBef>
                    <a:spcPts val="30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During a call, point to the buttons to do the following:</a:t>
                </a:r>
              </a:p>
              <a:p>
                <a:pPr marL="228600" lvl="0" indent="-228600" fontAlgn="auto">
                  <a:lnSpc>
                    <a:spcPct val="125000"/>
                  </a:lnSpc>
                  <a:spcBef>
                    <a:spcPts val="3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To put the call on hold, click the </a:t>
                </a:r>
                <a:r>
                  <a:rPr lang="en-US" sz="800" b="1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Hold</a:t>
                </a: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button. </a:t>
                </a:r>
              </a:p>
              <a:p>
                <a:pPr marL="228600" lvl="0" indent="-228600" fontAlgn="auto">
                  <a:lnSpc>
                    <a:spcPct val="125000"/>
                  </a:lnSpc>
                  <a:spcBef>
                    <a:spcPts val="3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To mute your audio, click the </a:t>
                </a:r>
                <a:r>
                  <a:rPr lang="en-US" sz="800" b="1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Mic</a:t>
                </a: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button in the conversation window. 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6877083" y="513181"/>
                <a:ext cx="1800185" cy="2004462"/>
                <a:chOff x="6877083" y="513181"/>
                <a:chExt cx="1800185" cy="2004462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77083" y="513181"/>
                  <a:ext cx="1800185" cy="2004462"/>
                </a:xfrm>
                <a:prstGeom prst="rect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</p:pic>
            <p:sp>
              <p:nvSpPr>
                <p:cNvPr id="158" name="Oval 157"/>
                <p:cNvSpPr/>
                <p:nvPr/>
              </p:nvSpPr>
              <p:spPr>
                <a:xfrm>
                  <a:off x="7611560" y="2197722"/>
                  <a:ext cx="331229" cy="319921"/>
                </a:xfrm>
                <a:prstGeom prst="ellipse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6940707" y="645727"/>
                  <a:ext cx="1383308" cy="246221"/>
                </a:xfrm>
                <a:prstGeom prst="rect">
                  <a:avLst/>
                </a:prstGeom>
                <a:solidFill>
                  <a:srgbClr val="F5FAFC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5000"/>
                    </a:lnSpc>
                  </a:pPr>
                  <a:r>
                    <a:rPr lang="en-US" sz="5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Sara Nyberg</a:t>
                  </a:r>
                  <a:br>
                    <a:rPr lang="en-US" sz="5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3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ACCOUNT EXECUTIVE, Available – Video Capable</a:t>
                  </a:r>
                  <a:endParaRPr lang="en-US" sz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7626" y="714351"/>
                  <a:ext cx="102774" cy="102774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22375" y="1314366"/>
                  <a:ext cx="151859" cy="153646"/>
                </a:xfrm>
                <a:prstGeom prst="rect">
                  <a:avLst/>
                </a:prstGeom>
              </p:spPr>
            </p:pic>
            <p:sp>
              <p:nvSpPr>
                <p:cNvPr id="8" name="Rectangle 7"/>
                <p:cNvSpPr/>
                <p:nvPr/>
              </p:nvSpPr>
              <p:spPr>
                <a:xfrm>
                  <a:off x="8171615" y="533849"/>
                  <a:ext cx="152400" cy="75751"/>
                </a:xfrm>
                <a:prstGeom prst="rect">
                  <a:avLst/>
                </a:prstGeom>
                <a:solidFill>
                  <a:srgbClr val="00AF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6456572" y="3934048"/>
                <a:ext cx="2394070" cy="2134098"/>
                <a:chOff x="6473503" y="4097428"/>
                <a:chExt cx="2394070" cy="2134098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73503" y="4097428"/>
                  <a:ext cx="2394070" cy="2134098"/>
                </a:xfrm>
                <a:prstGeom prst="rect">
                  <a:avLst/>
                </a:prstGeom>
              </p:spPr>
            </p:pic>
            <p:sp>
              <p:nvSpPr>
                <p:cNvPr id="15" name="Rectangle 14"/>
                <p:cNvSpPr/>
                <p:nvPr/>
              </p:nvSpPr>
              <p:spPr>
                <a:xfrm>
                  <a:off x="8100497" y="4648200"/>
                  <a:ext cx="73152" cy="64008"/>
                </a:xfrm>
                <a:prstGeom prst="rect">
                  <a:avLst/>
                </a:prstGeom>
                <a:solidFill>
                  <a:srgbClr val="E8D4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3" name="Picture 52"/>
                <p:cNvPicPr/>
                <p:nvPr/>
              </p:nvPicPr>
              <p:blipFill rotWithShape="1">
                <a:blip r:embed="rId3"/>
                <a:srcRect l="1" t="4363" r="5054" b="-1"/>
                <a:stretch/>
              </p:blipFill>
              <p:spPr>
                <a:xfrm>
                  <a:off x="6877083" y="4648200"/>
                  <a:ext cx="1225515" cy="1292399"/>
                </a:xfrm>
                <a:prstGeom prst="rect">
                  <a:avLst/>
                </a:prstGeom>
                <a:ln w="3175">
                  <a:noFill/>
                </a:ln>
              </p:spPr>
            </p:pic>
            <p:sp>
              <p:nvSpPr>
                <p:cNvPr id="58" name="Rectangle 57"/>
                <p:cNvSpPr/>
                <p:nvPr/>
              </p:nvSpPr>
              <p:spPr>
                <a:xfrm>
                  <a:off x="7815934" y="4109158"/>
                  <a:ext cx="152400" cy="75751"/>
                </a:xfrm>
                <a:prstGeom prst="rect">
                  <a:avLst/>
                </a:prstGeom>
                <a:solidFill>
                  <a:srgbClr val="00AF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840859" y="5701864"/>
                  <a:ext cx="1161758" cy="2483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5000"/>
                    </a:lnSpc>
                    <a:spcBef>
                      <a:spcPts val="300"/>
                    </a:spcBef>
                  </a:pPr>
                  <a:r>
                    <a:rPr lang="en-US" sz="900" dirty="0" smtClean="0">
                      <a:solidFill>
                        <a:schemeClr val="bg1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Sara Nyberg</a:t>
                  </a:r>
                </a:p>
              </p:txBody>
            </p:sp>
          </p:grpSp>
          <p:sp>
            <p:nvSpPr>
              <p:cNvPr id="62" name="TextBox 61"/>
              <p:cNvSpPr txBox="1"/>
              <p:nvPr/>
            </p:nvSpPr>
            <p:spPr>
              <a:xfrm>
                <a:off x="4608226" y="3832733"/>
                <a:ext cx="1759768" cy="1208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indent="-228600">
                  <a:lnSpc>
                    <a:spcPct val="125000"/>
                  </a:lnSpc>
                  <a:spcBef>
                    <a:spcPts val="3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If call transferring is available for your account, click the </a:t>
                </a:r>
                <a:r>
                  <a:rPr lang="en-US" sz="800" b="1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Transfer</a:t>
                </a: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button, and select the number you want. </a:t>
                </a:r>
              </a:p>
              <a:p>
                <a:pPr marL="228600" indent="-228600">
                  <a:lnSpc>
                    <a:spcPct val="125000"/>
                  </a:lnSpc>
                  <a:spcBef>
                    <a:spcPts val="3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To hang up, click the 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/>
                </a:r>
                <a:b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</a:br>
                <a:r>
                  <a:rPr lang="en-US" sz="800" b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Phone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button in the conversation window. </a:t>
                </a: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8099819" y="4556500"/>
                <a:ext cx="262508" cy="265627"/>
              </a:xfrm>
              <a:prstGeom prst="ellipse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7236657" y="5794670"/>
                <a:ext cx="262508" cy="265627"/>
              </a:xfrm>
              <a:prstGeom prst="ellipse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8350941" y="4548828"/>
                <a:ext cx="262508" cy="265627"/>
              </a:xfrm>
              <a:prstGeom prst="ellipse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7709292" y="5791948"/>
                <a:ext cx="262508" cy="265627"/>
              </a:xfrm>
              <a:prstGeom prst="ellipse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184305" y="4055190"/>
            <a:ext cx="4381500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Check your 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voice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mail</a:t>
            </a:r>
            <a:endParaRPr 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28600" indent="-228600" fontAlgn="auto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Click  the </a:t>
            </a:r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Phone</a:t>
            </a:r>
            <a:r>
              <a:rPr lang="en-US" sz="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tab. You’ll see your messages and the caller’s info. </a:t>
            </a:r>
          </a:p>
          <a:p>
            <a:pPr marL="228600" indent="-228600" fontAlgn="auto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Pause on a voice </a:t>
            </a:r>
            <a:r>
              <a:rPr lang="en-US" sz="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mail </a:t>
            </a:r>
            <a:r>
              <a:rPr lang="en-US" sz="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message and click </a:t>
            </a:r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Play</a:t>
            </a:r>
            <a:r>
              <a:rPr lang="en-US" sz="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228600" indent="-228600" fontAlgn="auto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Click </a:t>
            </a:r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More Options</a:t>
            </a:r>
            <a:r>
              <a:rPr lang="en-US" sz="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and select one of the choices, such as:</a:t>
            </a:r>
          </a:p>
          <a:p>
            <a:pPr marL="398463" indent="-112713" fontAlgn="auto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33363" algn="l"/>
              </a:tabLst>
              <a:defRPr/>
            </a:pPr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Open Item in Outlook</a:t>
            </a:r>
            <a:r>
              <a:rPr lang="en-US" sz="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provides more information about the call.</a:t>
            </a:r>
          </a:p>
          <a:p>
            <a:pPr marL="398463" indent="-112713" fontAlgn="auto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33363" algn="l"/>
              </a:tabLst>
              <a:defRPr/>
            </a:pPr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Delete Item</a:t>
            </a:r>
            <a:r>
              <a:rPr lang="en-US" sz="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deletes the voice mail from Lync.</a:t>
            </a:r>
          </a:p>
          <a:p>
            <a:pPr marL="398463" indent="-112713" fontAlgn="auto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33363" algn="l"/>
              </a:tabLst>
              <a:defRPr/>
            </a:pPr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Start a </a:t>
            </a:r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Video Call</a:t>
            </a:r>
            <a:r>
              <a:rPr lang="en-US" sz="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with the contact.</a:t>
            </a:r>
          </a:p>
          <a:p>
            <a:pPr marL="398463" lvl="0" indent="-112713" fontAlgn="auto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33363" algn="l"/>
              </a:tabLst>
              <a:defRPr/>
            </a:pPr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Mark item as Read</a:t>
            </a:r>
          </a:p>
          <a:p>
            <a:pPr marL="398463" lvl="0" indent="-112713" fontAlgn="auto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33363" algn="l"/>
              </a:tabLst>
              <a:defRPr/>
            </a:pPr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Call</a:t>
            </a:r>
            <a:r>
              <a:rPr lang="en-US" sz="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the </a:t>
            </a:r>
            <a:r>
              <a:rPr lang="en-US" sz="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contact.</a:t>
            </a:r>
            <a:endParaRPr lang="en-US" sz="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98463" lvl="0" indent="-112713" fontAlgn="auto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33363" algn="l"/>
              </a:tabLst>
              <a:defRPr/>
            </a:pPr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See </a:t>
            </a:r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Contact Card</a:t>
            </a:r>
            <a:r>
              <a:rPr lang="en-US" sz="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28600" lvl="0" indent="-228600" fontAlgn="auto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en-US" sz="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You can also click </a:t>
            </a:r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View </a:t>
            </a:r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more </a:t>
            </a:r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in Outlook  </a:t>
            </a:r>
            <a:r>
              <a:rPr lang="en-US" sz="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to open </a:t>
            </a:r>
            <a:r>
              <a:rPr lang="en-US" sz="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the Voice Mail </a:t>
            </a:r>
            <a:r>
              <a:rPr lang="en-US" sz="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folder for </a:t>
            </a:r>
            <a:r>
              <a:rPr lang="en-US" sz="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more </a:t>
            </a:r>
            <a:r>
              <a:rPr lang="en-US" sz="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info</a:t>
            </a:r>
            <a:r>
              <a:rPr 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 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164" y="6477000"/>
            <a:ext cx="1857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v. 4.27.15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4616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97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PArbitraryFile" ma:contentTypeID="0x0101006EDDDB5EE6D98C44930B742096920B30020100945995BAC74E6347BD6C979F46C6273B" ma:contentTypeVersion="86" ma:contentTypeDescription="Create a new document." ma:contentTypeScope="" ma:versionID="47362dbd0b2e04c99e18350883780ba7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4d33c9699287bf5bb5d1976bc78824fa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Size"/>
                <xsd:element ref="ns2:AcquiredFrom" minOccurs="0"/>
                <xsd:element ref="ns2:UACurrentWords" minOccurs="0"/>
                <xsd:element ref="ns2:ApplicationCode" minOccurs="0"/>
                <xsd:element ref="ns2:ApplicationId" minOccurs="0"/>
                <xsd:element ref="ns2:Applications" minOccurs="0"/>
                <xsd:element ref="ns2:ApprovalLog" minOccurs="0"/>
                <xsd:element ref="ns2:ApprovalStatus" minOccurs="0"/>
                <xsd:element ref="ns2:FeedAppVer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uthorGroup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CategoryTagsTaxHTField11" minOccurs="0"/>
                <xsd:element ref="ns2:ClipArtFilename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FeatureTagsTaxHTField0" minOccurs="0"/>
                <xsd:element ref="ns2:FriendlyTitle" minOccurs="0"/>
                <xsd:element ref="ns2:HandoffToMSDN" minOccurs="0"/>
                <xsd:element ref="ns2:HiddenCategoryTagsTaxHTField0" minOccurs="0"/>
                <xsd:element ref="ns2:InProjectListLookup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LegacyData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NumericId" minOccurs="0"/>
                <xsd:element ref="ns2:NumOfRatingsLookup" minOccurs="0"/>
                <xsd:element ref="ns2:OOCacheId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AppVerPrimary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Size" ma:index="1" ma:displayName="Size of File" ma:default="" ma:internalName="Size" ma:readOnly="false">
      <xsd:simpleType>
        <xsd:restriction base="dms:Text"/>
      </xsd:simpleType>
    </xsd:element>
    <xsd:element name="AcquiredFrom" ma:index="2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3" nillable="true" ma:displayName="Actual Word Count" ma:default="" ma:internalName="UACurrentWords" ma:readOnly="false">
      <xsd:simpleType>
        <xsd:restriction base="dms:Unknown"/>
      </xsd:simpleType>
    </xsd:element>
    <xsd:element name="ApplicationCode" ma:index="4" nillable="true" ma:displayName="Application Code" ma:default="" ma:list="{3B69E247-3408-4B27-BC34-375E2E9451F9}" ma:internalName="ApplicationCode" ma:readOnly="true" ma:showField="AppVerCod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pplicationId" ma:index="5" nillable="true" ma:displayName="Application ID" ma:default="" ma:list="{3B69E247-3408-4B27-BC34-375E2E9451F9}" ma:internalName="ApplicationId" ma:readOnly="true" ma:showField="AssetId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pplications" ma:index="6" nillable="true" ma:displayName="Applications (With Version)" ma:default="" ma:description="Applications this asset is associated with" ma:list="{3B69E247-3408-4B27-BC34-375E2E9451F9}" ma:internalName="Applications" ma:readOnly="false" ma:showField="Titl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pprovalLog" ma:index="7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8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FeedAppVer" ma:index="9" nillable="true" ma:displayName="AppVer" ma:default="" ma:hidden="true" ma:list="{3B69E247-3408-4B27-BC34-375E2E9451F9}" ma:internalName="FeedAppVer" ma:readOnly="true" ma:showField="AppVerForLookup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ssetStart" ma:index="10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11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12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13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4" nillable="true" ma:displayName="Asset Type" ma:default="" ma:internalName="AssetType" ma:readOnly="false">
      <xsd:simpleType>
        <xsd:restriction base="dms:Unknown"/>
      </xsd:simpleType>
    </xsd:element>
    <xsd:element name="APAuthor" ma:index="15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uthorGroup" ma:index="16" nillable="true" ma:displayName="Author Group" ma:default="" ma:internalName="AuthorGroup" ma:readOnly="false">
      <xsd:simpleType>
        <xsd:restriction base="dms:Choice">
          <xsd:enumeration value="AWSUA"/>
          <xsd:enumeration value="ITProUA"/>
          <xsd:enumeration value="PMG"/>
          <xsd:enumeration value="Partner UA"/>
          <xsd:enumeration value="Acquired"/>
          <xsd:enumeration value="BCM"/>
          <xsd:enumeration value="MSC"/>
          <xsd:enumeration value="Intl Site Management"/>
          <xsd:enumeration value="Other"/>
        </xsd:restriction>
      </xsd:simpleType>
    </xsd:element>
    <xsd:element name="AverageRating" ma:index="17" nillable="true" ma:displayName="Average Rating" ma:internalName="AverageRating" ma:readOnly="false">
      <xsd:simpleType>
        <xsd:restriction base="dms:Text"/>
      </xsd:simpleType>
    </xsd:element>
    <xsd:element name="BlockPublish" ma:index="18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9" nillable="true" ma:displayName="Bug Number" ma:default="" ma:internalName="BugNumber" ma:readOnly="false">
      <xsd:simpleType>
        <xsd:restriction base="dms:Text"/>
      </xsd:simpleType>
    </xsd:element>
    <xsd:element name="CampaignTagsTaxHTField0" ma:index="21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ategoryTagsTaxHTField11" ma:index="23" nillable="true" ma:taxonomy="true" ma:internalName="CategoryTagsTaxHTField11" ma:taxonomyFieldName="CategoryTags" ma:displayName="Category Tags" ma:readOnly="false" ma:default="" ma:fieldId="{24797cbb-132b-4ad7-b1f7-0c1bcff0c38a}" ma:taxonomyMulti="true" ma:sspId="8f79753a-75d3-41f5-8ca3-40b843941b4f" ma:termSetId="52678d52-26de-467b-a7b9-d4d1c4c8b24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lipArtFilename" ma:index="24" nillable="true" ma:displayName="Clip Art Name" ma:default="" ma:internalName="ClipArtFilename" ma:readOnly="false">
      <xsd:simpleType>
        <xsd:restriction base="dms:Text"/>
      </xsd:simpleType>
    </xsd:element>
    <xsd:element name="ContentItem" ma:index="25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7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30" nillable="true" ma:displayName="CSX Hash" ma:default="" ma:internalName="CSXHash" ma:readOnly="false">
      <xsd:simpleType>
        <xsd:restriction base="dms:Text"/>
      </xsd:simpleType>
    </xsd:element>
    <xsd:element name="CSXSubmissionMarket" ma:index="31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32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33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4" nillable="true" ma:displayName="Deleted?" ma:default="" ma:internalName="IsDeleted" ma:readOnly="false">
      <xsd:simpleType>
        <xsd:restriction base="dms:Boolean"/>
      </xsd:simpleType>
    </xsd:element>
    <xsd:element name="APDescription" ma:index="35" nillable="true" ma:displayName="Description" ma:default="" ma:internalName="APDescription" ma:readOnly="false">
      <xsd:simpleType>
        <xsd:restriction base="dms:Note"/>
      </xsd:simpleType>
    </xsd:element>
    <xsd:element name="DirectSourceMarket" ma:index="36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7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8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9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40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41" nillable="true" ma:displayName="Editorial Tags" ma:default="" ma:internalName="EditorialTags">
      <xsd:simpleType>
        <xsd:restriction base="dms:Unknown"/>
      </xsd:simpleType>
    </xsd:element>
    <xsd:element name="FeatureTagsTaxHTField0" ma:index="43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riendlyTitle" ma:index="44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HandoffToMSDN" ma:index="45" nillable="true" ma:displayName="Handoff To MSDN Date" ma:default="" ma:internalName="HandoffToMSDN" ma:readOnly="false">
      <xsd:simpleType>
        <xsd:restriction base="dms:DateTime"/>
      </xsd:simpleType>
    </xsd:element>
    <xsd:element name="HiddenCategoryTagsTaxHTField0" ma:index="47" nillable="true" ma:taxonomy="true" ma:internalName="HiddenCategoryTagsTaxHTField0" ma:taxonomyFieldName="HiddenCategoryTags" ma:displayName="Hidden Category" ma:readOnly="false" ma:default="" ma:fieldId="{50ad4411-6c46-40b6-a719-09bfd72caf6b}" ma:taxonomyMulti="true" ma:sspId="8f79753a-75d3-41f5-8ca3-40b843941b4f" ma:termSetId="db61d45c-64f2-4e37-a8e3-d5adce206e5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ProjectListLookup" ma:index="48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nternalTagsTaxHTField0" ma:index="50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51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2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3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4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5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6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7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8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9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60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61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2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3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4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5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6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7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8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egacyData" ma:index="69" nillable="true" ma:displayName="Legacy Data" ma:default="" ma:internalName="LegacyData" ma:readOnly="false">
      <xsd:simpleType>
        <xsd:restriction base="dms:Note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riginAsset" ma:index="97" nillable="true" ma:displayName="Origin Asset" ma:default="" ma:internalName="OriginAsset" ma:readOnly="false">
      <xsd:simpleType>
        <xsd:restriction base="dms:Text"/>
      </xsd:simpleType>
    </xsd:element>
    <xsd:element name="OriginalRelease" ma:index="98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99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0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1" nillable="true" ma:displayName="Parent Asset Id" ma:default="" ma:internalName="ParentAssetId" ma:readOnly="false">
      <xsd:simpleType>
        <xsd:restriction base="dms:Text"/>
      </xsd:simpleType>
    </xsd:element>
    <xsd:element name="PlannedPubDate" ma:index="102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3" nillable="true" ma:displayName="Policheck Words" ma:default="" ma:internalName="PolicheckWords" ma:readOnly="false">
      <xsd:simpleType>
        <xsd:restriction base="dms:Text"/>
      </xsd:simpleType>
    </xsd:element>
    <xsd:element name="AppVerPrimary" ma:index="104" nillable="true" ma:displayName="Primary Application Version" ma:default="" ma:indexed="true" ma:list="{3B69E247-3408-4B27-BC34-375E2E9451F9}" ma:internalName="AppVerPrimary" ma:showField="Title" ma:web="4873beb7-5857-4685-be1f-d57550cc96cc">
      <xsd:simpleType>
        <xsd:restriction base="dms:Lookup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humbnailAssetId" ma:index="122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3" nillable="true" ma:displayName="Times Cloned" ma:default="" ma:internalName="TimesCloned" ma:readOnly="false">
      <xsd:simpleType>
        <xsd:restriction base="dms:Number"/>
      </xsd:simpleType>
    </xsd:element>
    <xsd:element name="TrustLevel" ma:index="125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6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7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28" nillable="true" ma:displayName="UA Notes" ma:default="" ma:internalName="UANotes" ma:readOnly="false">
      <xsd:simpleType>
        <xsd:restriction base="dms:Note"/>
      </xsd:simpleType>
    </xsd:element>
    <xsd:element name="VoteCount" ma:index="129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index="12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IntlLangReview xmlns="4873beb7-5857-4685-be1f-d57550cc96cc">false</IntlLangReview>
    <LocLastLocAttemptVersionLookup xmlns="4873beb7-5857-4685-be1f-d57550cc96cc">856206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ppVerPrimary xmlns="4873beb7-5857-4685-be1f-d57550cc96cc" xsi:nil="true"/>
    <AssetStart xmlns="4873beb7-5857-4685-be1f-d57550cc96cc">2012-10-11T07:00:00+00:00</AssetStart>
    <FriendlyTitle xmlns="4873beb7-5857-4685-be1f-d57550cc96cc" xsi:nil="true"/>
    <MarketSpecific xmlns="4873beb7-5857-4685-be1f-d57550cc96cc">false</MarketSpecific>
    <PublishStatusLookup xmlns="4873beb7-5857-4685-be1f-d57550cc96cc">
      <Value>1621751</Value>
    </PublishStatusLookup>
    <APAuthor xmlns="4873beb7-5857-4685-be1f-d57550cc96cc">
      <UserInfo>
        <DisplayName>System Account</DisplayName>
        <AccountId>1749</AccountId>
        <AccountType/>
      </UserInfo>
    </APAuthor>
    <IntlLangReviewer xmlns="4873beb7-5857-4685-be1f-d57550cc96cc" xsi:nil="true"/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>103455868</NumericId>
    <ParentAssetId xmlns="4873beb7-5857-4685-be1f-d57550cc96cc">AF103015613</ParentAssetId>
    <OriginalSourceMarket xmlns="4873beb7-5857-4685-be1f-d57550cc96cc" xsi:nil="true"/>
    <ApprovalStatus xmlns="4873beb7-5857-4685-be1f-d57550cc96cc">InProgress</ApprovalStatus>
    <EditorialTags xmlns="4873beb7-5857-4685-be1f-d57550cc96cc" xsi:nil="true"/>
    <LocComments xmlns="4873beb7-5857-4685-be1f-d57550cc96cc">Intl_Localizable</LocComments>
    <LocRecommendedHandoff xmlns="4873beb7-5857-4685-be1f-d57550cc96cc">FY13HOJun1</LocRecommendedHandoff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NA</AssetType>
    <MachineTranslated xmlns="4873beb7-5857-4685-be1f-d57550cc96cc">false</MachineTranslated>
    <OutputCachingOn xmlns="4873beb7-5857-4685-be1f-d57550cc96cc">false</OutputCachingOn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>t:Tier 1,t:Tier 2,t:Tier 3</LocMarketGroupTiers2>
    <ClipArtFilename xmlns="4873beb7-5857-4685-be1f-d57550cc96cc" xsi:nil="true"/>
    <CSXHash xmlns="4873beb7-5857-4685-be1f-d57550cc96cc" xsi:nil="true"/>
    <DirectSourceMarket xmlns="4873beb7-5857-4685-be1f-d57550cc96cc" xsi:nil="true"/>
    <PlannedPubDate xmlns="4873beb7-5857-4685-be1f-d57550cc96cc">2012-09-28T07:00:00+00:00</PlannedPubDate>
    <Size xmlns="4873beb7-5857-4685-be1f-d57550cc96cc">300kb</Size>
    <CategoryTagsTaxHTField11 xmlns="4873beb7-5857-4685-be1f-d57550cc96cc">
      <Terms xmlns="http://schemas.microsoft.com/office/infopath/2007/PartnerControls"/>
    </CategoryTagsTaxHTField11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imesCloned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pplications xmlns="4873beb7-5857-4685-be1f-d57550cc96cc">
      <Value>1651</Value>
      <Value>1791</Value>
    </Applications>
    <AssetId xmlns="4873beb7-5857-4685-be1f-d57550cc96cc">AF103455868</AssetId>
    <AuthorGroup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OOCacheId xmlns="4873beb7-5857-4685-be1f-d57550cc96cc" xsi:nil="true"/>
    <IsDeleted xmlns="4873beb7-5857-4685-be1f-d57550cc96cc">false</IsDeleted>
    <HiddenCategoryTagsTaxHTField0 xmlns="4873beb7-5857-4685-be1f-d57550cc96cc">
      <Terms xmlns="http://schemas.microsoft.com/office/infopath/2007/PartnerControls"/>
    </HiddenCategoryTagsTaxHTField0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>RTM/RTW</Milestone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520C805-0DCF-4A13-BCC3-BDCCE6C9FE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E7FB4E-27CC-4001-A9F4-BECB9E209651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4873beb7-5857-4685-be1f-d57550cc96cc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C1BD87F-56C0-44A2-9063-DBD812914B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On-screen Show (4:3)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Reference about instant messaging, presence, and contacts</dc:title>
  <dc:creator/>
  <cp:lastModifiedBy/>
  <cp:revision>1</cp:revision>
  <dcterms:created xsi:type="dcterms:W3CDTF">2012-03-30T15:13:48Z</dcterms:created>
  <dcterms:modified xsi:type="dcterms:W3CDTF">2015-04-27T20:44:05Z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0x0101006EDDDB5EE6D98C44930B742096920B30020100945995BAC74E6347BD6C979F46C6273B</vt:lpwstr>
  </property>
  <property fmtid="{D5CDD505-2E9C-101B-9397-08002B2CF9AE}" pid="3" name="_dlc_DocIdItemGuid">
    <vt:lpwstr>044d57a3-7eea-48dd-a4c9-f2f0e23f34f9</vt:lpwstr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ScenarioTags">
    <vt:lpwstr/>
  </property>
  <property fmtid="{D5CDD505-2E9C-101B-9397-08002B2CF9AE}" pid="10" name="CampaignTags">
    <vt:lpwstr/>
  </property>
</Properties>
</file>