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sldIdLst>
    <p:sldId id="256" r:id="rId5"/>
    <p:sldId id="258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F0"/>
    <a:srgbClr val="FFFF00"/>
    <a:srgbClr val="DCF2FA"/>
    <a:srgbClr val="BFE9F9"/>
    <a:srgbClr val="FFFF99"/>
    <a:srgbClr val="FF00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6" autoAdjust="0"/>
    <p:restoredTop sz="94676" autoAdjust="0"/>
  </p:normalViewPr>
  <p:slideViewPr>
    <p:cSldViewPr>
      <p:cViewPr varScale="1">
        <p:scale>
          <a:sx n="82" d="100"/>
          <a:sy n="82" d="100"/>
        </p:scale>
        <p:origin x="135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45C6-AFD8-462C-BB08-892BD8EA3B95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0A9-0122-41AF-8F6B-B874FA730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71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45C6-AFD8-462C-BB08-892BD8EA3B95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0A9-0122-41AF-8F6B-B874FA730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5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45C6-AFD8-462C-BB08-892BD8EA3B95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0A9-0122-41AF-8F6B-B874FA730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2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45C6-AFD8-462C-BB08-892BD8EA3B95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0A9-0122-41AF-8F6B-B874FA730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2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45C6-AFD8-462C-BB08-892BD8EA3B95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0A9-0122-41AF-8F6B-B874FA730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9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45C6-AFD8-462C-BB08-892BD8EA3B95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0A9-0122-41AF-8F6B-B874FA730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5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45C6-AFD8-462C-BB08-892BD8EA3B95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0A9-0122-41AF-8F6B-B874FA730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17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45C6-AFD8-462C-BB08-892BD8EA3B95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0A9-0122-41AF-8F6B-B874FA730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45C6-AFD8-462C-BB08-892BD8EA3B95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0A9-0122-41AF-8F6B-B874FA730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28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45C6-AFD8-462C-BB08-892BD8EA3B95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0A9-0122-41AF-8F6B-B874FA730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0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45C6-AFD8-462C-BB08-892BD8EA3B95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0A9-0122-41AF-8F6B-B874FA730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845C6-AFD8-462C-BB08-892BD8EA3B95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130A9-0122-41AF-8F6B-B874FA730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5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5" Type="http://schemas.openxmlformats.org/officeDocument/2006/relationships/image" Target="../media/image14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5" Type="http://schemas.openxmlformats.org/officeDocument/2006/relationships/image" Target="../media/image27.png"/><Relationship Id="rId10" Type="http://schemas.openxmlformats.org/officeDocument/2006/relationships/image" Target="../media/image22.emf"/><Relationship Id="rId4" Type="http://schemas.openxmlformats.org/officeDocument/2006/relationships/image" Target="../media/image17.png"/><Relationship Id="rId9" Type="http://schemas.openxmlformats.org/officeDocument/2006/relationships/image" Target="../media/image21.emf"/><Relationship Id="rId14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&quot;&quot;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659879"/>
              </p:ext>
            </p:extLst>
          </p:nvPr>
        </p:nvGraphicFramePr>
        <p:xfrm>
          <a:off x="617914" y="1704671"/>
          <a:ext cx="2859776" cy="3347843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906270"/>
                <a:gridCol w="1953506"/>
              </a:tblGrid>
              <a:tr h="24532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Available *</a:t>
                      </a:r>
                    </a:p>
                  </a:txBody>
                  <a:tcPr marL="73152" marR="73152" marT="9144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Online and available</a:t>
                      </a:r>
                      <a:endParaRPr lang="en-US" sz="6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3152" marR="73152" marT="9144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32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Be </a:t>
                      </a:r>
                      <a:r>
                        <a:rPr lang="en-US" sz="6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Right 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Back **</a:t>
                      </a:r>
                      <a:endParaRPr lang="en-US" sz="6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3152" marR="73152" marT="9144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Away </a:t>
                      </a:r>
                      <a:r>
                        <a:rPr lang="en-US" sz="6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from 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your computer briefly</a:t>
                      </a:r>
                    </a:p>
                  </a:txBody>
                  <a:tcPr marL="73152" marR="73152" marT="9144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32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Away *, **</a:t>
                      </a:r>
                      <a:endParaRPr lang="en-US" sz="6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3152" marR="73152" marT="9144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L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ogged on, </a:t>
                      </a:r>
                      <a:r>
                        <a:rPr lang="en-US" sz="6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but 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have </a:t>
                      </a:r>
                      <a:r>
                        <a:rPr lang="en-US" sz="6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been away from computer 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for a </a:t>
                      </a:r>
                      <a:b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</a:b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period of time.</a:t>
                      </a:r>
                      <a:endParaRPr lang="en-US" sz="6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3152" marR="73152" marT="9144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32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Off Work **</a:t>
                      </a:r>
                    </a:p>
                  </a:txBody>
                  <a:tcPr marL="73152" marR="73152" marT="9144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ot working or not available</a:t>
                      </a:r>
                    </a:p>
                  </a:txBody>
                  <a:tcPr marL="73152" marR="73152" marT="9144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32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Busy *, **</a:t>
                      </a:r>
                      <a:endParaRPr lang="en-US" sz="6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3152" marR="73152" marT="9144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Hard at work and </a:t>
                      </a:r>
                      <a:r>
                        <a:rPr lang="en-US" sz="6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shouldn’t be 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interrupted</a:t>
                      </a:r>
                      <a:endParaRPr lang="en-US" sz="6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3152" marR="73152" marT="9144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32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 </a:t>
                      </a:r>
                      <a:r>
                        <a:rPr lang="en-US" sz="6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call *</a:t>
                      </a:r>
                    </a:p>
                  </a:txBody>
                  <a:tcPr marL="73152" marR="73152" marT="9144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 </a:t>
                      </a:r>
                      <a:r>
                        <a:rPr lang="en-US" sz="6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Skype for Business call </a:t>
                      </a:r>
                      <a:r>
                        <a:rPr lang="en-US" sz="6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(two-party call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6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3152" marR="73152" marT="9144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32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 </a:t>
                      </a:r>
                      <a:r>
                        <a:rPr lang="en-US" sz="6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meeting *</a:t>
                      </a:r>
                    </a:p>
                  </a:txBody>
                  <a:tcPr marL="73152" marR="73152" marT="9144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 </a:t>
                      </a:r>
                      <a:r>
                        <a:rPr lang="en-US" sz="6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 meeting 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(using Skype for Business or Outlook</a:t>
                      </a:r>
                      <a:r>
                        <a:rPr lang="en-US" sz="6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73152" marR="73152" marT="9144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32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 </a:t>
                      </a:r>
                      <a:r>
                        <a:rPr lang="en-US" sz="6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conference call *</a:t>
                      </a:r>
                      <a:endParaRPr lang="en-US" sz="6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3152" marR="73152" marT="9144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 </a:t>
                      </a:r>
                      <a:r>
                        <a:rPr lang="en-US" sz="6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Skype for Business conference </a:t>
                      </a:r>
                      <a:r>
                        <a:rPr lang="en-US" sz="6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call 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(Skype meeting with </a:t>
                      </a:r>
                      <a:r>
                        <a:rPr lang="en-US" sz="6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audio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b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</a:br>
                      <a:endParaRPr lang="en-US" sz="6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3152" marR="73152" marT="9144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32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Do Not Disturb **</a:t>
                      </a:r>
                      <a:endParaRPr lang="en-US" sz="6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3152" marR="73152" marT="9144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Do not want to </a:t>
                      </a:r>
                      <a:r>
                        <a:rPr lang="en-US" sz="6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be 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disturbed. You will see IMs, but only if you’re both in the same Workgroup.</a:t>
                      </a:r>
                      <a:r>
                        <a:rPr lang="en-US" sz="6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6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</a:br>
                      <a:endParaRPr lang="en-US" sz="600" b="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3152" marR="73152" marT="9144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32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Presenting *</a:t>
                      </a:r>
                    </a:p>
                  </a:txBody>
                  <a:tcPr marL="73152" marR="73152" marT="9144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iving </a:t>
                      </a:r>
                      <a:r>
                        <a:rPr lang="en-US" sz="6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presentation</a:t>
                      </a:r>
                      <a:endParaRPr lang="en-US" sz="6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3152" marR="73152" marT="9144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32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Out of the office</a:t>
                      </a:r>
                      <a:endParaRPr lang="en-US" sz="6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3152" marR="73152" marT="9144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Set to</a:t>
                      </a:r>
                      <a:r>
                        <a:rPr lang="en-US" sz="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OOF in your Outlook calendar</a:t>
                      </a:r>
                      <a:endParaRPr lang="en-US" sz="6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3152" marR="73152" marT="9144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32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Offline *</a:t>
                      </a:r>
                    </a:p>
                  </a:txBody>
                  <a:tcPr marL="73152" marR="73152" marT="9144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ot </a:t>
                      </a:r>
                      <a:r>
                        <a:rPr lang="en-US" sz="6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signed 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</a:t>
                      </a:r>
                      <a:endParaRPr lang="en-US" sz="6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3152" marR="73152" marT="9144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32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Unknown</a:t>
                      </a:r>
                    </a:p>
                  </a:txBody>
                  <a:tcPr marL="73152" marR="73152" marT="9144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resence </a:t>
                      </a:r>
                      <a:r>
                        <a:rPr lang="en-US" sz="6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can’t be </a:t>
                      </a:r>
                      <a:r>
                        <a:rPr lang="en-US" sz="6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detected</a:t>
                      </a:r>
                      <a:endParaRPr lang="en-US" sz="6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3152" marR="73152" marT="9144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75301" y="3782"/>
            <a:ext cx="9072173" cy="6778018"/>
            <a:chOff x="75301" y="3782"/>
            <a:chExt cx="9072173" cy="6778018"/>
          </a:xfrm>
        </p:grpSpPr>
        <p:cxnSp>
          <p:nvCxnSpPr>
            <p:cNvPr id="94" name="Straight Connector 93"/>
            <p:cNvCxnSpPr>
              <a:endCxn id="88" idx="1"/>
            </p:cNvCxnSpPr>
            <p:nvPr/>
          </p:nvCxnSpPr>
          <p:spPr>
            <a:xfrm>
              <a:off x="2854141" y="1047802"/>
              <a:ext cx="182222" cy="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descr="&quot;&quot;"/>
            <p:cNvCxnSpPr/>
            <p:nvPr/>
          </p:nvCxnSpPr>
          <p:spPr>
            <a:xfrm>
              <a:off x="4500441" y="76200"/>
              <a:ext cx="0" cy="67056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603102" y="885152"/>
              <a:ext cx="4126370" cy="3535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  <a:spcBef>
                  <a:spcPts val="300"/>
                </a:spcBef>
              </a:pPr>
              <a:r>
                <a:rPr lang="en-US" sz="12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Find someone</a:t>
              </a:r>
            </a:p>
            <a:p>
              <a:pPr>
                <a:lnSpc>
                  <a:spcPct val="125000"/>
                </a:lnSpc>
                <a:spcBef>
                  <a:spcPts val="300"/>
                </a:spcBef>
              </a:pP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Connect with people in your organization. </a:t>
              </a:r>
              <a:endParaRPr lang="en-US" sz="8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228600" indent="-228600">
                <a:lnSpc>
                  <a:spcPct val="125000"/>
                </a:lnSpc>
                <a:spcBef>
                  <a:spcPts val="300"/>
                </a:spcBef>
                <a:buFont typeface="+mj-lt"/>
                <a:buAutoNum type="arabicPeriod"/>
              </a:pP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Type a name in the Search box. As soon as you do, the tabs below the Search field change from this:	              to this:</a:t>
              </a:r>
            </a:p>
            <a:p>
              <a:pPr>
                <a:lnSpc>
                  <a:spcPct val="125000"/>
                </a:lnSpc>
                <a:spcBef>
                  <a:spcPts val="300"/>
                </a:spcBef>
              </a:pPr>
              <a:endPara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>
                <a:lnSpc>
                  <a:spcPct val="125000"/>
                </a:lnSpc>
                <a:spcBef>
                  <a:spcPts val="300"/>
                </a:spcBef>
              </a:pP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228600" indent="-228600">
                <a:lnSpc>
                  <a:spcPct val="125000"/>
                </a:lnSpc>
                <a:spcBef>
                  <a:spcPts val="300"/>
                </a:spcBef>
                <a:buFont typeface="+mj-lt"/>
                <a:buAutoNum type="arabicPeriod" startAt="2"/>
              </a:pP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If the person is in your organization, stay on the </a:t>
              </a:r>
              <a:r>
                <a:rPr lang="en-US" sz="7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MY CONTACTS tab</a:t>
              </a: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. If not, click on the</a:t>
              </a:r>
              <a:r>
                <a:rPr lang="en-US" sz="8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7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SKYPE DIRECTORY tab</a:t>
              </a: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. It will narrow your search if you know their full name or Skype user name.</a:t>
              </a:r>
              <a:b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</a:br>
              <a:endPara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25000"/>
                </a:lnSpc>
                <a:spcBef>
                  <a:spcPts val="300"/>
                </a:spcBef>
              </a:pPr>
              <a:r>
                <a:rPr lang="en-US" sz="12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Add a contact</a:t>
              </a:r>
            </a:p>
            <a:p>
              <a:pPr>
                <a:lnSpc>
                  <a:spcPct val="125000"/>
                </a:lnSpc>
                <a:spcBef>
                  <a:spcPts val="300"/>
                </a:spcBef>
              </a:pPr>
              <a:r>
                <a:rPr lang="en-US" sz="8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Once you find </a:t>
              </a: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 person, add </a:t>
              </a:r>
              <a:r>
                <a:rPr lang="en-US" sz="8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them to </a:t>
              </a: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/>
              </a:r>
              <a:b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</a:b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your Contacts </a:t>
              </a:r>
              <a:r>
                <a:rPr lang="en-US" sz="8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list for quick access.</a:t>
              </a:r>
            </a:p>
            <a:p>
              <a:pPr marL="228600" indent="-228600">
                <a:lnSpc>
                  <a:spcPct val="125000"/>
                </a:lnSpc>
                <a:spcBef>
                  <a:spcPts val="300"/>
                </a:spcBef>
                <a:buFont typeface="+mj-lt"/>
                <a:buAutoNum type="arabicPeriod"/>
              </a:pP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Right-click the name in the</a:t>
              </a:r>
              <a:r>
                <a:rPr lang="en-US" sz="8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results.</a:t>
              </a:r>
              <a:endParaRPr lang="en-US" sz="8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228600" indent="-228600">
                <a:lnSpc>
                  <a:spcPct val="125000"/>
                </a:lnSpc>
                <a:spcBef>
                  <a:spcPts val="300"/>
                </a:spcBef>
                <a:buFont typeface="+mj-lt"/>
                <a:buAutoNum type="arabicPeriod"/>
              </a:pPr>
              <a:r>
                <a:rPr lang="en-US" sz="8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Click </a:t>
              </a:r>
              <a:r>
                <a:rPr lang="en-US" sz="800" b="1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Add to Contact </a:t>
              </a:r>
              <a:r>
                <a:rPr lang="en-US" sz="800" b="1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List.</a:t>
              </a:r>
              <a:endParaRPr lang="en-US" sz="8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228600" indent="-228600">
                <a:lnSpc>
                  <a:spcPct val="125000"/>
                </a:lnSpc>
                <a:spcBef>
                  <a:spcPts val="300"/>
                </a:spcBef>
                <a:buFont typeface="+mj-lt"/>
                <a:buAutoNum type="arabicPeriod"/>
              </a:pP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Pick </a:t>
              </a:r>
              <a:r>
                <a:rPr lang="en-US" sz="8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 group to </a:t>
              </a: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add </a:t>
              </a:r>
              <a:r>
                <a:rPr lang="en-US" sz="8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your new </a:t>
              </a: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/>
              </a:r>
              <a:b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</a:b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 to.</a:t>
              </a:r>
              <a:endParaRPr lang="en-US" sz="8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228600" indent="-228600">
                <a:lnSpc>
                  <a:spcPct val="125000"/>
                </a:lnSpc>
                <a:spcBef>
                  <a:spcPts val="300"/>
                </a:spcBef>
                <a:buFont typeface="+mj-lt"/>
                <a:buAutoNum type="arabicPeriod"/>
              </a:pP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2234" y="1761143"/>
              <a:ext cx="1611961" cy="260641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4645" y="1761143"/>
              <a:ext cx="1741431" cy="260564"/>
            </a:xfrm>
            <a:prstGeom prst="rect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59" name="Oval 58"/>
            <p:cNvSpPr/>
            <p:nvPr/>
          </p:nvSpPr>
          <p:spPr>
            <a:xfrm>
              <a:off x="7148314" y="1796098"/>
              <a:ext cx="331229" cy="319921"/>
            </a:xfrm>
            <a:prstGeom prst="ellips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74098" y="5587313"/>
              <a:ext cx="440210" cy="432487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51061" y="3276600"/>
              <a:ext cx="1906386" cy="1572118"/>
            </a:xfrm>
            <a:prstGeom prst="rect">
              <a:avLst/>
            </a:prstGeom>
          </p:spPr>
        </p:pic>
        <p:sp>
          <p:nvSpPr>
            <p:cNvPr id="65" name="Oval 64"/>
            <p:cNvSpPr/>
            <p:nvPr/>
          </p:nvSpPr>
          <p:spPr>
            <a:xfrm>
              <a:off x="7825345" y="4340655"/>
              <a:ext cx="197931" cy="19793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sz="9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8577798" y="4340655"/>
              <a:ext cx="197931" cy="19793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3</a:t>
              </a:r>
              <a:endParaRPr lang="en-US" sz="1050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2234" y="3522049"/>
              <a:ext cx="220054" cy="22270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5125" y="3674009"/>
              <a:ext cx="59183" cy="59183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6742799" y="3530807"/>
              <a:ext cx="197931" cy="19793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sz="9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07157" y="5295025"/>
              <a:ext cx="2145838" cy="1171289"/>
            </a:xfrm>
            <a:prstGeom prst="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81817" y="5955829"/>
              <a:ext cx="2519141" cy="398713"/>
            </a:xfrm>
            <a:prstGeom prst="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44" name="TextBox 43"/>
            <p:cNvSpPr txBox="1"/>
            <p:nvPr/>
          </p:nvSpPr>
          <p:spPr>
            <a:xfrm>
              <a:off x="4646790" y="5016431"/>
              <a:ext cx="266713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  <a:spcBef>
                  <a:spcPts val="300"/>
                </a:spcBef>
              </a:pPr>
              <a:r>
                <a:rPr lang="en-US" sz="1200" dirty="0" smtClean="0">
                  <a:latin typeface="Segoe UI" panose="020B0502040204020203" pitchFamily="34" charset="0"/>
                  <a:ea typeface="Calibri"/>
                  <a:cs typeface="Segoe UI" panose="020B0502040204020203" pitchFamily="34" charset="0"/>
                </a:rPr>
                <a:t>View a contact card</a:t>
              </a:r>
            </a:p>
            <a:p>
              <a:pPr marL="228600" indent="-228600">
                <a:lnSpc>
                  <a:spcPct val="125000"/>
                </a:lnSpc>
                <a:spcBef>
                  <a:spcPts val="300"/>
                </a:spcBef>
                <a:buFont typeface="+mj-lt"/>
                <a:buAutoNum type="arabicPeriod"/>
              </a:pP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Tap a contact picture.</a:t>
              </a:r>
              <a:endParaRPr lang="en-US" sz="8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228600" indent="-228600">
                <a:lnSpc>
                  <a:spcPct val="125000"/>
                </a:lnSpc>
                <a:spcBef>
                  <a:spcPts val="300"/>
                </a:spcBef>
                <a:buFont typeface="+mj-lt"/>
                <a:buAutoNum type="arabicPeriod"/>
              </a:pP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Tap the Contact Card button </a:t>
              </a:r>
              <a:b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</a:b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to open Contact Card.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6631728" y="5931749"/>
              <a:ext cx="197931" cy="19793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sz="9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1483" y="5389432"/>
              <a:ext cx="461502" cy="467063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4814" y="5740941"/>
              <a:ext cx="110059" cy="110059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161" y="5994446"/>
              <a:ext cx="336432" cy="340486"/>
            </a:xfrm>
            <a:prstGeom prst="rect">
              <a:avLst/>
            </a:prstGeom>
          </p:spPr>
        </p:pic>
        <p:sp>
          <p:nvSpPr>
            <p:cNvPr id="68" name="Oval 67"/>
            <p:cNvSpPr/>
            <p:nvPr/>
          </p:nvSpPr>
          <p:spPr>
            <a:xfrm>
              <a:off x="4828665" y="5927872"/>
              <a:ext cx="197931" cy="19793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sz="9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2534" y="6224873"/>
              <a:ext cx="110059" cy="110059"/>
            </a:xfrm>
            <a:prstGeom prst="rect">
              <a:avLst/>
            </a:prstGeom>
          </p:spPr>
        </p:pic>
        <p:sp>
          <p:nvSpPr>
            <p:cNvPr id="16" name="TextBox 15" descr="&quot;&quot;"/>
            <p:cNvSpPr txBox="1"/>
            <p:nvPr/>
          </p:nvSpPr>
          <p:spPr>
            <a:xfrm>
              <a:off x="75301" y="6499816"/>
              <a:ext cx="22390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effectLst/>
                </a:rPr>
                <a:t>© 2015 Microsoft Corporation.  All rights reserved</a:t>
              </a:r>
              <a:r>
                <a:rPr lang="en-US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.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036363" y="341600"/>
              <a:ext cx="1154637" cy="1412405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01" name="TextBox 100"/>
            <p:cNvSpPr txBox="1"/>
            <p:nvPr/>
          </p:nvSpPr>
          <p:spPr>
            <a:xfrm>
              <a:off x="3176197" y="3971958"/>
              <a:ext cx="93319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5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* Set automatically for you based on your keyboard activity or Outlook calendar.</a:t>
              </a:r>
            </a:p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endParaRPr lang="en-US" sz="5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en-US" sz="5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** You can set your presence to this anytime you want.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3336" y="278773"/>
              <a:ext cx="2728605" cy="300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  <a:spcBef>
                  <a:spcPts val="300"/>
                </a:spcBef>
              </a:pPr>
              <a:r>
                <a:rPr lang="en-US" sz="12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Want to shut your virtual office door?</a:t>
              </a:r>
              <a:endPara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58" y="1704680"/>
              <a:ext cx="115578" cy="11557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710" y="1972407"/>
              <a:ext cx="119674" cy="10637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956" y="2694891"/>
              <a:ext cx="121182" cy="12118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057" y="3754167"/>
              <a:ext cx="116981" cy="11698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502" y="4331979"/>
              <a:ext cx="122091" cy="12209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956" y="4565771"/>
              <a:ext cx="123183" cy="12318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571" y="4810294"/>
              <a:ext cx="125952" cy="118543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710" y="2198923"/>
              <a:ext cx="119674" cy="106376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710" y="2457911"/>
              <a:ext cx="119674" cy="106376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956" y="2940321"/>
              <a:ext cx="121182" cy="121182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956" y="3194343"/>
              <a:ext cx="121182" cy="121182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956" y="3433387"/>
              <a:ext cx="121182" cy="121182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056" y="4086012"/>
              <a:ext cx="116982" cy="116982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827" y="358255"/>
              <a:ext cx="304800" cy="292294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599" y="557698"/>
              <a:ext cx="81975" cy="77676"/>
            </a:xfrm>
            <a:prstGeom prst="rect">
              <a:avLst/>
            </a:prstGeom>
          </p:spPr>
        </p:pic>
        <p:sp>
          <p:nvSpPr>
            <p:cNvPr id="35" name="Subtitle 2"/>
            <p:cNvSpPr txBox="1">
              <a:spLocks/>
            </p:cNvSpPr>
            <p:nvPr/>
          </p:nvSpPr>
          <p:spPr bwMode="auto">
            <a:xfrm>
              <a:off x="6823374" y="768613"/>
              <a:ext cx="2151186" cy="421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lvl1pPr marL="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2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Skype for Business </a:t>
              </a:r>
            </a:p>
            <a:p>
              <a:pPr algn="r"/>
              <a:r>
                <a:rPr lang="en-US" sz="800" dirty="0" smtClean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Quick Start Guide</a:t>
              </a:r>
              <a:endParaRPr lang="en-US" sz="8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6" name="Subtitle 2"/>
            <p:cNvSpPr txBox="1">
              <a:spLocks/>
            </p:cNvSpPr>
            <p:nvPr/>
          </p:nvSpPr>
          <p:spPr>
            <a:xfrm>
              <a:off x="4757890" y="260535"/>
              <a:ext cx="3467101" cy="38851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Contacts, presence, and IM</a:t>
              </a:r>
              <a:endPara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8" name="AutoShape 3"/>
            <p:cNvSpPr>
              <a:spLocks noChangeAspect="1" noChangeArrowheads="1" noTextEdit="1"/>
            </p:cNvSpPr>
            <p:nvPr/>
          </p:nvSpPr>
          <p:spPr bwMode="auto">
            <a:xfrm>
              <a:off x="7248558" y="834055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499274" y="3782"/>
              <a:ext cx="4648200" cy="767987"/>
            </a:xfrm>
            <a:prstGeom prst="rect">
              <a:avLst/>
            </a:prstGeom>
            <a:solidFill>
              <a:srgbClr val="00A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AutoShape 3"/>
            <p:cNvSpPr>
              <a:spLocks noChangeAspect="1" noChangeArrowheads="1" noTextEdit="1"/>
            </p:cNvSpPr>
            <p:nvPr/>
          </p:nvSpPr>
          <p:spPr bwMode="auto">
            <a:xfrm>
              <a:off x="7252032" y="837837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Subtitle 2"/>
            <p:cNvSpPr txBox="1">
              <a:spLocks/>
            </p:cNvSpPr>
            <p:nvPr/>
          </p:nvSpPr>
          <p:spPr>
            <a:xfrm>
              <a:off x="5274978" y="408642"/>
              <a:ext cx="3851797" cy="38851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0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Contacts, presence, and IM</a:t>
              </a:r>
              <a:endPara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81" name="Subtitle 2"/>
            <p:cNvSpPr txBox="1">
              <a:spLocks/>
            </p:cNvSpPr>
            <p:nvPr/>
          </p:nvSpPr>
          <p:spPr bwMode="auto">
            <a:xfrm>
              <a:off x="5001783" y="120304"/>
              <a:ext cx="2151186" cy="421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lvl1pPr marL="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Skype for </a:t>
              </a:r>
              <a:r>
                <a:rPr lang="en-US" sz="12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Business (Lync) </a:t>
              </a:r>
              <a:endPara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l"/>
              <a:r>
                <a:rPr lang="en-US" sz="800" dirty="0" smtClean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Quick Start Guide</a:t>
              </a:r>
              <a:endParaRPr lang="en-US" sz="8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8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727872" y="178446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"/>
            <p:cNvSpPr>
              <a:spLocks/>
            </p:cNvSpPr>
            <p:nvPr/>
          </p:nvSpPr>
          <p:spPr bwMode="auto">
            <a:xfrm>
              <a:off x="4732635" y="183209"/>
              <a:ext cx="298450" cy="298450"/>
            </a:xfrm>
            <a:custGeom>
              <a:avLst/>
              <a:gdLst>
                <a:gd name="T0" fmla="*/ 848 w 1207"/>
                <a:gd name="T1" fmla="*/ 1207 h 1207"/>
                <a:gd name="T2" fmla="*/ 687 w 1207"/>
                <a:gd name="T3" fmla="*/ 1168 h 1207"/>
                <a:gd name="T4" fmla="*/ 605 w 1207"/>
                <a:gd name="T5" fmla="*/ 1175 h 1207"/>
                <a:gd name="T6" fmla="*/ 36 w 1207"/>
                <a:gd name="T7" fmla="*/ 605 h 1207"/>
                <a:gd name="T8" fmla="*/ 42 w 1207"/>
                <a:gd name="T9" fmla="*/ 524 h 1207"/>
                <a:gd name="T10" fmla="*/ 0 w 1207"/>
                <a:gd name="T11" fmla="*/ 359 h 1207"/>
                <a:gd name="T12" fmla="*/ 359 w 1207"/>
                <a:gd name="T13" fmla="*/ 0 h 1207"/>
                <a:gd name="T14" fmla="*/ 522 w 1207"/>
                <a:gd name="T15" fmla="*/ 39 h 1207"/>
                <a:gd name="T16" fmla="*/ 604 w 1207"/>
                <a:gd name="T17" fmla="*/ 32 h 1207"/>
                <a:gd name="T18" fmla="*/ 1173 w 1207"/>
                <a:gd name="T19" fmla="*/ 602 h 1207"/>
                <a:gd name="T20" fmla="*/ 1167 w 1207"/>
                <a:gd name="T21" fmla="*/ 684 h 1207"/>
                <a:gd name="T22" fmla="*/ 1205 w 1207"/>
                <a:gd name="T23" fmla="*/ 845 h 1207"/>
                <a:gd name="T24" fmla="*/ 848 w 1207"/>
                <a:gd name="T25" fmla="*/ 1207 h 1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7" h="1207">
                  <a:moveTo>
                    <a:pt x="848" y="1207"/>
                  </a:moveTo>
                  <a:cubicBezTo>
                    <a:pt x="792" y="1207"/>
                    <a:pt x="736" y="1194"/>
                    <a:pt x="687" y="1168"/>
                  </a:cubicBezTo>
                  <a:cubicBezTo>
                    <a:pt x="660" y="1172"/>
                    <a:pt x="632" y="1175"/>
                    <a:pt x="605" y="1175"/>
                  </a:cubicBezTo>
                  <a:cubicBezTo>
                    <a:pt x="292" y="1175"/>
                    <a:pt x="36" y="919"/>
                    <a:pt x="36" y="605"/>
                  </a:cubicBezTo>
                  <a:cubicBezTo>
                    <a:pt x="36" y="578"/>
                    <a:pt x="37" y="551"/>
                    <a:pt x="42" y="524"/>
                  </a:cubicBezTo>
                  <a:cubicBezTo>
                    <a:pt x="13" y="471"/>
                    <a:pt x="0" y="416"/>
                    <a:pt x="0" y="359"/>
                  </a:cubicBezTo>
                  <a:cubicBezTo>
                    <a:pt x="0" y="162"/>
                    <a:pt x="162" y="0"/>
                    <a:pt x="359" y="0"/>
                  </a:cubicBezTo>
                  <a:cubicBezTo>
                    <a:pt x="415" y="0"/>
                    <a:pt x="471" y="13"/>
                    <a:pt x="522" y="39"/>
                  </a:cubicBezTo>
                  <a:cubicBezTo>
                    <a:pt x="549" y="36"/>
                    <a:pt x="576" y="32"/>
                    <a:pt x="604" y="32"/>
                  </a:cubicBezTo>
                  <a:cubicBezTo>
                    <a:pt x="919" y="32"/>
                    <a:pt x="1173" y="288"/>
                    <a:pt x="1173" y="602"/>
                  </a:cubicBezTo>
                  <a:cubicBezTo>
                    <a:pt x="1173" y="629"/>
                    <a:pt x="1172" y="656"/>
                    <a:pt x="1167" y="684"/>
                  </a:cubicBezTo>
                  <a:cubicBezTo>
                    <a:pt x="1192" y="733"/>
                    <a:pt x="1205" y="789"/>
                    <a:pt x="1205" y="845"/>
                  </a:cubicBezTo>
                  <a:cubicBezTo>
                    <a:pt x="1207" y="1045"/>
                    <a:pt x="1045" y="1207"/>
                    <a:pt x="848" y="1207"/>
                  </a:cubicBezTo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"/>
            <p:cNvSpPr>
              <a:spLocks/>
            </p:cNvSpPr>
            <p:nvPr/>
          </p:nvSpPr>
          <p:spPr bwMode="auto">
            <a:xfrm>
              <a:off x="4818360" y="251471"/>
              <a:ext cx="127000" cy="160338"/>
            </a:xfrm>
            <a:custGeom>
              <a:avLst/>
              <a:gdLst>
                <a:gd name="T0" fmla="*/ 349 w 515"/>
                <a:gd name="T1" fmla="*/ 272 h 643"/>
                <a:gd name="T2" fmla="*/ 232 w 515"/>
                <a:gd name="T3" fmla="*/ 246 h 643"/>
                <a:gd name="T4" fmla="*/ 138 w 515"/>
                <a:gd name="T5" fmla="*/ 179 h 643"/>
                <a:gd name="T6" fmla="*/ 237 w 515"/>
                <a:gd name="T7" fmla="*/ 106 h 643"/>
                <a:gd name="T8" fmla="*/ 423 w 515"/>
                <a:gd name="T9" fmla="*/ 197 h 643"/>
                <a:gd name="T10" fmla="*/ 487 w 515"/>
                <a:gd name="T11" fmla="*/ 142 h 643"/>
                <a:gd name="T12" fmla="*/ 247 w 515"/>
                <a:gd name="T13" fmla="*/ 0 h 643"/>
                <a:gd name="T14" fmla="*/ 3 w 515"/>
                <a:gd name="T15" fmla="*/ 186 h 643"/>
                <a:gd name="T16" fmla="*/ 154 w 515"/>
                <a:gd name="T17" fmla="*/ 354 h 643"/>
                <a:gd name="T18" fmla="*/ 312 w 515"/>
                <a:gd name="T19" fmla="*/ 394 h 643"/>
                <a:gd name="T20" fmla="*/ 375 w 515"/>
                <a:gd name="T21" fmla="*/ 458 h 643"/>
                <a:gd name="T22" fmla="*/ 259 w 515"/>
                <a:gd name="T23" fmla="*/ 542 h 643"/>
                <a:gd name="T24" fmla="*/ 61 w 515"/>
                <a:gd name="T25" fmla="*/ 429 h 643"/>
                <a:gd name="T26" fmla="*/ 0 w 515"/>
                <a:gd name="T27" fmla="*/ 486 h 643"/>
                <a:gd name="T28" fmla="*/ 259 w 515"/>
                <a:gd name="T29" fmla="*/ 643 h 643"/>
                <a:gd name="T30" fmla="*/ 515 w 515"/>
                <a:gd name="T31" fmla="*/ 448 h 643"/>
                <a:gd name="T32" fmla="*/ 349 w 515"/>
                <a:gd name="T33" fmla="*/ 272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5" h="643">
                  <a:moveTo>
                    <a:pt x="349" y="272"/>
                  </a:moveTo>
                  <a:lnTo>
                    <a:pt x="232" y="246"/>
                  </a:lnTo>
                  <a:cubicBezTo>
                    <a:pt x="187" y="237"/>
                    <a:pt x="138" y="222"/>
                    <a:pt x="138" y="179"/>
                  </a:cubicBezTo>
                  <a:cubicBezTo>
                    <a:pt x="138" y="136"/>
                    <a:pt x="171" y="106"/>
                    <a:pt x="237" y="106"/>
                  </a:cubicBezTo>
                  <a:cubicBezTo>
                    <a:pt x="368" y="106"/>
                    <a:pt x="357" y="197"/>
                    <a:pt x="423" y="197"/>
                  </a:cubicBezTo>
                  <a:cubicBezTo>
                    <a:pt x="456" y="197"/>
                    <a:pt x="487" y="178"/>
                    <a:pt x="487" y="142"/>
                  </a:cubicBezTo>
                  <a:cubicBezTo>
                    <a:pt x="487" y="61"/>
                    <a:pt x="357" y="0"/>
                    <a:pt x="247" y="0"/>
                  </a:cubicBezTo>
                  <a:cubicBezTo>
                    <a:pt x="128" y="0"/>
                    <a:pt x="3" y="50"/>
                    <a:pt x="3" y="186"/>
                  </a:cubicBezTo>
                  <a:cubicBezTo>
                    <a:pt x="3" y="251"/>
                    <a:pt x="26" y="322"/>
                    <a:pt x="154" y="354"/>
                  </a:cubicBezTo>
                  <a:lnTo>
                    <a:pt x="312" y="394"/>
                  </a:lnTo>
                  <a:cubicBezTo>
                    <a:pt x="360" y="406"/>
                    <a:pt x="375" y="434"/>
                    <a:pt x="375" y="458"/>
                  </a:cubicBezTo>
                  <a:cubicBezTo>
                    <a:pt x="375" y="499"/>
                    <a:pt x="331" y="542"/>
                    <a:pt x="259" y="542"/>
                  </a:cubicBezTo>
                  <a:cubicBezTo>
                    <a:pt x="117" y="542"/>
                    <a:pt x="138" y="429"/>
                    <a:pt x="61" y="429"/>
                  </a:cubicBezTo>
                  <a:cubicBezTo>
                    <a:pt x="27" y="429"/>
                    <a:pt x="0" y="453"/>
                    <a:pt x="0" y="486"/>
                  </a:cubicBezTo>
                  <a:cubicBezTo>
                    <a:pt x="0" y="552"/>
                    <a:pt x="82" y="643"/>
                    <a:pt x="259" y="643"/>
                  </a:cubicBezTo>
                  <a:cubicBezTo>
                    <a:pt x="429" y="643"/>
                    <a:pt x="515" y="558"/>
                    <a:pt x="515" y="448"/>
                  </a:cubicBezTo>
                  <a:cubicBezTo>
                    <a:pt x="512" y="376"/>
                    <a:pt x="477" y="301"/>
                    <a:pt x="349" y="272"/>
                  </a:cubicBezTo>
                  <a:close/>
                </a:path>
              </a:pathLst>
            </a:custGeom>
            <a:solidFill>
              <a:srgbClr val="00ADE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32762" y="562709"/>
              <a:ext cx="2515014" cy="1150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  <a:spcBef>
                  <a:spcPts val="300"/>
                </a:spcBef>
              </a:pP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Presence is automatically set based on your Outlook calendar but you can change it temporarily if you want to. Presence status is a quick way for other people see whether or not you’re free to chat. Here are the presence settings you can change:</a:t>
              </a:r>
            </a:p>
            <a:p>
              <a:pPr>
                <a:lnSpc>
                  <a:spcPct val="125000"/>
                </a:lnSpc>
                <a:spcBef>
                  <a:spcPts val="300"/>
                </a:spcBef>
              </a:pPr>
              <a:endParaRPr lang="en-US" sz="3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>
                <a:lnSpc>
                  <a:spcPct val="125000"/>
                </a:lnSpc>
                <a:spcBef>
                  <a:spcPts val="300"/>
                </a:spcBef>
              </a:pP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If your presence is:               It means you are:</a:t>
              </a: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2522494" y="1318576"/>
              <a:ext cx="331897" cy="113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2852554" y="1047802"/>
              <a:ext cx="2816" cy="277899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055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67491" y="76200"/>
            <a:ext cx="9152708" cy="6705600"/>
            <a:chOff x="61837" y="68249"/>
            <a:chExt cx="9152708" cy="6705600"/>
          </a:xfrm>
        </p:grpSpPr>
        <p:grpSp>
          <p:nvGrpSpPr>
            <p:cNvPr id="29" name="Group 28"/>
            <p:cNvGrpSpPr/>
            <p:nvPr/>
          </p:nvGrpSpPr>
          <p:grpSpPr>
            <a:xfrm>
              <a:off x="6639206" y="2321928"/>
              <a:ext cx="2061995" cy="1536841"/>
              <a:chOff x="7682872" y="2246297"/>
              <a:chExt cx="2061995" cy="1536841"/>
            </a:xfrm>
          </p:grpSpPr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82872" y="2246297"/>
                <a:ext cx="2061995" cy="1536841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59709" y="2658902"/>
                <a:ext cx="127344" cy="128357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00289" y="2355176"/>
                <a:ext cx="628695" cy="398918"/>
              </a:xfrm>
              <a:prstGeom prst="rect">
                <a:avLst/>
              </a:prstGeom>
            </p:spPr>
          </p:pic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1426" y="2485303"/>
                <a:ext cx="114293" cy="115203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723965" y="2357527"/>
                <a:ext cx="104414" cy="108099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4916" y="2551645"/>
                <a:ext cx="45719" cy="45719"/>
              </a:xfrm>
              <a:prstGeom prst="rect">
                <a:avLst/>
              </a:prstGeom>
            </p:spPr>
          </p:pic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2703" y="2420849"/>
                <a:ext cx="45719" cy="45719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7776172" y="2475816"/>
                <a:ext cx="812309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Royce Freeland </a:t>
                </a:r>
                <a:endParaRPr lang="en-US" sz="3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781639" y="2351329"/>
                <a:ext cx="334807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Anh</a:t>
                </a:r>
                <a:r>
                  <a:rPr lang="en-US" sz="3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Lai</a:t>
                </a:r>
                <a:endParaRPr lang="en-US" sz="3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14" name="Straight Connector 13" descr="&quot;&quot;"/>
            <p:cNvCxnSpPr/>
            <p:nvPr/>
          </p:nvCxnSpPr>
          <p:spPr>
            <a:xfrm>
              <a:off x="4572000" y="68249"/>
              <a:ext cx="0" cy="67056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7491" y="3251495"/>
              <a:ext cx="4283875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  <a:spcBef>
                  <a:spcPts val="300"/>
                </a:spcBef>
              </a:pP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Use </a:t>
              </a:r>
              <a:r>
                <a:rPr lang="en-US" sz="8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instant messaging (IM) to </a:t>
              </a: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touch base with your contacts right away.  </a:t>
              </a:r>
              <a:endParaRPr lang="en-US" sz="8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228600" lvl="0" indent="-228600">
                <a:lnSpc>
                  <a:spcPct val="125000"/>
                </a:lnSpc>
                <a:spcBef>
                  <a:spcPts val="300"/>
                </a:spcBef>
                <a:buFont typeface="+mj-lt"/>
                <a:buAutoNum type="arabicPeriod"/>
              </a:pPr>
              <a:r>
                <a:rPr lang="en-US" sz="8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In your Contacts list, point to </a:t>
              </a: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/>
              </a:r>
              <a:b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</a:b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the contact </a:t>
              </a:r>
              <a:r>
                <a:rPr lang="en-US" sz="8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you </a:t>
              </a: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want </a:t>
              </a:r>
              <a:r>
                <a:rPr lang="en-US" sz="8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to </a:t>
              </a: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IM. If </a:t>
              </a:r>
              <a:b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</a:b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you want to IM with </a:t>
              </a:r>
              <a:r>
                <a:rPr lang="en-US" sz="8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more </a:t>
              </a: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/>
              </a:r>
              <a:b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</a:b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than </a:t>
              </a:r>
              <a:r>
                <a:rPr lang="en-US" sz="8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one contact, </a:t>
              </a: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hold </a:t>
              </a:r>
              <a:r>
                <a:rPr lang="en-US" sz="8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down </a:t>
              </a: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/>
              </a:r>
              <a:b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</a:b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the </a:t>
              </a:r>
              <a:r>
                <a:rPr lang="en-US" sz="800" b="1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Ctrl</a:t>
              </a: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key </a:t>
              </a:r>
              <a:r>
                <a:rPr lang="en-US" sz="8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and click </a:t>
              </a: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each </a:t>
              </a:r>
              <a:b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</a:b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 name.</a:t>
              </a:r>
            </a:p>
            <a:p>
              <a:pPr marL="228600" indent="-228600">
                <a:lnSpc>
                  <a:spcPct val="125000"/>
                </a:lnSpc>
                <a:spcBef>
                  <a:spcPts val="300"/>
                </a:spcBef>
                <a:buFont typeface="+mj-lt"/>
                <a:buAutoNum type="arabicPeriod" startAt="2"/>
              </a:pPr>
              <a:r>
                <a:rPr lang="en-US" sz="8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Click the IM button. </a:t>
              </a:r>
            </a:p>
            <a:p>
              <a:pPr marL="228600" indent="-228600">
                <a:lnSpc>
                  <a:spcPct val="125000"/>
                </a:lnSpc>
                <a:spcBef>
                  <a:spcPts val="300"/>
                </a:spcBef>
                <a:buFont typeface="+mj-lt"/>
                <a:buAutoNum type="arabicPeriod" startAt="2"/>
              </a:pPr>
              <a:r>
                <a:rPr lang="en-US" sz="8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Type your message and </a:t>
              </a: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/>
              </a:r>
              <a:b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</a:b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press </a:t>
              </a:r>
              <a:r>
                <a:rPr lang="en-US" sz="8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the </a:t>
              </a:r>
              <a:r>
                <a:rPr lang="en-US" sz="800" b="1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Enter</a:t>
              </a:r>
              <a:r>
                <a:rPr lang="en-US" sz="8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key on </a:t>
              </a: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/>
              </a:r>
              <a:b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</a:b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your </a:t>
              </a:r>
              <a:r>
                <a:rPr lang="en-US" sz="8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keyboard. </a:t>
              </a:r>
            </a:p>
            <a:p>
              <a:pPr lvl="0">
                <a:lnSpc>
                  <a:spcPct val="125000"/>
                </a:lnSpc>
                <a:spcBef>
                  <a:spcPts val="300"/>
                </a:spcBef>
              </a:pP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837" y="312424"/>
              <a:ext cx="4063500" cy="13926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Create a group</a:t>
              </a:r>
            </a:p>
            <a:p>
              <a:pPr>
                <a:lnSpc>
                  <a:spcPct val="125000"/>
                </a:lnSpc>
                <a:spcBef>
                  <a:spcPts val="300"/>
                </a:spcBef>
              </a:pP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Set </a:t>
              </a:r>
              <a:r>
                <a:rPr lang="en-US" sz="8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up a group for each team you work </a:t>
              </a: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with </a:t>
              </a:r>
              <a:r>
                <a:rPr lang="en-US" sz="8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so you </a:t>
              </a: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quickly see who’s </a:t>
              </a:r>
              <a:r>
                <a:rPr lang="en-US" sz="8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available, or communicate with the entire team at once</a:t>
              </a: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  <a:p>
              <a:pPr marL="228600" lvl="0" indent="-228600">
                <a:lnSpc>
                  <a:spcPct val="125000"/>
                </a:lnSpc>
                <a:spcBef>
                  <a:spcPts val="300"/>
                </a:spcBef>
                <a:buFont typeface="+mj-lt"/>
                <a:buAutoNum type="arabicPeriod"/>
              </a:pPr>
              <a:r>
                <a:rPr lang="en-US" sz="8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Click the </a:t>
              </a:r>
              <a:r>
                <a:rPr lang="en-US" sz="800" b="1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Add a Contact </a:t>
              </a:r>
              <a:r>
                <a:rPr lang="en-US" sz="8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button.</a:t>
              </a:r>
            </a:p>
            <a:p>
              <a:pPr marL="228600" lvl="0" indent="-228600">
                <a:lnSpc>
                  <a:spcPct val="125000"/>
                </a:lnSpc>
                <a:spcBef>
                  <a:spcPts val="300"/>
                </a:spcBef>
                <a:buFont typeface="+mj-lt"/>
                <a:buAutoNum type="arabicPeriod"/>
              </a:pPr>
              <a:r>
                <a:rPr lang="en-US" sz="8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Select </a:t>
              </a:r>
              <a:r>
                <a:rPr lang="en-US" sz="800" b="1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Create a New Group.</a:t>
              </a:r>
              <a:endParaRPr lang="en-US" sz="8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228600" lvl="0" indent="-228600">
                <a:lnSpc>
                  <a:spcPct val="125000"/>
                </a:lnSpc>
                <a:spcBef>
                  <a:spcPts val="300"/>
                </a:spcBef>
                <a:buFont typeface="+mj-lt"/>
                <a:buAutoNum type="arabicPeriod"/>
              </a:pPr>
              <a:r>
                <a:rPr lang="en-US" sz="8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Begin typing your new group name.</a:t>
              </a:r>
            </a:p>
            <a:p>
              <a:pPr>
                <a:lnSpc>
                  <a:spcPct val="125000"/>
                </a:lnSpc>
                <a:spcBef>
                  <a:spcPts val="300"/>
                </a:spcBef>
              </a:pPr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7491" y="2957505"/>
              <a:ext cx="1959751" cy="300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  <a:spcBef>
                  <a:spcPts val="300"/>
                </a:spcBef>
              </a:pPr>
              <a:r>
                <a:rPr lang="en-US" sz="1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Send an instant </a:t>
              </a:r>
              <a:r>
                <a:rPr lang="en-US" sz="12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message</a:t>
              </a:r>
              <a:endPara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22303" y="1079691"/>
              <a:ext cx="1982214" cy="946056"/>
            </a:xfrm>
            <a:prstGeom prst="rect">
              <a:avLst/>
            </a:prstGeom>
          </p:spPr>
        </p:pic>
        <p:sp>
          <p:nvSpPr>
            <p:cNvPr id="36" name="Oval 35"/>
            <p:cNvSpPr/>
            <p:nvPr/>
          </p:nvSpPr>
          <p:spPr>
            <a:xfrm>
              <a:off x="3397191" y="1553869"/>
              <a:ext cx="197931" cy="19793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sz="9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6913" y="2118050"/>
              <a:ext cx="3258797" cy="46878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37" name="Oval 36"/>
            <p:cNvSpPr/>
            <p:nvPr/>
          </p:nvSpPr>
          <p:spPr>
            <a:xfrm>
              <a:off x="842954" y="2008827"/>
              <a:ext cx="197931" cy="19793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3</a:t>
              </a:r>
              <a:endParaRPr lang="en-US" sz="105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41875" y="1079691"/>
              <a:ext cx="248925" cy="17281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550444" y="1079691"/>
              <a:ext cx="197931" cy="19793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sz="9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991208" y="4073718"/>
              <a:ext cx="2257152" cy="1864747"/>
              <a:chOff x="1991208" y="4359954"/>
              <a:chExt cx="2257152" cy="1864747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23385" y="4467394"/>
                <a:ext cx="2124975" cy="1757307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</p:pic>
          <p:grpSp>
            <p:nvGrpSpPr>
              <p:cNvPr id="47" name="Group 46"/>
              <p:cNvGrpSpPr/>
              <p:nvPr/>
            </p:nvGrpSpPr>
            <p:grpSpPr>
              <a:xfrm>
                <a:off x="2174225" y="4529009"/>
                <a:ext cx="188439" cy="175303"/>
                <a:chOff x="6902234" y="3795543"/>
                <a:chExt cx="220054" cy="222705"/>
              </a:xfrm>
            </p:grpSpPr>
            <p:pic>
              <p:nvPicPr>
                <p:cNvPr id="48" name="Picture 47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2234" y="3795543"/>
                  <a:ext cx="220054" cy="222705"/>
                </a:xfrm>
                <a:prstGeom prst="rect">
                  <a:avLst/>
                </a:prstGeom>
              </p:spPr>
            </p:pic>
            <p:pic>
              <p:nvPicPr>
                <p:cNvPr id="49" name="Picture 48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5125" y="3947503"/>
                  <a:ext cx="59183" cy="59183"/>
                </a:xfrm>
                <a:prstGeom prst="rect">
                  <a:avLst/>
                </a:prstGeom>
              </p:spPr>
            </p:pic>
          </p:grpSp>
          <p:grpSp>
            <p:nvGrpSpPr>
              <p:cNvPr id="60" name="Group 59"/>
              <p:cNvGrpSpPr/>
              <p:nvPr/>
            </p:nvGrpSpPr>
            <p:grpSpPr>
              <a:xfrm>
                <a:off x="2174224" y="5039250"/>
                <a:ext cx="188439" cy="175303"/>
                <a:chOff x="6902234" y="3795543"/>
                <a:chExt cx="220054" cy="222705"/>
              </a:xfrm>
            </p:grpSpPr>
            <p:pic>
              <p:nvPicPr>
                <p:cNvPr id="64" name="Picture 63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2234" y="3795543"/>
                  <a:ext cx="220054" cy="222705"/>
                </a:xfrm>
                <a:prstGeom prst="rect">
                  <a:avLst/>
                </a:prstGeom>
              </p:spPr>
            </p:pic>
            <p:pic>
              <p:nvPicPr>
                <p:cNvPr id="65" name="Picture 64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5125" y="3947503"/>
                  <a:ext cx="59183" cy="59183"/>
                </a:xfrm>
                <a:prstGeom prst="rect">
                  <a:avLst/>
                </a:prstGeom>
              </p:spPr>
            </p:pic>
          </p:grp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83239" y="5816381"/>
                <a:ext cx="107647" cy="102631"/>
              </a:xfrm>
              <a:prstGeom prst="rect">
                <a:avLst/>
              </a:prstGeom>
            </p:spPr>
          </p:pic>
          <p:sp>
            <p:nvSpPr>
              <p:cNvPr id="52" name="Oval 51"/>
              <p:cNvSpPr/>
              <p:nvPr/>
            </p:nvSpPr>
            <p:spPr>
              <a:xfrm>
                <a:off x="1991208" y="4359954"/>
                <a:ext cx="197931" cy="19793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3</a:t>
                </a:r>
                <a:endParaRPr lang="en-US" sz="105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451478" y="3574400"/>
              <a:ext cx="1894814" cy="473604"/>
              <a:chOff x="2451478" y="3725469"/>
              <a:chExt cx="1894814" cy="473604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33968" y="3778028"/>
                <a:ext cx="1812324" cy="421045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  <p:sp>
            <p:nvSpPr>
              <p:cNvPr id="51" name="Oval 50"/>
              <p:cNvSpPr/>
              <p:nvPr/>
            </p:nvSpPr>
            <p:spPr>
              <a:xfrm>
                <a:off x="3066011" y="3725469"/>
                <a:ext cx="197931" cy="19793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2</a:t>
                </a:r>
                <a:endParaRPr lang="en-US" sz="900" dirty="0"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5832" y="4058446"/>
                <a:ext cx="90858" cy="88772"/>
              </a:xfrm>
              <a:prstGeom prst="rect">
                <a:avLst/>
              </a:prstGeom>
            </p:spPr>
          </p:pic>
          <p:grpSp>
            <p:nvGrpSpPr>
              <p:cNvPr id="68" name="Group 67"/>
              <p:cNvGrpSpPr/>
              <p:nvPr/>
            </p:nvGrpSpPr>
            <p:grpSpPr>
              <a:xfrm>
                <a:off x="2582972" y="3828530"/>
                <a:ext cx="333396" cy="336047"/>
                <a:chOff x="6902234" y="3795543"/>
                <a:chExt cx="220054" cy="222705"/>
              </a:xfrm>
            </p:grpSpPr>
            <p:pic>
              <p:nvPicPr>
                <p:cNvPr id="69" name="Picture 68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2234" y="3795543"/>
                  <a:ext cx="220054" cy="222705"/>
                </a:xfrm>
                <a:prstGeom prst="rect">
                  <a:avLst/>
                </a:prstGeom>
              </p:spPr>
            </p:pic>
            <p:pic>
              <p:nvPicPr>
                <p:cNvPr id="70" name="Picture 69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5125" y="3947503"/>
                  <a:ext cx="59183" cy="59183"/>
                </a:xfrm>
                <a:prstGeom prst="rect">
                  <a:avLst/>
                </a:prstGeom>
              </p:spPr>
            </p:pic>
          </p:grpSp>
          <p:sp>
            <p:nvSpPr>
              <p:cNvPr id="44" name="Oval 43"/>
              <p:cNvSpPr/>
              <p:nvPr/>
            </p:nvSpPr>
            <p:spPr>
              <a:xfrm>
                <a:off x="2451478" y="3725470"/>
                <a:ext cx="197931" cy="19793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1</a:t>
                </a:r>
                <a:endParaRPr lang="en-US" sz="900" dirty="0"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572000" y="370312"/>
              <a:ext cx="3886200" cy="300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  <a:spcBef>
                  <a:spcPts val="300"/>
                </a:spcBef>
              </a:pPr>
              <a:r>
                <a:rPr lang="en-US" sz="1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Add audio, </a:t>
              </a:r>
              <a:r>
                <a:rPr lang="en-US" sz="12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video and share files in </a:t>
              </a:r>
              <a:r>
                <a:rPr lang="en-US" sz="1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an IM conversation  </a:t>
              </a:r>
              <a:endPara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018664" y="732090"/>
              <a:ext cx="3222204" cy="546035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6122190" y="1165426"/>
              <a:ext cx="2059" cy="209386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626979" y="1165426"/>
              <a:ext cx="2059" cy="209386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7138660" y="1123273"/>
              <a:ext cx="0" cy="37599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925525" y="1169105"/>
              <a:ext cx="2059" cy="209386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5822187" y="1360870"/>
              <a:ext cx="610641" cy="213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  <a:spcBef>
                  <a:spcPts val="300"/>
                </a:spcBef>
              </a:pPr>
              <a:r>
                <a:rPr lang="en-US" sz="700" dirty="0" smtClean="0">
                  <a:solidFill>
                    <a:schemeClr val="accent6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Add video</a:t>
              </a:r>
              <a:endParaRPr lang="en-US" sz="700" dirty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291045" y="1360870"/>
              <a:ext cx="639352" cy="226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  <a:spcBef>
                  <a:spcPts val="300"/>
                </a:spcBef>
              </a:pPr>
              <a:r>
                <a:rPr lang="en-US" sz="700" dirty="0" smtClean="0">
                  <a:solidFill>
                    <a:schemeClr val="accent6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Add audio</a:t>
              </a:r>
              <a:endParaRPr lang="en-US" sz="700" dirty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991547" y="1537248"/>
              <a:ext cx="1246270" cy="361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  <a:spcBef>
                  <a:spcPts val="300"/>
                </a:spcBef>
              </a:pPr>
              <a:r>
                <a:rPr lang="en-US" sz="700" dirty="0" smtClean="0">
                  <a:solidFill>
                    <a:schemeClr val="accent6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Share your desktop, or a program like PowerPoint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761567" y="1383201"/>
              <a:ext cx="824666" cy="226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  <a:spcBef>
                  <a:spcPts val="300"/>
                </a:spcBef>
              </a:pPr>
              <a:r>
                <a:rPr lang="en-US" sz="700" dirty="0" smtClean="0">
                  <a:solidFill>
                    <a:schemeClr val="accent6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More options</a:t>
              </a:r>
              <a:endParaRPr lang="en-US" sz="700" dirty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641206" y="4122152"/>
              <a:ext cx="4573339" cy="2082555"/>
              <a:chOff x="4641206" y="4277796"/>
              <a:chExt cx="4573339" cy="2082555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4641206" y="4277796"/>
                <a:ext cx="4573339" cy="66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ts val="300"/>
                  </a:spcBef>
                </a:pPr>
                <a:r>
                  <a:rPr lang="en-US" sz="12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Find a previous IM conversation</a:t>
                </a:r>
              </a:p>
              <a:p>
                <a:pPr>
                  <a:lnSpc>
                    <a:spcPct val="125000"/>
                  </a:lnSpc>
                  <a:spcBef>
                    <a:spcPts val="300"/>
                  </a:spcBef>
                </a:pPr>
                <a:r>
                  <a:rPr lang="en-US" sz="8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If you use Outlook and Exchange, Skype for Business automatically saves your IM conversation history. To view or continue a previous IM conversation or see an </a:t>
                </a: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IM you </a:t>
                </a:r>
                <a:r>
                  <a:rPr lang="en-US" sz="8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missed: 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649361" y="5113856"/>
                <a:ext cx="1990336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lnSpc>
                    <a:spcPct val="125000"/>
                  </a:lnSpc>
                  <a:spcBef>
                    <a:spcPts val="300"/>
                  </a:spcBef>
                  <a:buFont typeface="+mj-lt"/>
                  <a:buAutoNum type="arabicPeriod"/>
                </a:pP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Click the </a:t>
                </a:r>
                <a:r>
                  <a:rPr lang="en-US" sz="8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Conversations </a:t>
                </a: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tab.</a:t>
                </a:r>
              </a:p>
              <a:p>
                <a:pPr marL="228600" indent="-228600">
                  <a:lnSpc>
                    <a:spcPct val="125000"/>
                  </a:lnSpc>
                  <a:spcBef>
                    <a:spcPts val="300"/>
                  </a:spcBef>
                  <a:buFont typeface="+mj-lt"/>
                  <a:buAutoNum type="arabicPeriod"/>
                </a:pP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Click the </a:t>
                </a:r>
                <a:r>
                  <a:rPr lang="en-US" sz="800" b="1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All</a:t>
                </a:r>
                <a:r>
                  <a:rPr lang="en-US" sz="8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or </a:t>
                </a:r>
                <a:r>
                  <a:rPr lang="en-US" sz="800" b="1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Missed</a:t>
                </a:r>
                <a:r>
                  <a:rPr lang="en-US" sz="8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tab. If </a:t>
                </a:r>
                <a:r>
                  <a:rPr lang="en-US" sz="8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you don’t see the conversation you’re looking for, click </a:t>
                </a:r>
                <a:r>
                  <a:rPr lang="en-US" sz="800" b="1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View More in </a:t>
                </a:r>
                <a:r>
                  <a:rPr lang="en-US" sz="800" b="1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Outlook</a:t>
                </a:r>
                <a:r>
                  <a:rPr lang="en-US" sz="8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at </a:t>
                </a:r>
                <a:r>
                  <a:rPr lang="en-US" sz="8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the bottom of the list</a:t>
                </a: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.</a:t>
                </a:r>
              </a:p>
              <a:p>
                <a:pPr marL="228600" indent="-228600">
                  <a:lnSpc>
                    <a:spcPct val="125000"/>
                  </a:lnSpc>
                  <a:spcBef>
                    <a:spcPts val="300"/>
                  </a:spcBef>
                  <a:buFont typeface="+mj-lt"/>
                  <a:buAutoNum type="arabicPeriod"/>
                </a:pP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Double-click the conversation that you want to open. </a:t>
                </a:r>
                <a:endParaRPr lang="en-US" sz="8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48475" y="5273675"/>
                <a:ext cx="2015464" cy="630265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  <p:sp>
            <p:nvSpPr>
              <p:cNvPr id="62" name="Oval 61"/>
              <p:cNvSpPr/>
              <p:nvPr/>
            </p:nvSpPr>
            <p:spPr>
              <a:xfrm>
                <a:off x="7281491" y="5215853"/>
                <a:ext cx="197931" cy="19793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1</a:t>
                </a:r>
                <a:endParaRPr lang="en-US" sz="900" dirty="0"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6753225" y="5586043"/>
                <a:ext cx="197931" cy="19793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2</a:t>
                </a:r>
                <a:endParaRPr lang="en-US" sz="900" dirty="0"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579587" y="2010849"/>
              <a:ext cx="2438400" cy="1592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  <a:spcBef>
                  <a:spcPts val="300"/>
                </a:spcBef>
              </a:pPr>
              <a:r>
                <a:rPr lang="en-US" sz="1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Switch between </a:t>
              </a:r>
              <a:r>
                <a:rPr lang="en-US" sz="12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conversations</a:t>
              </a:r>
              <a:endPara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25000"/>
                </a:lnSpc>
                <a:spcBef>
                  <a:spcPts val="300"/>
                </a:spcBef>
              </a:pPr>
              <a:r>
                <a:rPr lang="en-US" sz="8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If you have several conversations </a:t>
              </a: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/>
              </a:r>
              <a:b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</a:b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or </a:t>
              </a:r>
              <a:r>
                <a:rPr lang="en-US" sz="8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meetings going on at the </a:t>
              </a: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/>
              </a:r>
              <a:b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</a:b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same time</a:t>
              </a:r>
              <a:r>
                <a:rPr lang="en-US" sz="8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, Skype for Business </a:t>
              </a: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/>
              </a:r>
              <a:b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</a:b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displays them </a:t>
              </a:r>
              <a:r>
                <a:rPr lang="en-US" sz="8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all in one place, </a:t>
              </a: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so </a:t>
              </a:r>
              <a:b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</a:b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you can toggle </a:t>
              </a:r>
              <a:r>
                <a:rPr lang="en-US" sz="8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between them. </a:t>
              </a: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/>
              </a:r>
              <a:b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</a:b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/>
              </a:r>
              <a:b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</a:b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Click a tab on the left to view an </a:t>
              </a:r>
              <a:b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</a:b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IM conversation.</a:t>
              </a:r>
              <a:endParaRPr lang="en-US" sz="8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626979" y="2327319"/>
              <a:ext cx="535821" cy="537526"/>
            </a:xfrm>
            <a:prstGeom prst="ellips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5515" y="5118031"/>
              <a:ext cx="2200202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  <a:spcBef>
                  <a:spcPts val="300"/>
                </a:spcBef>
              </a:pPr>
              <a:r>
                <a:rPr lang="en-US" sz="10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Need to add someone to the IM?</a:t>
              </a:r>
              <a:endPara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3089" y="5390581"/>
              <a:ext cx="176966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  <a:spcBef>
                  <a:spcPts val="300"/>
                </a:spcBef>
              </a:pP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From the main Skype for Business window, drag a contact pic onto the IM window.</a:t>
              </a:r>
              <a:endParaRPr lang="en-US" sz="8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804108" y="5773396"/>
              <a:ext cx="455312" cy="202579"/>
            </a:xfrm>
            <a:prstGeom prst="rect">
              <a:avLst/>
            </a:prstGeom>
          </p:spPr>
        </p:pic>
        <p:grpSp>
          <p:nvGrpSpPr>
            <p:cNvPr id="18" name="Group 17"/>
            <p:cNvGrpSpPr>
              <a:grpSpLocks noChangeAspect="1"/>
            </p:cNvGrpSpPr>
            <p:nvPr/>
          </p:nvGrpSpPr>
          <p:grpSpPr>
            <a:xfrm>
              <a:off x="1616218" y="5834925"/>
              <a:ext cx="250665" cy="257901"/>
              <a:chOff x="3020471" y="5791137"/>
              <a:chExt cx="286259" cy="294523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0471" y="5791137"/>
                <a:ext cx="275323" cy="288433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7913" y="5976843"/>
                <a:ext cx="108817" cy="108817"/>
              </a:xfrm>
              <a:prstGeom prst="rect">
                <a:avLst/>
              </a:prstGeom>
            </p:spPr>
          </p:pic>
        </p:grpSp>
      </p:grpSp>
      <p:sp>
        <p:nvSpPr>
          <p:cNvPr id="77" name="Text Box 7"/>
          <p:cNvSpPr txBox="1"/>
          <p:nvPr/>
        </p:nvSpPr>
        <p:spPr>
          <a:xfrm>
            <a:off x="4776345" y="6235561"/>
            <a:ext cx="4237088" cy="45633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noAutofit/>
          </a:bodyPr>
          <a:lstStyle/>
          <a:p>
            <a:r>
              <a:rPr lang="en-US" sz="800" b="1" i="1" dirty="0">
                <a:solidFill>
                  <a:srgbClr val="FFFF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Lync Conversations are saved for 90 Days in the Conversation History folder in Outlook.  To save a specific conversation for longer than 90 days</a:t>
            </a:r>
            <a:r>
              <a:rPr lang="en-US" sz="800" b="1" i="1" dirty="0" smtClean="0">
                <a:solidFill>
                  <a:srgbClr val="FFFF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you can move it to a different folder or select </a:t>
            </a:r>
            <a:r>
              <a:rPr lang="en-US" sz="800" b="1" i="1" dirty="0">
                <a:solidFill>
                  <a:srgbClr val="FFFF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message and save it to OneNote. </a:t>
            </a:r>
            <a:endParaRPr lang="en-US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8" name="Content Placeholder 3"/>
          <p:cNvSpPr txBox="1">
            <a:spLocks/>
          </p:cNvSpPr>
          <p:nvPr/>
        </p:nvSpPr>
        <p:spPr>
          <a:xfrm>
            <a:off x="67491" y="6188558"/>
            <a:ext cx="4368038" cy="402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TIP: When sending an instant message, it’s a good idea to check the receiver’s availability by asking if that person is available to chat. </a:t>
            </a:r>
            <a:endParaRPr lang="en-US" sz="700" dirty="0">
              <a:solidFill>
                <a:schemeClr val="accent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165" y="6590945"/>
            <a:ext cx="1276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v. 4.27.15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21111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97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IntlLangReview xmlns="4873beb7-5857-4685-be1f-d57550cc96cc">false</IntlLangReview>
    <LocLastLocAttemptVersionLookup xmlns="4873beb7-5857-4685-be1f-d57550cc96cc">856206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ppVerPrimary xmlns="4873beb7-5857-4685-be1f-d57550cc96cc" xsi:nil="true"/>
    <AssetStart xmlns="4873beb7-5857-4685-be1f-d57550cc96cc">2012-10-11T07:00:00+00:00</AssetStart>
    <FriendlyTitle xmlns="4873beb7-5857-4685-be1f-d57550cc96cc" xsi:nil="true"/>
    <MarketSpecific xmlns="4873beb7-5857-4685-be1f-d57550cc96cc">false</MarketSpecific>
    <PublishStatusLookup xmlns="4873beb7-5857-4685-be1f-d57550cc96cc">
      <Value>1621751</Value>
    </PublishStatusLookup>
    <APAuthor xmlns="4873beb7-5857-4685-be1f-d57550cc96cc">
      <UserInfo>
        <DisplayName>System Account</DisplayName>
        <AccountId>1749</AccountId>
        <AccountType/>
      </UserInfo>
    </APAuthor>
    <IntlLangReviewer xmlns="4873beb7-5857-4685-be1f-d57550cc96cc" xsi:nil="true"/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>103455868</NumericId>
    <ParentAssetId xmlns="4873beb7-5857-4685-be1f-d57550cc96cc">AF103015613</ParentAssetId>
    <OriginalSourceMarket xmlns="4873beb7-5857-4685-be1f-d57550cc96cc" xsi:nil="true"/>
    <ApprovalStatus xmlns="4873beb7-5857-4685-be1f-d57550cc96cc">InProgress</ApprovalStatus>
    <EditorialTags xmlns="4873beb7-5857-4685-be1f-d57550cc96cc" xsi:nil="true"/>
    <LocComments xmlns="4873beb7-5857-4685-be1f-d57550cc96cc">Intl_Localizable</LocComments>
    <LocRecommendedHandoff xmlns="4873beb7-5857-4685-be1f-d57550cc96cc">FY13HOJun1</LocRecommendedHandoff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NA</AssetType>
    <MachineTranslated xmlns="4873beb7-5857-4685-be1f-d57550cc96cc">false</MachineTranslated>
    <OutputCachingOn xmlns="4873beb7-5857-4685-be1f-d57550cc96cc">false</OutputCachingOn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>t:Tier 1,t:Tier 2,t:Tier 3</LocMarketGroupTiers2>
    <ClipArtFilename xmlns="4873beb7-5857-4685-be1f-d57550cc96cc" xsi:nil="true"/>
    <CSXHash xmlns="4873beb7-5857-4685-be1f-d57550cc96cc" xsi:nil="true"/>
    <DirectSourceMarket xmlns="4873beb7-5857-4685-be1f-d57550cc96cc" xsi:nil="true"/>
    <PlannedPubDate xmlns="4873beb7-5857-4685-be1f-d57550cc96cc">2012-09-28T07:00:00+00:00</PlannedPubDate>
    <Size xmlns="4873beb7-5857-4685-be1f-d57550cc96cc">300kb</Size>
    <CategoryTagsTaxHTField11 xmlns="4873beb7-5857-4685-be1f-d57550cc96cc">
      <Terms xmlns="http://schemas.microsoft.com/office/infopath/2007/PartnerControls"/>
    </CategoryTagsTaxHTField11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imesCloned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pplications xmlns="4873beb7-5857-4685-be1f-d57550cc96cc">
      <Value>1651</Value>
      <Value>1791</Value>
    </Applications>
    <AssetId xmlns="4873beb7-5857-4685-be1f-d57550cc96cc">AF103455868</AssetId>
    <AuthorGroup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OOCacheId xmlns="4873beb7-5857-4685-be1f-d57550cc96cc" xsi:nil="true"/>
    <IsDeleted xmlns="4873beb7-5857-4685-be1f-d57550cc96cc">false</IsDeleted>
    <HiddenCategoryTagsTaxHTField0 xmlns="4873beb7-5857-4685-be1f-d57550cc96cc">
      <Terms xmlns="http://schemas.microsoft.com/office/infopath/2007/PartnerControls"/>
    </HiddenCategoryTagsTaxHTField0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>RTM/RTW</Milestone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PArbitraryFile" ma:contentTypeID="0x0101006EDDDB5EE6D98C44930B742096920B30020100945995BAC74E6347BD6C979F46C6273B" ma:contentTypeVersion="86" ma:contentTypeDescription="Create a new document." ma:contentTypeScope="" ma:versionID="47362dbd0b2e04c99e18350883780ba7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4d33c9699287bf5bb5d1976bc78824fa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Size"/>
                <xsd:element ref="ns2:AcquiredFrom" minOccurs="0"/>
                <xsd:element ref="ns2:UACurrentWords" minOccurs="0"/>
                <xsd:element ref="ns2:ApplicationCode" minOccurs="0"/>
                <xsd:element ref="ns2:ApplicationId" minOccurs="0"/>
                <xsd:element ref="ns2:Applications" minOccurs="0"/>
                <xsd:element ref="ns2:ApprovalLog" minOccurs="0"/>
                <xsd:element ref="ns2:ApprovalStatus" minOccurs="0"/>
                <xsd:element ref="ns2:FeedAppVer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uthorGroup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CategoryTagsTaxHTField11" minOccurs="0"/>
                <xsd:element ref="ns2:ClipArtFilename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FeatureTagsTaxHTField0" minOccurs="0"/>
                <xsd:element ref="ns2:FriendlyTitle" minOccurs="0"/>
                <xsd:element ref="ns2:HandoffToMSDN" minOccurs="0"/>
                <xsd:element ref="ns2:HiddenCategoryTagsTaxHTField0" minOccurs="0"/>
                <xsd:element ref="ns2:InProjectListLookup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LegacyData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NumericId" minOccurs="0"/>
                <xsd:element ref="ns2:NumOfRatingsLookup" minOccurs="0"/>
                <xsd:element ref="ns2:OOCacheId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AppVerPrimary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Size" ma:index="1" ma:displayName="Size of File" ma:default="" ma:internalName="Size" ma:readOnly="false">
      <xsd:simpleType>
        <xsd:restriction base="dms:Text"/>
      </xsd:simpleType>
    </xsd:element>
    <xsd:element name="AcquiredFrom" ma:index="2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3" nillable="true" ma:displayName="Actual Word Count" ma:default="" ma:internalName="UACurrentWords" ma:readOnly="false">
      <xsd:simpleType>
        <xsd:restriction base="dms:Unknown"/>
      </xsd:simpleType>
    </xsd:element>
    <xsd:element name="ApplicationCode" ma:index="4" nillable="true" ma:displayName="Application Code" ma:default="" ma:list="{3B69E247-3408-4B27-BC34-375E2E9451F9}" ma:internalName="ApplicationCode" ma:readOnly="true" ma:showField="AppVerCod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pplicationId" ma:index="5" nillable="true" ma:displayName="Application ID" ma:default="" ma:list="{3B69E247-3408-4B27-BC34-375E2E9451F9}" ma:internalName="ApplicationId" ma:readOnly="true" ma:showField="AssetId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pplications" ma:index="6" nillable="true" ma:displayName="Applications (With Version)" ma:default="" ma:description="Applications this asset is associated with" ma:list="{3B69E247-3408-4B27-BC34-375E2E9451F9}" ma:internalName="Applications" ma:readOnly="false" ma:showField="Titl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pprovalLog" ma:index="7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8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FeedAppVer" ma:index="9" nillable="true" ma:displayName="AppVer" ma:default="" ma:hidden="true" ma:list="{3B69E247-3408-4B27-BC34-375E2E9451F9}" ma:internalName="FeedAppVer" ma:readOnly="true" ma:showField="AppVerForLookup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ssetStart" ma:index="10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11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12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13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4" nillable="true" ma:displayName="Asset Type" ma:default="" ma:internalName="AssetType" ma:readOnly="false">
      <xsd:simpleType>
        <xsd:restriction base="dms:Unknown"/>
      </xsd:simpleType>
    </xsd:element>
    <xsd:element name="APAuthor" ma:index="15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uthorGroup" ma:index="16" nillable="true" ma:displayName="Author Group" ma:default="" ma:internalName="AuthorGroup" ma:readOnly="false">
      <xsd:simpleType>
        <xsd:restriction base="dms:Choice">
          <xsd:enumeration value="AWSUA"/>
          <xsd:enumeration value="ITProUA"/>
          <xsd:enumeration value="PMG"/>
          <xsd:enumeration value="Partner UA"/>
          <xsd:enumeration value="Acquired"/>
          <xsd:enumeration value="BCM"/>
          <xsd:enumeration value="MSC"/>
          <xsd:enumeration value="Intl Site Management"/>
          <xsd:enumeration value="Other"/>
        </xsd:restriction>
      </xsd:simpleType>
    </xsd:element>
    <xsd:element name="AverageRating" ma:index="17" nillable="true" ma:displayName="Average Rating" ma:internalName="AverageRating" ma:readOnly="false">
      <xsd:simpleType>
        <xsd:restriction base="dms:Text"/>
      </xsd:simpleType>
    </xsd:element>
    <xsd:element name="BlockPublish" ma:index="18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9" nillable="true" ma:displayName="Bug Number" ma:default="" ma:internalName="BugNumber" ma:readOnly="false">
      <xsd:simpleType>
        <xsd:restriction base="dms:Text"/>
      </xsd:simpleType>
    </xsd:element>
    <xsd:element name="CampaignTagsTaxHTField0" ma:index="21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ategoryTagsTaxHTField11" ma:index="23" nillable="true" ma:taxonomy="true" ma:internalName="CategoryTagsTaxHTField11" ma:taxonomyFieldName="CategoryTags" ma:displayName="Category Tags" ma:readOnly="false" ma:default="" ma:fieldId="{24797cbb-132b-4ad7-b1f7-0c1bcff0c38a}" ma:taxonomyMulti="true" ma:sspId="8f79753a-75d3-41f5-8ca3-40b843941b4f" ma:termSetId="52678d52-26de-467b-a7b9-d4d1c4c8b24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lipArtFilename" ma:index="24" nillable="true" ma:displayName="Clip Art Name" ma:default="" ma:internalName="ClipArtFilename" ma:readOnly="false">
      <xsd:simpleType>
        <xsd:restriction base="dms:Text"/>
      </xsd:simpleType>
    </xsd:element>
    <xsd:element name="ContentItem" ma:index="25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7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30" nillable="true" ma:displayName="CSX Hash" ma:default="" ma:internalName="CSXHash" ma:readOnly="false">
      <xsd:simpleType>
        <xsd:restriction base="dms:Text"/>
      </xsd:simpleType>
    </xsd:element>
    <xsd:element name="CSXSubmissionMarket" ma:index="31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32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33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4" nillable="true" ma:displayName="Deleted?" ma:default="" ma:internalName="IsDeleted" ma:readOnly="false">
      <xsd:simpleType>
        <xsd:restriction base="dms:Boolean"/>
      </xsd:simpleType>
    </xsd:element>
    <xsd:element name="APDescription" ma:index="35" nillable="true" ma:displayName="Description" ma:default="" ma:internalName="APDescription" ma:readOnly="false">
      <xsd:simpleType>
        <xsd:restriction base="dms:Note"/>
      </xsd:simpleType>
    </xsd:element>
    <xsd:element name="DirectSourceMarket" ma:index="36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7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8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9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40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41" nillable="true" ma:displayName="Editorial Tags" ma:default="" ma:internalName="EditorialTags">
      <xsd:simpleType>
        <xsd:restriction base="dms:Unknown"/>
      </xsd:simpleType>
    </xsd:element>
    <xsd:element name="FeatureTagsTaxHTField0" ma:index="43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riendlyTitle" ma:index="44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HandoffToMSDN" ma:index="45" nillable="true" ma:displayName="Handoff To MSDN Date" ma:default="" ma:internalName="HandoffToMSDN" ma:readOnly="false">
      <xsd:simpleType>
        <xsd:restriction base="dms:DateTime"/>
      </xsd:simpleType>
    </xsd:element>
    <xsd:element name="HiddenCategoryTagsTaxHTField0" ma:index="47" nillable="true" ma:taxonomy="true" ma:internalName="HiddenCategoryTagsTaxHTField0" ma:taxonomyFieldName="HiddenCategoryTags" ma:displayName="Hidden Category" ma:readOnly="false" ma:default="" ma:fieldId="{50ad4411-6c46-40b6-a719-09bfd72caf6b}" ma:taxonomyMulti="true" ma:sspId="8f79753a-75d3-41f5-8ca3-40b843941b4f" ma:termSetId="db61d45c-64f2-4e37-a8e3-d5adce206e5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ProjectListLookup" ma:index="48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InternalTagsTaxHTField0" ma:index="50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51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2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3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4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5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6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7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8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9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60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61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2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3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4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5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6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7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8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egacyData" ma:index="69" nillable="true" ma:displayName="Legacy Data" ma:default="" ma:internalName="LegacyData" ma:readOnly="false">
      <xsd:simpleType>
        <xsd:restriction base="dms:Note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NumericId" ma:index="94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5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6" nillable="true" ma:displayName="OOCacheId" ma:internalName="OOCacheId" ma:readOnly="false">
      <xsd:simpleType>
        <xsd:restriction base="dms:Text"/>
      </xsd:simpleType>
    </xsd:element>
    <xsd:element name="OriginAsset" ma:index="97" nillable="true" ma:displayName="Origin Asset" ma:default="" ma:internalName="OriginAsset" ma:readOnly="false">
      <xsd:simpleType>
        <xsd:restriction base="dms:Text"/>
      </xsd:simpleType>
    </xsd:element>
    <xsd:element name="OriginalRelease" ma:index="98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99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0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1" nillable="true" ma:displayName="Parent Asset Id" ma:default="" ma:internalName="ParentAssetId" ma:readOnly="false">
      <xsd:simpleType>
        <xsd:restriction base="dms:Text"/>
      </xsd:simpleType>
    </xsd:element>
    <xsd:element name="PlannedPubDate" ma:index="102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3" nillable="true" ma:displayName="Policheck Words" ma:default="" ma:internalName="PolicheckWords" ma:readOnly="false">
      <xsd:simpleType>
        <xsd:restriction base="dms:Text"/>
      </xsd:simpleType>
    </xsd:element>
    <xsd:element name="AppVerPrimary" ma:index="104" nillable="true" ma:displayName="Primary Application Version" ma:default="" ma:indexed="true" ma:list="{3B69E247-3408-4B27-BC34-375E2E9451F9}" ma:internalName="AppVerPrimary" ma:showField="Title" ma:web="4873beb7-5857-4685-be1f-d57550cc96cc">
      <xsd:simpleType>
        <xsd:restriction base="dms:Lookup"/>
      </xsd:simpleType>
    </xsd:element>
    <xsd:element name="BusinessGroup" ma:index="105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6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7" nillable="true" ma:displayName="Provider" ma:default="" ma:internalName="Provider" ma:readOnly="false">
      <xsd:simpleType>
        <xsd:restriction base="dms:Unknown"/>
      </xsd:simpleType>
    </xsd:element>
    <xsd:element name="Providers" ma:index="108" nillable="true" ma:displayName="Providers" ma:default="" ma:internalName="Providers">
      <xsd:simpleType>
        <xsd:restriction base="dms:Unknown"/>
      </xsd:simpleType>
    </xsd:element>
    <xsd:element name="PublishStatusLookup" ma:index="109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0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1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2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4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6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7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8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19" nillable="true" ma:displayName="Submitter ID" ma:default="" ma:internalName="SubmitterId" ma:readOnly="false">
      <xsd:simpleType>
        <xsd:restriction base="dms:Text"/>
      </xsd:simpleType>
    </xsd:element>
    <xsd:element name="TaxCatchAll" ma:index="120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1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humbnailAssetId" ma:index="122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3" nillable="true" ma:displayName="Times Cloned" ma:default="" ma:internalName="TimesCloned" ma:readOnly="false">
      <xsd:simpleType>
        <xsd:restriction base="dms:Number"/>
      </xsd:simpleType>
    </xsd:element>
    <xsd:element name="TrustLevel" ma:index="125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6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27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28" nillable="true" ma:displayName="UA Notes" ma:default="" ma:internalName="UANotes" ma:readOnly="false">
      <xsd:simpleType>
        <xsd:restriction base="dms:Note"/>
      </xsd:simpleType>
    </xsd:element>
    <xsd:element name="VoteCount" ma:index="129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6" ma:displayName="Content Type"/>
        <xsd:element ref="dc:title" minOccurs="0" maxOccurs="1" ma:index="12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1BD87F-56C0-44A2-9063-DBD812914B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E7FB4E-27CC-4001-A9F4-BECB9E209651}">
  <ds:schemaRefs>
    <ds:schemaRef ds:uri="http://purl.org/dc/terms/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520C805-0DCF-4A13-BCC3-BDCCE6C9FE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625</Words>
  <Application>Microsoft Office PowerPoint</Application>
  <PresentationFormat>On-screen Show (4:3)</PresentationFormat>
  <Paragraphs>97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Segoe UI</vt:lpstr>
      <vt:lpstr>Segoe UI Semibold</vt:lpstr>
      <vt:lpstr>Segoe UI Semilight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Reference about instant messaging, presence, and contacts</dc:title>
  <dc:creator/>
  <cp:lastModifiedBy/>
  <cp:revision>1</cp:revision>
  <dcterms:created xsi:type="dcterms:W3CDTF">2012-03-30T15:13:48Z</dcterms:created>
  <dcterms:modified xsi:type="dcterms:W3CDTF">2015-04-27T20:45:01Z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0x0101006EDDDB5EE6D98C44930B742096920B30020100945995BAC74E6347BD6C979F46C6273B</vt:lpwstr>
  </property>
  <property fmtid="{D5CDD505-2E9C-101B-9397-08002B2CF9AE}" pid="3" name="_dlc_DocIdItemGuid">
    <vt:lpwstr>044d57a3-7eea-48dd-a4c9-f2f0e23f34f9</vt:lpwstr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ScenarioTags">
    <vt:lpwstr/>
  </property>
  <property fmtid="{D5CDD505-2E9C-101B-9397-08002B2CF9AE}" pid="10" name="CampaignTags">
    <vt:lpwstr/>
  </property>
</Properties>
</file>