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6" r:id="rId5"/>
    <p:sldId id="257" r:id="rId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ADEB"/>
    <a:srgbClr val="CDE6F7"/>
    <a:srgbClr val="F9E075"/>
    <a:srgbClr val="E8D4C5"/>
    <a:srgbClr val="00AFF0"/>
    <a:srgbClr val="F5FAFC"/>
    <a:srgbClr val="FFFF00"/>
    <a:srgbClr val="DCF2FA"/>
    <a:srgbClr val="BFE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76" autoAdjust="0"/>
  </p:normalViewPr>
  <p:slideViewPr>
    <p:cSldViewPr>
      <p:cViewPr varScale="1">
        <p:scale>
          <a:sx n="82" d="100"/>
          <a:sy n="82" d="100"/>
        </p:scale>
        <p:origin x="135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2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5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8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45C6-AFD8-462C-BB08-892BD8EA3B95}" type="datetimeFigureOut">
              <a:rPr lang="en-US" smtClean="0"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30A9-0122-41AF-8F6B-B874FA7303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5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301" y="-20223"/>
            <a:ext cx="9068699" cy="6802023"/>
            <a:chOff x="75301" y="-20223"/>
            <a:chExt cx="9068699" cy="6802023"/>
          </a:xfrm>
        </p:grpSpPr>
        <p:cxnSp>
          <p:nvCxnSpPr>
            <p:cNvPr id="14" name="Straight Connector 13" descr="&quot;&quot;"/>
            <p:cNvCxnSpPr/>
            <p:nvPr/>
          </p:nvCxnSpPr>
          <p:spPr>
            <a:xfrm>
              <a:off x="4494176" y="76200"/>
              <a:ext cx="0" cy="6705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 descr="&quot;&quot;"/>
            <p:cNvSpPr txBox="1"/>
            <p:nvPr/>
          </p:nvSpPr>
          <p:spPr>
            <a:xfrm>
              <a:off x="75301" y="6499816"/>
              <a:ext cx="22390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© 2015 Microsoft Corporation.  All rights reserved.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95800" y="-20223"/>
              <a:ext cx="4648200" cy="1156723"/>
              <a:chOff x="4495800" y="-20223"/>
              <a:chExt cx="4648200" cy="115672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495800" y="-20223"/>
                <a:ext cx="4648200" cy="1156723"/>
                <a:chOff x="4495800" y="-17868"/>
                <a:chExt cx="4648200" cy="1156723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4495800" y="-17868"/>
                  <a:ext cx="4648200" cy="932627"/>
                </a:xfrm>
                <a:prstGeom prst="rect">
                  <a:avLst/>
                </a:prstGeom>
                <a:solidFill>
                  <a:srgbClr val="00AF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248558" y="834055"/>
                  <a:ext cx="3048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3" name="Subtitle 2"/>
              <p:cNvSpPr txBox="1">
                <a:spLocks/>
              </p:cNvSpPr>
              <p:nvPr/>
            </p:nvSpPr>
            <p:spPr>
              <a:xfrm>
                <a:off x="5659133" y="464227"/>
                <a:ext cx="3467101" cy="2878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000" dirty="0" smtClean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Sharing and collaboration</a:t>
                </a:r>
                <a:endParaRPr lang="en-US" sz="20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84" name="Subtitle 2"/>
              <p:cNvSpPr txBox="1">
                <a:spLocks/>
              </p:cNvSpPr>
              <p:nvPr/>
            </p:nvSpPr>
            <p:spPr bwMode="auto">
              <a:xfrm>
                <a:off x="4998309" y="114167"/>
                <a:ext cx="2151186" cy="42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Skype for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Business (Lync) </a:t>
                </a:r>
                <a:endParaRPr lang="en-US" sz="12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US" sz="800" dirty="0" smtClean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Quick Start Guide</a:t>
                </a:r>
                <a:endParaRPr lang="en-US" sz="800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grpSp>
            <p:nvGrpSpPr>
              <p:cNvPr id="85" name="Group 4"/>
              <p:cNvGrpSpPr>
                <a:grpSpLocks noChangeAspect="1"/>
              </p:cNvGrpSpPr>
              <p:nvPr/>
            </p:nvGrpSpPr>
            <p:grpSpPr bwMode="auto">
              <a:xfrm>
                <a:off x="4724398" y="172309"/>
                <a:ext cx="304800" cy="304800"/>
                <a:chOff x="4542" y="510"/>
                <a:chExt cx="192" cy="192"/>
              </a:xfrm>
            </p:grpSpPr>
            <p:sp>
              <p:nvSpPr>
                <p:cNvPr id="86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542" y="510"/>
                  <a:ext cx="192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5"/>
                <p:cNvSpPr>
                  <a:spLocks/>
                </p:cNvSpPr>
                <p:nvPr/>
              </p:nvSpPr>
              <p:spPr bwMode="auto">
                <a:xfrm>
                  <a:off x="4545" y="513"/>
                  <a:ext cx="188" cy="188"/>
                </a:xfrm>
                <a:custGeom>
                  <a:avLst/>
                  <a:gdLst>
                    <a:gd name="T0" fmla="*/ 848 w 1207"/>
                    <a:gd name="T1" fmla="*/ 1207 h 1207"/>
                    <a:gd name="T2" fmla="*/ 687 w 1207"/>
                    <a:gd name="T3" fmla="*/ 1168 h 1207"/>
                    <a:gd name="T4" fmla="*/ 605 w 1207"/>
                    <a:gd name="T5" fmla="*/ 1175 h 1207"/>
                    <a:gd name="T6" fmla="*/ 36 w 1207"/>
                    <a:gd name="T7" fmla="*/ 605 h 1207"/>
                    <a:gd name="T8" fmla="*/ 42 w 1207"/>
                    <a:gd name="T9" fmla="*/ 524 h 1207"/>
                    <a:gd name="T10" fmla="*/ 0 w 1207"/>
                    <a:gd name="T11" fmla="*/ 359 h 1207"/>
                    <a:gd name="T12" fmla="*/ 359 w 1207"/>
                    <a:gd name="T13" fmla="*/ 0 h 1207"/>
                    <a:gd name="T14" fmla="*/ 522 w 1207"/>
                    <a:gd name="T15" fmla="*/ 39 h 1207"/>
                    <a:gd name="T16" fmla="*/ 604 w 1207"/>
                    <a:gd name="T17" fmla="*/ 32 h 1207"/>
                    <a:gd name="T18" fmla="*/ 1173 w 1207"/>
                    <a:gd name="T19" fmla="*/ 602 h 1207"/>
                    <a:gd name="T20" fmla="*/ 1167 w 1207"/>
                    <a:gd name="T21" fmla="*/ 684 h 1207"/>
                    <a:gd name="T22" fmla="*/ 1205 w 1207"/>
                    <a:gd name="T23" fmla="*/ 845 h 1207"/>
                    <a:gd name="T24" fmla="*/ 848 w 1207"/>
                    <a:gd name="T25" fmla="*/ 1207 h 1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7" h="1207">
                      <a:moveTo>
                        <a:pt x="848" y="1207"/>
                      </a:moveTo>
                      <a:cubicBezTo>
                        <a:pt x="792" y="1207"/>
                        <a:pt x="736" y="1194"/>
                        <a:pt x="687" y="1168"/>
                      </a:cubicBezTo>
                      <a:cubicBezTo>
                        <a:pt x="660" y="1172"/>
                        <a:pt x="632" y="1175"/>
                        <a:pt x="605" y="1175"/>
                      </a:cubicBezTo>
                      <a:cubicBezTo>
                        <a:pt x="292" y="1175"/>
                        <a:pt x="36" y="919"/>
                        <a:pt x="36" y="605"/>
                      </a:cubicBezTo>
                      <a:cubicBezTo>
                        <a:pt x="36" y="578"/>
                        <a:pt x="37" y="551"/>
                        <a:pt x="42" y="524"/>
                      </a:cubicBezTo>
                      <a:cubicBezTo>
                        <a:pt x="13" y="471"/>
                        <a:pt x="0" y="416"/>
                        <a:pt x="0" y="359"/>
                      </a:cubicBezTo>
                      <a:cubicBezTo>
                        <a:pt x="0" y="162"/>
                        <a:pt x="162" y="0"/>
                        <a:pt x="359" y="0"/>
                      </a:cubicBezTo>
                      <a:cubicBezTo>
                        <a:pt x="415" y="0"/>
                        <a:pt x="471" y="13"/>
                        <a:pt x="522" y="39"/>
                      </a:cubicBezTo>
                      <a:cubicBezTo>
                        <a:pt x="549" y="36"/>
                        <a:pt x="576" y="32"/>
                        <a:pt x="604" y="32"/>
                      </a:cubicBezTo>
                      <a:cubicBezTo>
                        <a:pt x="919" y="32"/>
                        <a:pt x="1173" y="288"/>
                        <a:pt x="1173" y="602"/>
                      </a:cubicBezTo>
                      <a:cubicBezTo>
                        <a:pt x="1173" y="629"/>
                        <a:pt x="1172" y="656"/>
                        <a:pt x="1167" y="684"/>
                      </a:cubicBezTo>
                      <a:cubicBezTo>
                        <a:pt x="1192" y="733"/>
                        <a:pt x="1205" y="789"/>
                        <a:pt x="1205" y="845"/>
                      </a:cubicBezTo>
                      <a:cubicBezTo>
                        <a:pt x="1207" y="1045"/>
                        <a:pt x="1045" y="1207"/>
                        <a:pt x="848" y="1207"/>
                      </a:cubicBezTo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7"/>
                <p:cNvSpPr>
                  <a:spLocks/>
                </p:cNvSpPr>
                <p:nvPr/>
              </p:nvSpPr>
              <p:spPr bwMode="auto">
                <a:xfrm>
                  <a:off x="4599" y="556"/>
                  <a:ext cx="80" cy="101"/>
                </a:xfrm>
                <a:custGeom>
                  <a:avLst/>
                  <a:gdLst>
                    <a:gd name="T0" fmla="*/ 349 w 515"/>
                    <a:gd name="T1" fmla="*/ 272 h 643"/>
                    <a:gd name="T2" fmla="*/ 232 w 515"/>
                    <a:gd name="T3" fmla="*/ 246 h 643"/>
                    <a:gd name="T4" fmla="*/ 138 w 515"/>
                    <a:gd name="T5" fmla="*/ 179 h 643"/>
                    <a:gd name="T6" fmla="*/ 237 w 515"/>
                    <a:gd name="T7" fmla="*/ 106 h 643"/>
                    <a:gd name="T8" fmla="*/ 423 w 515"/>
                    <a:gd name="T9" fmla="*/ 197 h 643"/>
                    <a:gd name="T10" fmla="*/ 487 w 515"/>
                    <a:gd name="T11" fmla="*/ 142 h 643"/>
                    <a:gd name="T12" fmla="*/ 247 w 515"/>
                    <a:gd name="T13" fmla="*/ 0 h 643"/>
                    <a:gd name="T14" fmla="*/ 3 w 515"/>
                    <a:gd name="T15" fmla="*/ 186 h 643"/>
                    <a:gd name="T16" fmla="*/ 154 w 515"/>
                    <a:gd name="T17" fmla="*/ 354 h 643"/>
                    <a:gd name="T18" fmla="*/ 312 w 515"/>
                    <a:gd name="T19" fmla="*/ 394 h 643"/>
                    <a:gd name="T20" fmla="*/ 375 w 515"/>
                    <a:gd name="T21" fmla="*/ 458 h 643"/>
                    <a:gd name="T22" fmla="*/ 259 w 515"/>
                    <a:gd name="T23" fmla="*/ 542 h 643"/>
                    <a:gd name="T24" fmla="*/ 61 w 515"/>
                    <a:gd name="T25" fmla="*/ 429 h 643"/>
                    <a:gd name="T26" fmla="*/ 0 w 515"/>
                    <a:gd name="T27" fmla="*/ 486 h 643"/>
                    <a:gd name="T28" fmla="*/ 259 w 515"/>
                    <a:gd name="T29" fmla="*/ 643 h 643"/>
                    <a:gd name="T30" fmla="*/ 515 w 515"/>
                    <a:gd name="T31" fmla="*/ 448 h 643"/>
                    <a:gd name="T32" fmla="*/ 349 w 515"/>
                    <a:gd name="T33" fmla="*/ 272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5" h="643">
                      <a:moveTo>
                        <a:pt x="349" y="272"/>
                      </a:moveTo>
                      <a:lnTo>
                        <a:pt x="232" y="246"/>
                      </a:lnTo>
                      <a:cubicBezTo>
                        <a:pt x="187" y="237"/>
                        <a:pt x="138" y="222"/>
                        <a:pt x="138" y="179"/>
                      </a:cubicBezTo>
                      <a:cubicBezTo>
                        <a:pt x="138" y="136"/>
                        <a:pt x="171" y="106"/>
                        <a:pt x="237" y="106"/>
                      </a:cubicBezTo>
                      <a:cubicBezTo>
                        <a:pt x="368" y="106"/>
                        <a:pt x="357" y="197"/>
                        <a:pt x="423" y="197"/>
                      </a:cubicBezTo>
                      <a:cubicBezTo>
                        <a:pt x="456" y="197"/>
                        <a:pt x="487" y="178"/>
                        <a:pt x="487" y="142"/>
                      </a:cubicBezTo>
                      <a:cubicBezTo>
                        <a:pt x="487" y="61"/>
                        <a:pt x="357" y="0"/>
                        <a:pt x="247" y="0"/>
                      </a:cubicBezTo>
                      <a:cubicBezTo>
                        <a:pt x="128" y="0"/>
                        <a:pt x="3" y="50"/>
                        <a:pt x="3" y="186"/>
                      </a:cubicBezTo>
                      <a:cubicBezTo>
                        <a:pt x="3" y="251"/>
                        <a:pt x="26" y="322"/>
                        <a:pt x="154" y="354"/>
                      </a:cubicBezTo>
                      <a:lnTo>
                        <a:pt x="312" y="394"/>
                      </a:lnTo>
                      <a:cubicBezTo>
                        <a:pt x="360" y="406"/>
                        <a:pt x="375" y="434"/>
                        <a:pt x="375" y="458"/>
                      </a:cubicBezTo>
                      <a:cubicBezTo>
                        <a:pt x="375" y="499"/>
                        <a:pt x="331" y="542"/>
                        <a:pt x="259" y="542"/>
                      </a:cubicBezTo>
                      <a:cubicBezTo>
                        <a:pt x="117" y="542"/>
                        <a:pt x="138" y="429"/>
                        <a:pt x="61" y="429"/>
                      </a:cubicBezTo>
                      <a:cubicBezTo>
                        <a:pt x="27" y="429"/>
                        <a:pt x="0" y="453"/>
                        <a:pt x="0" y="486"/>
                      </a:cubicBezTo>
                      <a:cubicBezTo>
                        <a:pt x="0" y="552"/>
                        <a:pt x="82" y="643"/>
                        <a:pt x="259" y="643"/>
                      </a:cubicBezTo>
                      <a:cubicBezTo>
                        <a:pt x="429" y="643"/>
                        <a:pt x="515" y="558"/>
                        <a:pt x="515" y="448"/>
                      </a:cubicBezTo>
                      <a:cubicBezTo>
                        <a:pt x="512" y="376"/>
                        <a:pt x="477" y="301"/>
                        <a:pt x="349" y="272"/>
                      </a:cubicBezTo>
                      <a:close/>
                    </a:path>
                  </a:pathLst>
                </a:custGeom>
                <a:solidFill>
                  <a:srgbClr val="00ADEB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90"/>
            <p:cNvGrpSpPr/>
            <p:nvPr/>
          </p:nvGrpSpPr>
          <p:grpSpPr>
            <a:xfrm>
              <a:off x="4582640" y="1032334"/>
              <a:ext cx="4109290" cy="5387777"/>
              <a:chOff x="4627075" y="1070173"/>
              <a:chExt cx="4109290" cy="5387777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627075" y="1070173"/>
                <a:ext cx="4068144" cy="2016947"/>
                <a:chOff x="4627075" y="759214"/>
                <a:chExt cx="4068144" cy="2016947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4627075" y="1350746"/>
                  <a:ext cx="2687342" cy="11310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28600" indent="-228600"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buFont typeface="+mj-lt"/>
                    <a:buAutoNum type="arabicPeriod"/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In the meeting window, click the </a:t>
                  </a:r>
                  <a:r>
                    <a:rPr lang="en-US" sz="8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Present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button.</a:t>
                  </a:r>
                </a:p>
                <a:p>
                  <a:pPr marL="228600" indent="-228600">
                    <a:lnSpc>
                      <a:spcPct val="125000"/>
                    </a:lnSpc>
                    <a:spcBef>
                      <a:spcPts val="300"/>
                    </a:spcBef>
                    <a:buFont typeface="+mj-lt"/>
                    <a:buAutoNum type="arabicPeriod"/>
                    <a:defRPr/>
                  </a:pP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</a:t>
                  </a:r>
                  <a:r>
                    <a:rPr lang="en-US" sz="800" b="1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Present Desktop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to show the entire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contents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of your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desktop…</a:t>
                  </a:r>
                </a:p>
                <a:p>
                  <a:pPr marL="230188" lvl="1">
                    <a:lnSpc>
                      <a:spcPct val="125000"/>
                    </a:lnSpc>
                    <a:spcBef>
                      <a:spcPts val="300"/>
                    </a:spcBef>
                    <a:defRPr/>
                  </a:pP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o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r…</a:t>
                  </a:r>
                </a:p>
                <a:p>
                  <a:pPr marL="230188">
                    <a:lnSpc>
                      <a:spcPct val="125000"/>
                    </a:lnSpc>
                    <a:spcBef>
                      <a:spcPts val="300"/>
                    </a:spcBef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Click </a:t>
                  </a:r>
                  <a:r>
                    <a:rPr lang="en-US" sz="800" b="1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Present Programs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and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double-click the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program 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you </a:t>
                  </a:r>
                  <a:r>
                    <a:rPr lang="en-US" sz="800" dirty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want to share</a:t>
                  </a: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.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4647413" y="759214"/>
                  <a:ext cx="2536779" cy="515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 smtClean="0"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Share your desktop or a program</a:t>
                  </a:r>
                  <a:endParaRPr lang="en-US" sz="12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  <a:p>
                  <a:pPr fontAlgn="auto">
                    <a:lnSpc>
                      <a:spcPct val="125000"/>
                    </a:lnSpc>
                    <a:spcBef>
                      <a:spcPts val="300"/>
                    </a:spcBef>
                    <a:spcAft>
                      <a:spcPts val="0"/>
                    </a:spcAft>
                    <a:defRPr/>
                  </a:pPr>
                  <a:r>
                    <a:rPr lang="en-US" sz="800" dirty="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Need to show everyone what you’re talking about? </a:t>
                  </a:r>
                </a:p>
              </p:txBody>
            </p:sp>
            <p:pic>
              <p:nvPicPr>
                <p:cNvPr id="121" name="Picture 1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4256" y="866105"/>
                  <a:ext cx="1170963" cy="1828250"/>
                </a:xfrm>
                <a:prstGeom prst="rect">
                  <a:avLst/>
                </a:prstGeom>
              </p:spPr>
            </p:pic>
            <p:sp>
              <p:nvSpPr>
                <p:cNvPr id="122" name="Oval 121"/>
                <p:cNvSpPr/>
                <p:nvPr/>
              </p:nvSpPr>
              <p:spPr>
                <a:xfrm>
                  <a:off x="7856438" y="2613459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8218560" y="932270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6803761" y="3336420"/>
                <a:ext cx="1932604" cy="1085550"/>
                <a:chOff x="7681343" y="3264285"/>
                <a:chExt cx="1932604" cy="1085550"/>
              </a:xfrm>
            </p:grpSpPr>
            <p:grpSp>
              <p:nvGrpSpPr>
                <p:cNvPr id="115" name="Group 114"/>
                <p:cNvGrpSpPr/>
                <p:nvPr/>
              </p:nvGrpSpPr>
              <p:grpSpPr>
                <a:xfrm>
                  <a:off x="7681343" y="3264285"/>
                  <a:ext cx="1932604" cy="1085550"/>
                  <a:chOff x="6585469" y="3307213"/>
                  <a:chExt cx="1932604" cy="1085550"/>
                </a:xfrm>
              </p:grpSpPr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49800"/>
                  <a:stretch/>
                </p:blipFill>
                <p:spPr>
                  <a:xfrm>
                    <a:off x="6585469" y="3307213"/>
                    <a:ext cx="1932604" cy="974982"/>
                  </a:xfrm>
                  <a:prstGeom prst="rect">
                    <a:avLst/>
                  </a:prstGeom>
                </p:spPr>
              </p:pic>
              <p:sp>
                <p:nvSpPr>
                  <p:cNvPr id="118" name="Oval 117"/>
                  <p:cNvSpPr/>
                  <p:nvPr/>
                </p:nvSpPr>
                <p:spPr>
                  <a:xfrm>
                    <a:off x="7926786" y="4072842"/>
                    <a:ext cx="331229" cy="319921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6" name="Oval 115"/>
                <p:cNvSpPr/>
                <p:nvPr/>
              </p:nvSpPr>
              <p:spPr>
                <a:xfrm>
                  <a:off x="9206228" y="3504850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3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73102" y="4875820"/>
                <a:ext cx="2463263" cy="1582130"/>
                <a:chOff x="6993359" y="4873499"/>
                <a:chExt cx="2463263" cy="158213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6993359" y="4958095"/>
                  <a:ext cx="2463263" cy="1497534"/>
                  <a:chOff x="5435704" y="4927515"/>
                  <a:chExt cx="2463263" cy="1497534"/>
                </a:xfrm>
              </p:grpSpPr>
              <p:pic>
                <p:nvPicPr>
                  <p:cNvPr id="108" name="Picture 10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35704" y="5029200"/>
                    <a:ext cx="2463263" cy="1395849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78048" y="5465014"/>
                    <a:ext cx="971447" cy="730498"/>
                  </a:xfrm>
                  <a:prstGeom prst="rect">
                    <a:avLst/>
                  </a:prstGeom>
                </p:spPr>
              </p:pic>
              <p:pic>
                <p:nvPicPr>
                  <p:cNvPr id="110" name="Picture 109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49" r="315" b="9440"/>
                  <a:stretch/>
                </p:blipFill>
                <p:spPr>
                  <a:xfrm>
                    <a:off x="5867052" y="5118349"/>
                    <a:ext cx="1646860" cy="63251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93203" y="5270749"/>
                    <a:ext cx="454671" cy="45637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164536" y="4932067"/>
                    <a:ext cx="472844" cy="435814"/>
                  </a:xfrm>
                  <a:prstGeom prst="rect">
                    <a:avLst/>
                  </a:prstGeom>
                </p:spPr>
              </p:pic>
              <p:sp>
                <p:nvSpPr>
                  <p:cNvPr id="113" name="Oval 112"/>
                  <p:cNvSpPr>
                    <a:spLocks noChangeAspect="1"/>
                  </p:cNvSpPr>
                  <p:nvPr/>
                </p:nvSpPr>
                <p:spPr>
                  <a:xfrm>
                    <a:off x="7164536" y="4927515"/>
                    <a:ext cx="466312" cy="4503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>
                    <a:spLocks noChangeAspect="1"/>
                  </p:cNvSpPr>
                  <p:nvPr/>
                </p:nvSpPr>
                <p:spPr>
                  <a:xfrm>
                    <a:off x="5981563" y="5276732"/>
                    <a:ext cx="466312" cy="450392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6" name="Oval 105"/>
                <p:cNvSpPr/>
                <p:nvPr/>
              </p:nvSpPr>
              <p:spPr>
                <a:xfrm>
                  <a:off x="7854467" y="5245597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4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8954248" y="4873499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5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sp>
            <p:nvSpPr>
              <p:cNvPr id="95" name="TextBox 94"/>
              <p:cNvSpPr txBox="1"/>
              <p:nvPr/>
            </p:nvSpPr>
            <p:spPr>
              <a:xfrm>
                <a:off x="4646034" y="2842407"/>
                <a:ext cx="1925518" cy="90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0188" indent="-230188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 startAt="3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Double-click the program you want to share.</a:t>
                </a:r>
              </a:p>
              <a:p>
                <a:pPr marL="230188" indent="-230188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 startAt="3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If you share a program, it will have a yellow border and a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Now Presenting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tab on your desktop. 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651050" y="3715122"/>
                <a:ext cx="192050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0188" indent="-230188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 startAt="5"/>
                  <a:defRPr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stop sharing, click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Stop Presenting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on the bar at the top of your screen, or at the top of the conversation window.</a:t>
                </a: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324081" y="267992"/>
              <a:ext cx="3803330" cy="15111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Give control </a:t>
              </a: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others…</a:t>
              </a:r>
              <a:endParaRPr lang="en-US" sz="8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lnSpc>
                  <a:spcPct val="120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Allow others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flip through slides, contribute information, and make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changes to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whiteboard or OneNote, PowerPoint or other kind of file,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or demonstrate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program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with just a couple of clicks. Take back control at any time.</a:t>
              </a:r>
              <a:endParaRPr lang="en-US" sz="8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228600" lvl="0" indent="-228600">
                <a:lnSpc>
                  <a:spcPct val="120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</a:t>
              </a:r>
              <a:r>
                <a:rPr lang="en-US" sz="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Give Control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Pick a particular person or click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Give Control </a:t>
              </a:r>
              <a:b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Automatically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to automatically give access to </a:t>
              </a:r>
            </a:p>
            <a:p>
              <a:pPr marL="228600" indent="-228600">
                <a:lnSpc>
                  <a:spcPct val="120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anyone who asks for control of your desktop. 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4080" y="1837807"/>
              <a:ext cx="3803330" cy="821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…and, take back control</a:t>
              </a:r>
              <a:endPara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lvl="0" indent="-228600">
                <a:lnSpc>
                  <a:spcPct val="114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Click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Give Control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again</a:t>
              </a: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</a:p>
            <a:p>
              <a:pPr marL="228600" lvl="0" indent="-228600">
                <a:lnSpc>
                  <a:spcPct val="114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If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Give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Automatically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is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selected, click it to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clear it. Or to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take back control from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 person,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click </a:t>
              </a:r>
              <a:r>
                <a:rPr lang="en-US" sz="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Take Back Control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4081" y="2860703"/>
              <a:ext cx="4168472" cy="1000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5000"/>
                </a:lnSpc>
                <a:spcBef>
                  <a:spcPts val="300"/>
                </a:spcBef>
              </a:pPr>
              <a:r>
                <a:rPr lang="en-US" sz="12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Select who can download shared files</a:t>
              </a:r>
              <a:endParaRPr lang="en-US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lvl="0">
                <a:lnSpc>
                  <a:spcPct val="114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 a scheduled meeting, you can restrict who can download a copy of a file you’re sharing—like if the information is still a draft or is confidential.</a:t>
              </a:r>
              <a:endParaRPr lang="en-US" sz="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28600" lvl="0" indent="-228600">
                <a:lnSpc>
                  <a:spcPct val="114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Click the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Present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button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and then click the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Manage Presentable Content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button. </a:t>
              </a:r>
            </a:p>
            <a:p>
              <a:pPr marL="228600" lvl="0" indent="-228600">
                <a:lnSpc>
                  <a:spcPct val="114000"/>
                </a:lnSpc>
                <a:spcBef>
                  <a:spcPts val="300"/>
                </a:spcBef>
                <a:buFont typeface="+mj-lt"/>
                <a:buAutoNum type="arabicPeriod"/>
              </a:pP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Click the </a:t>
              </a: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Permissions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button, and then select from: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992147" y="1144348"/>
              <a:ext cx="966881" cy="406752"/>
              <a:chOff x="2860472" y="898709"/>
              <a:chExt cx="966881" cy="406752"/>
            </a:xfrm>
          </p:grpSpPr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0472" y="1035206"/>
                <a:ext cx="966881" cy="133758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3343912" y="898709"/>
                <a:ext cx="421130" cy="406752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0"/>
            <a:srcRect r="27391"/>
            <a:stretch/>
          </p:blipFill>
          <p:spPr>
            <a:xfrm>
              <a:off x="2610346" y="4085187"/>
              <a:ext cx="1517064" cy="383367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30492" y="3860720"/>
              <a:ext cx="2338770" cy="871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00050" lvl="1" indent="-171450">
                <a:lnSpc>
                  <a:spcPct val="114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Organizer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- just the person 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ho set up the meeting</a:t>
              </a:r>
              <a:endPara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400050" lvl="1" indent="-171450">
                <a:lnSpc>
                  <a:spcPct val="114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Presenters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just the people who the organizer set up as presenters</a:t>
              </a:r>
              <a:endParaRPr lang="en-US" sz="800" b="1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400050" lvl="1" indent="-171450">
                <a:lnSpc>
                  <a:spcPct val="114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Anyone</a:t>
              </a:r>
              <a:r>
                <a:rPr lang="en-US" sz="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- all participants</a:t>
              </a:r>
              <a:endParaRPr lang="en-US" sz="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3178814" y="4202789"/>
              <a:ext cx="402586" cy="349872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656994" y="4391152"/>
            <a:ext cx="3773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/>
                </a:solidFill>
              </a:rPr>
              <a:t>IMPORTANT:</a:t>
            </a:r>
            <a:r>
              <a:rPr lang="en-US" sz="900" dirty="0">
                <a:solidFill>
                  <a:schemeClr val="accent1"/>
                </a:solidFill>
              </a:rPr>
              <a:t> When </a:t>
            </a:r>
            <a:r>
              <a:rPr lang="en-US" sz="900" dirty="0" smtClean="0">
                <a:solidFill>
                  <a:schemeClr val="accent1"/>
                </a:solidFill>
              </a:rPr>
              <a:t>desktop sharing, </a:t>
            </a:r>
            <a:r>
              <a:rPr lang="en-US" sz="900" dirty="0">
                <a:solidFill>
                  <a:schemeClr val="accent1"/>
                </a:solidFill>
              </a:rPr>
              <a:t>everyone in the meeting can see your programs, files, and notifications. If you have </a:t>
            </a:r>
            <a:r>
              <a:rPr lang="en-US" sz="900" dirty="0" smtClean="0">
                <a:solidFill>
                  <a:schemeClr val="accent1"/>
                </a:solidFill>
              </a:rPr>
              <a:t>files </a:t>
            </a:r>
            <a:r>
              <a:rPr lang="en-US" sz="900" dirty="0">
                <a:solidFill>
                  <a:schemeClr val="accent1"/>
                </a:solidFill>
              </a:rPr>
              <a:t>that you don’t want people to see, close them or use program sharing instead</a:t>
            </a:r>
            <a:r>
              <a:rPr lang="en-US" sz="900" dirty="0" smtClean="0">
                <a:solidFill>
                  <a:schemeClr val="accent1"/>
                </a:solidFill>
              </a:rPr>
              <a:t>.</a:t>
            </a:r>
            <a:endParaRPr 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5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0149" y="76200"/>
            <a:ext cx="8389142" cy="6705600"/>
            <a:chOff x="300149" y="76200"/>
            <a:chExt cx="8389142" cy="6705600"/>
          </a:xfrm>
        </p:grpSpPr>
        <p:cxnSp>
          <p:nvCxnSpPr>
            <p:cNvPr id="14" name="Straight Connector 13" descr="&quot;&quot;"/>
            <p:cNvCxnSpPr/>
            <p:nvPr/>
          </p:nvCxnSpPr>
          <p:spPr>
            <a:xfrm>
              <a:off x="4572000" y="76200"/>
              <a:ext cx="0" cy="6705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036828" y="541617"/>
              <a:ext cx="1342901" cy="1592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 fontAlgn="auto">
                <a:lnSpc>
                  <a:spcPct val="125000"/>
                </a:lnSpc>
                <a:spcBef>
                  <a:spcPts val="30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 the meeting window, click the </a:t>
              </a:r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button.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  <a:defRPr/>
              </a:pP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Click </a:t>
              </a:r>
              <a:r>
                <a:rPr 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Present </a:t>
              </a:r>
              <a:r>
                <a:rPr lang="en-US" sz="8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PowerPoint Files</a:t>
              </a:r>
              <a:r>
                <a:rPr lang="en-US" sz="8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  <a:p>
              <a:pPr marL="228600" indent="-228600">
                <a:lnSpc>
                  <a:spcPct val="125000"/>
                </a:lnSpc>
                <a:spcBef>
                  <a:spcPts val="300"/>
                </a:spcBef>
                <a:buFont typeface="+mj-lt"/>
                <a:buAutoNum type="arabicPeriod"/>
                <a:defRPr/>
              </a:pPr>
              <a:r>
                <a:rPr lang="en-US" sz="8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Browse to the file you want to present and click </a:t>
              </a:r>
              <a:r>
                <a:rPr lang="en-US" sz="800" b="1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OK</a:t>
              </a:r>
              <a:r>
                <a:rPr lang="en-US" sz="8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. </a:t>
              </a:r>
              <a:endParaRPr 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fontAlgn="auto">
                <a:lnSpc>
                  <a:spcPct val="125000"/>
                </a:lnSpc>
                <a:spcBef>
                  <a:spcPts val="300"/>
                </a:spcBef>
                <a:spcAft>
                  <a:spcPts val="0"/>
                </a:spcAft>
                <a:defRPr/>
              </a:pPr>
              <a:endPara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37730" y="217941"/>
              <a:ext cx="2853021" cy="515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auto">
                <a:lnSpc>
                  <a:spcPct val="125000"/>
                </a:lnSpc>
                <a:spcBef>
                  <a:spcPts val="300"/>
                </a:spcBef>
                <a:spcAft>
                  <a:spcPts val="0"/>
                </a:spcAft>
                <a:defRPr/>
              </a:pPr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Share a PowerPoint presentation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pPr fontAlgn="auto">
                <a:lnSpc>
                  <a:spcPct val="125000"/>
                </a:lnSpc>
                <a:spcBef>
                  <a:spcPts val="300"/>
                </a:spcBef>
                <a:spcAft>
                  <a:spcPts val="0"/>
                </a:spcAft>
                <a:defRPr/>
              </a:pPr>
              <a:endPara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21129" y="574994"/>
              <a:ext cx="3708437" cy="2763140"/>
              <a:chOff x="521129" y="574994"/>
              <a:chExt cx="3708437" cy="276314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129" y="574994"/>
                <a:ext cx="2430330" cy="218867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219201" y="2725718"/>
                <a:ext cx="724910" cy="361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7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Advance to the next slide</a:t>
                </a:r>
                <a:endParaRPr lang="en-US" sz="700" dirty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8094" t="19578" r="5569" b="26351"/>
              <a:stretch/>
            </p:blipFill>
            <p:spPr>
              <a:xfrm>
                <a:off x="521129" y="1020073"/>
                <a:ext cx="2431036" cy="1382856"/>
              </a:xfrm>
              <a:prstGeom prst="rect">
                <a:avLst/>
              </a:prstGeom>
            </p:spPr>
          </p:pic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2519345" y="2414594"/>
                <a:ext cx="165614" cy="15996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160894" y="2841844"/>
                <a:ext cx="1180773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7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Show thumbnails of the slides, and select the next one to present</a:t>
                </a:r>
                <a:endParaRPr lang="en-US" sz="700" dirty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123396" y="2374255"/>
                <a:ext cx="1106170" cy="496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700" dirty="0" smtClean="0">
                    <a:solidFill>
                      <a:schemeClr val="accent6">
                        <a:lumMod val="75000"/>
                      </a:schemeClr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See the presenter’s notes (just you—no one else can see them)</a:t>
                </a:r>
                <a:endParaRPr lang="en-US" sz="700" dirty="0">
                  <a:solidFill>
                    <a:schemeClr val="accent6">
                      <a:lumMod val="75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805421" y="2416738"/>
                <a:ext cx="372378" cy="159960"/>
                <a:chOff x="7257366" y="5163396"/>
                <a:chExt cx="372378" cy="159960"/>
              </a:xfrm>
            </p:grpSpPr>
            <p:sp>
              <p:nvSpPr>
                <p:cNvPr id="122" name="Oval 121"/>
                <p:cNvSpPr>
                  <a:spLocks noChangeAspect="1"/>
                </p:cNvSpPr>
                <p:nvPr/>
              </p:nvSpPr>
              <p:spPr>
                <a:xfrm>
                  <a:off x="7257366" y="5163396"/>
                  <a:ext cx="165614" cy="15996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7419458" y="5243376"/>
                  <a:ext cx="210286" cy="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/>
              <p:cNvCxnSpPr/>
              <p:nvPr/>
            </p:nvCxnSpPr>
            <p:spPr>
              <a:xfrm flipV="1">
                <a:off x="2607040" y="2568347"/>
                <a:ext cx="1068" cy="322396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1817576" y="2414594"/>
                <a:ext cx="165614" cy="483172"/>
                <a:chOff x="6371811" y="5163396"/>
                <a:chExt cx="165614" cy="483172"/>
              </a:xfrm>
            </p:grpSpPr>
            <p:sp>
              <p:nvSpPr>
                <p:cNvPr id="91" name="Oval 90"/>
                <p:cNvSpPr>
                  <a:spLocks noChangeAspect="1"/>
                </p:cNvSpPr>
                <p:nvPr/>
              </p:nvSpPr>
              <p:spPr>
                <a:xfrm>
                  <a:off x="6371811" y="5163396"/>
                  <a:ext cx="165614" cy="159960"/>
                </a:xfrm>
                <a:prstGeom prst="ellipse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6452585" y="5324172"/>
                  <a:ext cx="1068" cy="322396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4981092" y="327583"/>
              <a:ext cx="3708199" cy="5436908"/>
              <a:chOff x="344101" y="220925"/>
              <a:chExt cx="3708199" cy="543690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56396" y="220925"/>
                <a:ext cx="2254845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 notes with OneNote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OneNote is fully integrated with Skype for Business. You, or anyone you’ve given permissions to before the meeting, can have access to the OneNote file and take notes.</a:t>
                </a: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the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conversation window,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click the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Present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button, and then choose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Shared Notes.</a:t>
                </a:r>
                <a:endPara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  <a:p>
                <a:pPr marL="228600" indent="-228600">
                  <a:lnSpc>
                    <a:spcPct val="125000"/>
                  </a:lnSpc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Select an existing notebook, or click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New Notebook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to create a new one.</a:t>
                </a:r>
              </a:p>
              <a:p>
                <a:pPr marL="227013"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Participants who joined the meeting using Skype for Business are automatically added to an attendee list in the OneNote. 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4101" y="2846398"/>
                <a:ext cx="3708199" cy="1349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 a whiteboard 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Need to show what you’re talking about? Draw it using the Whiteboard! It’s also great for brainstorming.</a:t>
                </a:r>
              </a:p>
              <a:p>
                <a:pPr marL="228600" indent="-171450">
                  <a:lnSpc>
                    <a:spcPct val="125000"/>
                  </a:lnSpc>
                  <a:spcBef>
                    <a:spcPts val="300"/>
                  </a:spcBef>
                  <a:buFont typeface="Arial" pitchFamily="34" charset="0"/>
                  <a:buChar char="•"/>
                </a:pP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In the conversation window, click the </a:t>
                </a:r>
                <a:r>
                  <a:rPr lang="en-US" sz="800" b="1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Present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button, click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More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, and then click </a:t>
                </a:r>
                <a:r>
                  <a:rPr lang="en-US" sz="800" b="1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Whiteboard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. </a:t>
                </a:r>
              </a:p>
              <a:p>
                <a:pPr lvl="0"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Check out the toolset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on the right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side </a:t>
                </a:r>
                <a:r>
                  <a:rPr lang="en-US" sz="8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of the </a:t>
                </a: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whiteboard. </a:t>
                </a:r>
              </a:p>
              <a:p>
                <a:pPr lvl="0"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It’s even got a laser pointer.  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45040" y="457200"/>
                <a:ext cx="1170963" cy="1909601"/>
                <a:chOff x="2845040" y="672110"/>
                <a:chExt cx="1170963" cy="1909601"/>
              </a:xfrm>
            </p:grpSpPr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45040" y="672110"/>
                  <a:ext cx="1170963" cy="1828250"/>
                </a:xfrm>
                <a:prstGeom prst="rect">
                  <a:avLst/>
                </a:prstGeom>
              </p:spPr>
            </p:pic>
            <p:sp>
              <p:nvSpPr>
                <p:cNvPr id="51" name="Oval 50"/>
                <p:cNvSpPr/>
                <p:nvPr/>
              </p:nvSpPr>
              <p:spPr>
                <a:xfrm>
                  <a:off x="3239644" y="2419009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1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487314" y="1266774"/>
                  <a:ext cx="162702" cy="162702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2</a:t>
                  </a:r>
                  <a:endParaRPr lang="en-US" sz="9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73" y="4279563"/>
                <a:ext cx="1574540" cy="82930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6007" y="4100383"/>
                <a:ext cx="1607852" cy="1557450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468759" y="4595279"/>
                <a:ext cx="421130" cy="406752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3414484" y="4169734"/>
                <a:ext cx="421130" cy="406752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00149" y="3410144"/>
              <a:ext cx="4061383" cy="2428873"/>
              <a:chOff x="300149" y="3871865"/>
              <a:chExt cx="4061383" cy="2428873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2169" y="4005993"/>
                <a:ext cx="2259363" cy="1708126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00149" y="3871865"/>
                <a:ext cx="1773162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Share 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 file 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or a picture</a:t>
                </a:r>
              </a:p>
              <a:p>
                <a:pPr>
                  <a:lnSpc>
                    <a:spcPct val="125000"/>
                  </a:lnSpc>
                  <a:spcBef>
                    <a:spcPts val="300"/>
                  </a:spcBef>
                </a:pPr>
                <a:r>
                  <a:rPr lang="en-US" sz="8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If this is a two-person impromptu meeting, the simplest way is to drag and drop—either to the IM area or to a participant’s name.</a:t>
                </a:r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197" y="5316788"/>
                <a:ext cx="1899332" cy="98395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1388" y="4807921"/>
                <a:ext cx="406279" cy="432491"/>
              </a:xfrm>
              <a:prstGeom prst="rect">
                <a:avLst/>
              </a:prstGeom>
            </p:spPr>
          </p:pic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2213672" y="4724400"/>
                <a:ext cx="598193" cy="577770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/>
              <p:cNvSpPr/>
              <p:nvPr/>
            </p:nvSpPr>
            <p:spPr>
              <a:xfrm rot="5656899">
                <a:off x="1821433" y="5030098"/>
                <a:ext cx="856313" cy="763563"/>
              </a:xfrm>
              <a:prstGeom prst="arc">
                <a:avLst>
                  <a:gd name="adj1" fmla="val 14762069"/>
                  <a:gd name="adj2" fmla="val 0"/>
                </a:avLst>
              </a:prstGeom>
              <a:ln>
                <a:solidFill>
                  <a:srgbClr val="E46C0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568356" y="5354198"/>
              <a:ext cx="1793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  <a:spcBef>
                  <a:spcPts val="300"/>
                </a:spcBef>
              </a:pP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If you’re in a scheduled meeting, click the </a:t>
              </a: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Present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button, then select </a:t>
              </a:r>
              <a:r>
                <a:rPr lang="en-US" sz="800" b="1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Attachment</a:t>
              </a:r>
              <a:r>
                <a:rPr lang="en-US" sz="8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282356" y="5908196"/>
            <a:ext cx="4572000" cy="49629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5000"/>
              </a:lnSpc>
              <a:spcBef>
                <a:spcPts val="300"/>
              </a:spcBef>
            </a:pPr>
            <a:r>
              <a:rPr lang="en-US" sz="1050" b="1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NOTE: </a:t>
            </a:r>
            <a:r>
              <a:rPr lang="en-US" sz="105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Some file types (.</a:t>
            </a:r>
            <a:r>
              <a:rPr lang="en-US" sz="1050" dirty="0" err="1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vsd</a:t>
            </a:r>
            <a:r>
              <a:rPr lang="en-US" sz="105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.exe, etc.) cannot be transferred. </a:t>
            </a:r>
            <a:br>
              <a:rPr lang="en-US" sz="105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en-US" sz="105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Also</a:t>
            </a:r>
            <a:r>
              <a:rPr lang="en-US" sz="1050" dirty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file transfers may not work when on a VPN connection.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3318" y="5797333"/>
            <a:ext cx="4361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IMPORTANT: </a:t>
            </a:r>
            <a:r>
              <a:rPr lang="en-US" sz="9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Due to regulatory and compliance reasons, Supervised/Registered </a:t>
            </a:r>
            <a:r>
              <a:rPr lang="en-US" sz="9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users should refrain from using the Lync whiteboard feature. Supervised users </a:t>
            </a:r>
            <a:r>
              <a:rPr lang="en-US" sz="9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may be prevented from using specific features, which include file transfers and PowerPoint annotations. 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677" y="6473665"/>
            <a:ext cx="1164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v. 4.27.15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9566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97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PArbitraryFile" ma:contentTypeID="0x0101006EDDDB5EE6D98C44930B742096920B30020100945995BAC74E6347BD6C979F46C6273B" ma:contentTypeVersion="86" ma:contentTypeDescription="Create a new document." ma:contentTypeScope="" ma:versionID="47362dbd0b2e04c99e18350883780ba7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4d33c9699287bf5bb5d1976bc78824fa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Size"/>
                <xsd:element ref="ns2:AcquiredFrom" minOccurs="0"/>
                <xsd:element ref="ns2:UACurrentWords" minOccurs="0"/>
                <xsd:element ref="ns2:ApplicationCode" minOccurs="0"/>
                <xsd:element ref="ns2:ApplicationId" minOccurs="0"/>
                <xsd:element ref="ns2:Applications" minOccurs="0"/>
                <xsd:element ref="ns2:ApprovalLog" minOccurs="0"/>
                <xsd:element ref="ns2:ApprovalStatus" minOccurs="0"/>
                <xsd:element ref="ns2:FeedAppVer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uthorGroup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CategoryTagsTaxHTField11" minOccurs="0"/>
                <xsd:element ref="ns2:ClipArtFilename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FeatureTagsTaxHTField0" minOccurs="0"/>
                <xsd:element ref="ns2:FriendlyTitle" minOccurs="0"/>
                <xsd:element ref="ns2:HandoffToMSDN" minOccurs="0"/>
                <xsd:element ref="ns2:HiddenCategoryTagsTaxHTField0" minOccurs="0"/>
                <xsd:element ref="ns2:InProjectListLookup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LegacyData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NumericId" minOccurs="0"/>
                <xsd:element ref="ns2:NumOfRatingsLookup" minOccurs="0"/>
                <xsd:element ref="ns2:OOCacheId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AppVerPrimary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Size" ma:index="1" ma:displayName="Size of File" ma:default="" ma:internalName="Size" ma:readOnly="false">
      <xsd:simpleType>
        <xsd:restriction base="dms:Text"/>
      </xsd:simpleType>
    </xsd:element>
    <xsd:element name="AcquiredFrom" ma:index="2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3" nillable="true" ma:displayName="Actual Word Count" ma:default="" ma:internalName="UACurrentWords" ma:readOnly="false">
      <xsd:simpleType>
        <xsd:restriction base="dms:Unknown"/>
      </xsd:simpleType>
    </xsd:element>
    <xsd:element name="ApplicationCode" ma:index="4" nillable="true" ma:displayName="Application Code" ma:default="" ma:list="{3B69E247-3408-4B27-BC34-375E2E9451F9}" ma:internalName="ApplicationCode" ma:readOnly="true" ma:showField="AppVerCod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Id" ma:index="5" nillable="true" ma:displayName="Application ID" ma:default="" ma:list="{3B69E247-3408-4B27-BC34-375E2E9451F9}" ma:internalName="ApplicationId" ma:readOnly="true" ma:showField="AssetId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lications" ma:index="6" nillable="true" ma:displayName="Applications (With Version)" ma:default="" ma:description="Applications this asset is associated with" ma:list="{3B69E247-3408-4B27-BC34-375E2E9451F9}" ma:internalName="Applications" ma:readOnly="false" ma:showField="Titl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pprovalLog" ma:index="7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8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FeedAppVer" ma:index="9" nillable="true" ma:displayName="AppVer" ma:default="" ma:hidden="true" ma:list="{3B69E247-3408-4B27-BC34-375E2E9451F9}" ma:internalName="FeedAppVer" ma:readOnly="true" ma:showField="AppVerForLookup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ssetStart" ma:index="10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11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12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13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4" nillable="true" ma:displayName="Asset Type" ma:default="" ma:internalName="AssetType" ma:readOnly="false">
      <xsd:simpleType>
        <xsd:restriction base="dms:Unknown"/>
      </xsd:simpleType>
    </xsd:element>
    <xsd:element name="APAuthor" ma:index="15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uthorGroup" ma:index="16" nillable="true" ma:displayName="Author Group" ma:default="" ma:internalName="AuthorGroup" ma:readOnly="false">
      <xsd:simpleType>
        <xsd:restriction base="dms:Choice">
          <xsd:enumeration value="AWSUA"/>
          <xsd:enumeration value="ITProUA"/>
          <xsd:enumeration value="PMG"/>
          <xsd:enumeration value="Partner UA"/>
          <xsd:enumeration value="Acquired"/>
          <xsd:enumeration value="BCM"/>
          <xsd:enumeration value="MSC"/>
          <xsd:enumeration value="Intl Site Management"/>
          <xsd:enumeration value="Other"/>
        </xsd:restriction>
      </xsd:simpleType>
    </xsd:element>
    <xsd:element name="AverageRating" ma:index="17" nillable="true" ma:displayName="Average Rating" ma:internalName="AverageRating" ma:readOnly="false">
      <xsd:simpleType>
        <xsd:restriction base="dms:Text"/>
      </xsd:simpleType>
    </xsd:element>
    <xsd:element name="BlockPublish" ma:index="18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9" nillable="true" ma:displayName="Bug Number" ma:default="" ma:internalName="BugNumber" ma:readOnly="false">
      <xsd:simpleType>
        <xsd:restriction base="dms:Text"/>
      </xsd:simpleType>
    </xsd:element>
    <xsd:element name="CampaignTagsTaxHTField0" ma:index="21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TagsTaxHTField11" ma:index="23" nillable="true" ma:taxonomy="true" ma:internalName="CategoryTagsTaxHTField11" ma:taxonomyFieldName="CategoryTags" ma:displayName="Category Tags" ma:readOnly="false" ma:default="" ma:fieldId="{24797cbb-132b-4ad7-b1f7-0c1bcff0c38a}" ma:taxonomyMulti="true" ma:sspId="8f79753a-75d3-41f5-8ca3-40b843941b4f" ma:termSetId="52678d52-26de-467b-a7b9-d4d1c4c8b2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pArtFilename" ma:index="24" nillable="true" ma:displayName="Clip Art Name" ma:default="" ma:internalName="ClipArtFilename" ma:readOnly="false">
      <xsd:simpleType>
        <xsd:restriction base="dms:Text"/>
      </xsd:simpleType>
    </xsd:element>
    <xsd:element name="ContentItem" ma:index="25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7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30" nillable="true" ma:displayName="CSX Hash" ma:default="" ma:internalName="CSXHash" ma:readOnly="false">
      <xsd:simpleType>
        <xsd:restriction base="dms:Text"/>
      </xsd:simpleType>
    </xsd:element>
    <xsd:element name="CSXSubmissionMarket" ma:index="31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32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33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4" nillable="true" ma:displayName="Deleted?" ma:default="" ma:internalName="IsDeleted" ma:readOnly="false">
      <xsd:simpleType>
        <xsd:restriction base="dms:Boolean"/>
      </xsd:simpleType>
    </xsd:element>
    <xsd:element name="APDescription" ma:index="35" nillable="true" ma:displayName="Description" ma:default="" ma:internalName="APDescription" ma:readOnly="false">
      <xsd:simpleType>
        <xsd:restriction base="dms:Note"/>
      </xsd:simpleType>
    </xsd:element>
    <xsd:element name="DirectSourceMarket" ma:index="36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7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8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9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40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41" nillable="true" ma:displayName="Editorial Tags" ma:default="" ma:internalName="EditorialTags">
      <xsd:simpleType>
        <xsd:restriction base="dms:Unknown"/>
      </xsd:simpleType>
    </xsd:element>
    <xsd:element name="FeatureTagsTaxHTField0" ma:index="43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riendlyTitle" ma:index="44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HandoffToMSDN" ma:index="45" nillable="true" ma:displayName="Handoff To MSDN Date" ma:default="" ma:internalName="HandoffToMSDN" ma:readOnly="false">
      <xsd:simpleType>
        <xsd:restriction base="dms:DateTime"/>
      </xsd:simpleType>
    </xsd:element>
    <xsd:element name="HiddenCategoryTagsTaxHTField0" ma:index="47" nillable="true" ma:taxonomy="true" ma:internalName="HiddenCategoryTagsTaxHTField0" ma:taxonomyFieldName="HiddenCategoryTags" ma:displayName="Hidden Category" ma:readOnly="false" ma:default="" ma:fieldId="{50ad4411-6c46-40b6-a719-09bfd72caf6b}" ma:taxonomyMulti="true" ma:sspId="8f79753a-75d3-41f5-8ca3-40b843941b4f" ma:termSetId="db61d45c-64f2-4e37-a8e3-d5adce206e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ProjectListLookup" ma:index="48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ternalTagsTaxHTField0" ma:index="50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51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2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3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4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5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6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7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8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9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60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61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2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3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4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5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6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7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8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gacyData" ma:index="69" nillable="true" ma:displayName="Legacy Data" ma:default="" ma:internalName="LegacyData" ma:readOnly="false">
      <xsd:simpleType>
        <xsd:restriction base="dms:Note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riginAsset" ma:index="97" nillable="true" ma:displayName="Origin Asset" ma:default="" ma:internalName="OriginAsset" ma:readOnly="false">
      <xsd:simpleType>
        <xsd:restriction base="dms:Text"/>
      </xsd:simpleType>
    </xsd:element>
    <xsd:element name="OriginalRelease" ma:index="98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99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0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1" nillable="true" ma:displayName="Parent Asset Id" ma:default="" ma:internalName="ParentAssetId" ma:readOnly="false">
      <xsd:simpleType>
        <xsd:restriction base="dms:Text"/>
      </xsd:simpleType>
    </xsd:element>
    <xsd:element name="PlannedPubDate" ma:index="102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3" nillable="true" ma:displayName="Policheck Words" ma:default="" ma:internalName="PolicheckWords" ma:readOnly="false">
      <xsd:simpleType>
        <xsd:restriction base="dms:Text"/>
      </xsd:simpleType>
    </xsd:element>
    <xsd:element name="AppVerPrimary" ma:index="104" nillable="true" ma:displayName="Primary Application Version" ma:default="" ma:indexed="true" ma:list="{3B69E247-3408-4B27-BC34-375E2E9451F9}" ma:internalName="AppVerPrimary" ma:showField="Title" ma:web="4873beb7-5857-4685-be1f-d57550cc96cc">
      <xsd:simpleType>
        <xsd:restriction base="dms:Lookup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humbnailAssetId" ma:index="122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3" nillable="true" ma:displayName="Times Cloned" ma:default="" ma:internalName="TimesCloned" ma:readOnly="false">
      <xsd:simpleType>
        <xsd:restriction base="dms:Number"/>
      </xsd:simpleType>
    </xsd:element>
    <xsd:element name="TrustLevel" ma:index="125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6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7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28" nillable="true" ma:displayName="UA Notes" ma:default="" ma:internalName="UANotes" ma:readOnly="false">
      <xsd:simpleType>
        <xsd:restriction base="dms:Note"/>
      </xsd:simpleType>
    </xsd:element>
    <xsd:element name="VoteCount" ma:index="129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12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IntlLangReview xmlns="4873beb7-5857-4685-be1f-d57550cc96cc">false</IntlLangReview>
    <LocLastLocAttemptVersionLookup xmlns="4873beb7-5857-4685-be1f-d57550cc96cc">856206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ppVerPrimary xmlns="4873beb7-5857-4685-be1f-d57550cc96cc" xsi:nil="true"/>
    <AssetStart xmlns="4873beb7-5857-4685-be1f-d57550cc96cc">2012-10-11T07:00:00+00:00</AssetStart>
    <FriendlyTitle xmlns="4873beb7-5857-4685-be1f-d57550cc96cc" xsi:nil="true"/>
    <MarketSpecific xmlns="4873beb7-5857-4685-be1f-d57550cc96cc">false</MarketSpecific>
    <PublishStatusLookup xmlns="4873beb7-5857-4685-be1f-d57550cc96cc">
      <Value>1621751</Value>
    </PublishStatusLookup>
    <APAuthor xmlns="4873beb7-5857-4685-be1f-d57550cc96cc">
      <UserInfo>
        <DisplayName>System Account</DisplayName>
        <AccountId>1749</AccountId>
        <AccountType/>
      </UserInfo>
    </APAuthor>
    <IntlLangReviewer xmlns="4873beb7-5857-4685-be1f-d57550cc96cc" xsi:nil="true"/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>103455868</NumericId>
    <ParentAssetId xmlns="4873beb7-5857-4685-be1f-d57550cc96cc">AF103015613</ParentAssetId>
    <OriginalSourceMarket xmlns="4873beb7-5857-4685-be1f-d57550cc96cc" xsi:nil="true"/>
    <ApprovalStatus xmlns="4873beb7-5857-4685-be1f-d57550cc96cc">InProgress</ApprovalStatus>
    <EditorialTags xmlns="4873beb7-5857-4685-be1f-d57550cc96cc" xsi:nil="true"/>
    <LocComments xmlns="4873beb7-5857-4685-be1f-d57550cc96cc">Intl_Localizable</LocComments>
    <LocRecommendedHandoff xmlns="4873beb7-5857-4685-be1f-d57550cc96cc">FY13HOJun1</LocRecommendedHandoff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NA</AssetType>
    <MachineTranslated xmlns="4873beb7-5857-4685-be1f-d57550cc96cc">false</MachineTranslated>
    <OutputCachingOn xmlns="4873beb7-5857-4685-be1f-d57550cc96cc">false</OutputCachingOn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>t:Tier 1,t:Tier 2,t:Tier 3</LocMarketGroupTiers2>
    <ClipArtFilename xmlns="4873beb7-5857-4685-be1f-d57550cc96cc" xsi:nil="true"/>
    <CSXHash xmlns="4873beb7-5857-4685-be1f-d57550cc96cc" xsi:nil="true"/>
    <DirectSourceMarket xmlns="4873beb7-5857-4685-be1f-d57550cc96cc" xsi:nil="true"/>
    <PlannedPubDate xmlns="4873beb7-5857-4685-be1f-d57550cc96cc">2012-09-28T07:00:00+00:00</PlannedPubDate>
    <Size xmlns="4873beb7-5857-4685-be1f-d57550cc96cc">300kb</Size>
    <CategoryTagsTaxHTField11 xmlns="4873beb7-5857-4685-be1f-d57550cc96cc">
      <Terms xmlns="http://schemas.microsoft.com/office/infopath/2007/PartnerControls"/>
    </CategoryTagsTaxHTField11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imesCloned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pplications xmlns="4873beb7-5857-4685-be1f-d57550cc96cc">
      <Value>1651</Value>
      <Value>1791</Value>
    </Applications>
    <AssetId xmlns="4873beb7-5857-4685-be1f-d57550cc96cc">AF103455868</AssetId>
    <AuthorGroup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OOCacheId xmlns="4873beb7-5857-4685-be1f-d57550cc96cc" xsi:nil="true"/>
    <IsDeleted xmlns="4873beb7-5857-4685-be1f-d57550cc96cc">false</IsDeleted>
    <HiddenCategoryTagsTaxHTField0 xmlns="4873beb7-5857-4685-be1f-d57550cc96cc">
      <Terms xmlns="http://schemas.microsoft.com/office/infopath/2007/PartnerControls"/>
    </HiddenCategoryTagsTaxHTField0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>RTM/RTW</Milestone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520C805-0DCF-4A13-BCC3-BDCCE6C9F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1BD87F-56C0-44A2-9063-DBD812914B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E7FB4E-27CC-4001-A9F4-BECB9E20965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On-screen Show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Reference about instant messaging, presence, and contacts</dc:title>
  <dc:creator/>
  <cp:lastModifiedBy/>
  <cp:revision>1</cp:revision>
  <dcterms:created xsi:type="dcterms:W3CDTF">2012-03-30T15:13:48Z</dcterms:created>
  <dcterms:modified xsi:type="dcterms:W3CDTF">2015-04-27T20:45:46Z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0x0101006EDDDB5EE6D98C44930B742096920B30020100945995BAC74E6347BD6C979F46C6273B</vt:lpwstr>
  </property>
  <property fmtid="{D5CDD505-2E9C-101B-9397-08002B2CF9AE}" pid="3" name="_dlc_DocIdItemGuid">
    <vt:lpwstr>044d57a3-7eea-48dd-a4c9-f2f0e23f34f9</vt:lpwstr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ScenarioTags">
    <vt:lpwstr/>
  </property>
  <property fmtid="{D5CDD505-2E9C-101B-9397-08002B2CF9AE}" pid="10" name="CampaignTags">
    <vt:lpwstr/>
  </property>
</Properties>
</file>