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58" r:id="rId6"/>
    <p:sldId id="279" r:id="rId7"/>
    <p:sldId id="280" r:id="rId8"/>
    <p:sldId id="281" r:id="rId9"/>
    <p:sldId id="28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3" r:id="rId18"/>
    <p:sldId id="268" r:id="rId19"/>
    <p:sldId id="285" r:id="rId20"/>
    <p:sldId id="270" r:id="rId21"/>
    <p:sldId id="286" r:id="rId22"/>
    <p:sldId id="287" r:id="rId23"/>
    <p:sldId id="274" r:id="rId24"/>
    <p:sldId id="271" r:id="rId25"/>
    <p:sldId id="273" r:id="rId26"/>
    <p:sldId id="275" r:id="rId27"/>
    <p:sldId id="284" r:id="rId28"/>
    <p:sldId id="276" r:id="rId29"/>
    <p:sldId id="277" r:id="rId30"/>
  </p:sldIdLst>
  <p:sldSz cx="9144000" cy="5143500" type="screen16x9"/>
  <p:notesSz cx="6858000" cy="9144000"/>
  <p:embeddedFontLs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Raleway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4978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3189b2d6a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3189b2d6a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3189b2d6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3189b2d6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3189b2d6a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3189b2d6a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3189b2d6a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3189b2d6a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3189b2d6a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3189b2d6a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3189b2d6a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3189b2d6a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3189b2d6a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3189b2d6a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3189b2d6a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3189b2d6a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3189b2d6a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3189b2d6a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3189b2d6a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3189b2d6a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3189b2d6a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3189b2d6a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3189b2d6a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3189b2d6a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3189b2d6a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3189b2d6a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3189b2d6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3189b2d6a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3189b2d6a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3189b2d6a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3189b2d6a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3189b2d6a_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3189b2d6a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3189b2d6a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3189b2d6a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3189b2d6a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3189b2d6a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3189b2d6a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3189b2d6a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3189b2d6a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earn.io/sharing/cach-cuon-nen-trong-game-voi-pygam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857178"/>
            <a:ext cx="76881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9900"/>
                </a:solidFill>
              </a:rPr>
              <a:t>CARRACE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95302" y="27602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NHÓM 7 - 20CTT3A</a:t>
            </a:r>
            <a:endParaRPr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62600" y="1401600"/>
            <a:ext cx="77535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Đồ án cuối kì</a:t>
            </a:r>
            <a:endParaRPr sz="2400"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055375" y="3291225"/>
            <a:ext cx="5002200" cy="37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Giáo viên hướng dẫn : ThS. Võ Hoàng Quân</a:t>
            </a:r>
            <a:endParaRPr sz="1600"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3.	PHÂN CHIA CÔNG VIỆC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1265418" y="2092650"/>
            <a:ext cx="577949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Bảng phân chia công việc tuần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8" y="2421633"/>
            <a:ext cx="6649378" cy="2400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3.	PHÂN CHIA CÔNG VIỆC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1237783" y="2067600"/>
            <a:ext cx="5851925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Bảng phân chia công việc tuần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3" y="2407976"/>
            <a:ext cx="6668431" cy="24196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3.	PHÂN CHIA CÔNG VIỆC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1237782" y="2067600"/>
            <a:ext cx="5088231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Bảng phân chia công việc tuần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2" y="2394947"/>
            <a:ext cx="6668431" cy="23815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3.	PHÂN CHIA CÔNG VIỆC</a:t>
            </a:r>
            <a:endParaRPr>
              <a:solidFill>
                <a:srgbClr val="1155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1312569" y="1986119"/>
            <a:ext cx="524214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1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Bảng phân chia công việc tuần 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3" y="2327182"/>
            <a:ext cx="6668431" cy="26292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155CC"/>
                </a:solidFill>
              </a:rPr>
              <a:t>4</a:t>
            </a:r>
            <a:r>
              <a:rPr lang="vi">
                <a:solidFill>
                  <a:srgbClr val="1155CC"/>
                </a:solidFill>
              </a:rPr>
              <a:t>.	</a:t>
            </a:r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ƯU – KHUYẾT ĐIỂM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086" y="1867826"/>
            <a:ext cx="8593584" cy="3077035"/>
          </a:xfrm>
        </p:spPr>
        <p:txBody>
          <a:bodyPr/>
          <a:lstStyle/>
          <a:p>
            <a:r>
              <a:rPr lang="en-US" sz="20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Ưu điểm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46050" indent="0"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+ Cả nhóm học hỏi nhanh</a:t>
            </a:r>
          </a:p>
          <a:p>
            <a:pPr marL="146050" indent="0">
              <a:buNone/>
            </a:pPr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+ Tài liệu tự thiết kế (ngoại trừ đường đua và hình nền menu chính ) </a:t>
            </a:r>
          </a:p>
          <a:p>
            <a:r>
              <a:rPr lang="en-US" sz="20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Khuyết điểm</a:t>
            </a:r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46050" indent="0">
              <a:buNone/>
            </a:pPr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+ Trao đổi giữa các thành viên chưa nhiều dẫn đến công việc chậm tiến độ.</a:t>
            </a:r>
          </a:p>
          <a:p>
            <a:r>
              <a:rPr lang="en-US" sz="20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Đánh giá chung</a:t>
            </a:r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46050" indent="0">
              <a:buNone/>
            </a:pPr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6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Mặc dù gặp nhiều khó khăn nhưng cả nhóm đã rất nỗ lực giúp đỡ lẫn nhau để hoàn thành đồ án đúng thời hạn.</a:t>
            </a:r>
          </a:p>
          <a:p>
            <a:pPr marL="146050" indent="0">
              <a:buNone/>
            </a:pPr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16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1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</a:t>
            </a:r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4495517" y="2096424"/>
            <a:ext cx="2941434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vi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Game được viết bằng ngôn ngữ </a:t>
            </a:r>
            <a:r>
              <a:rPr lang="vi" sz="1800" b="1">
                <a:solidFill>
                  <a:srgbClr val="274E13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vi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và thư viện </a:t>
            </a:r>
            <a:r>
              <a:rPr lang="vi" sz="1800" b="1">
                <a:solidFill>
                  <a:srgbClr val="274E13"/>
                </a:solidFill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vi" sz="1800">
                <a:solidFill>
                  <a:srgbClr val="274E1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solidFill>
                <a:srgbClr val="274E1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4481465" y="3200414"/>
            <a:ext cx="3621386" cy="136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vi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Game dùng ứng dụng </a:t>
            </a:r>
            <a:r>
              <a:rPr lang="vi" sz="1800" b="1">
                <a:solidFill>
                  <a:srgbClr val="F1C232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Piskel</a:t>
            </a:r>
            <a:r>
              <a:rPr lang="vi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để thiết kế xe và </a:t>
            </a:r>
            <a:r>
              <a:rPr lang="vi" sz="1800" b="1">
                <a:solidFill>
                  <a:srgbClr val="351C75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Photoshop</a:t>
            </a:r>
            <a:r>
              <a:rPr lang="vi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để thiết kế map, bùa.</a:t>
            </a:r>
            <a:endParaRPr sz="1800"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8" y="2097058"/>
            <a:ext cx="4051607" cy="20675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</a:t>
            </a:r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4269412" y="2580238"/>
            <a:ext cx="4465471" cy="1086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spcBef>
                <a:spcPts val="1500"/>
              </a:spcBef>
              <a:buClr>
                <a:srgbClr val="000000"/>
              </a:buClr>
              <a:buSzPts val="1800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 chơi có thể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tài khoản đăng nhập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 lưu game</a:t>
            </a: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23" y="2146178"/>
            <a:ext cx="3315163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4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</a:t>
            </a:r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552558" y="2470802"/>
            <a:ext cx="3509245" cy="131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vi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Game có các </a:t>
            </a:r>
            <a:r>
              <a:rPr lang="vi" sz="1800" b="1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buà</a:t>
            </a:r>
            <a:r>
              <a:rPr lang="vi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tạo hiệu ứng </a:t>
            </a:r>
            <a:r>
              <a:rPr lang="vi" sz="1800">
                <a:solidFill>
                  <a:srgbClr val="0000FF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tăng tốc</a:t>
            </a:r>
            <a:r>
              <a:rPr lang="vi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, </a:t>
            </a:r>
            <a:r>
              <a:rPr lang="vi" sz="1800">
                <a:solidFill>
                  <a:srgbClr val="FF99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thêm vàng</a:t>
            </a:r>
            <a:r>
              <a:rPr lang="vi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, </a:t>
            </a:r>
            <a:r>
              <a:rPr lang="vi" sz="1800">
                <a:solidFill>
                  <a:srgbClr val="00FF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dịch tiến</a:t>
            </a:r>
            <a:r>
              <a:rPr lang="vi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, </a:t>
            </a:r>
            <a:r>
              <a:rPr lang="vi" sz="1800">
                <a:solidFill>
                  <a:srgbClr val="FF0000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dịch lùi</a:t>
            </a:r>
            <a:r>
              <a:rPr lang="vi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, </a:t>
            </a:r>
            <a:r>
              <a:rPr lang="vi" sz="1800">
                <a:solidFill>
                  <a:srgbClr val="FF00FF"/>
                </a:solidFill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nhân đôi tiền</a:t>
            </a:r>
            <a:r>
              <a:rPr lang="en-US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và có thể được mua trong </a:t>
            </a:r>
            <a:r>
              <a:rPr lang="en-US" sz="1800" b="1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shop.</a:t>
            </a:r>
            <a:endParaRPr sz="1800" b="1"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408" y="2163778"/>
            <a:ext cx="3207150" cy="204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 GAME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4581054" y="2571181"/>
            <a:ext cx="3449370" cy="1140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spcBef>
                <a:spcPts val="1500"/>
              </a:spcBef>
              <a:buClr>
                <a:srgbClr val="000000"/>
              </a:buClr>
              <a:buSzPts val="1800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có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để người chơi mua ngẫu nhiên một lá bùa.</a:t>
            </a:r>
            <a:endParaRPr lang="en-US"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82" y="2037030"/>
            <a:ext cx="3181733" cy="23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6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</a:t>
            </a:r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019153" y="2614861"/>
            <a:ext cx="3613669" cy="101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C</a:t>
            </a:r>
            <a:r>
              <a:rPr lang="vi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ác </a:t>
            </a:r>
            <a:r>
              <a:rPr lang="vi" sz="1800" b="1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buà</a:t>
            </a:r>
            <a:r>
              <a:rPr lang="vi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tạo hiệu ứng</a:t>
            </a:r>
            <a:r>
              <a:rPr lang="en-US" sz="1800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 có thể xuất hiện ngẫu nhiên trên đường đua.</a:t>
            </a:r>
            <a:endParaRPr lang="en-US" sz="1800" b="1"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47" y="2195435"/>
            <a:ext cx="2273006" cy="18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4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NỘI DUNG BÁO CÁO</a:t>
            </a:r>
            <a:endParaRPr>
              <a:solidFill>
                <a:srgbClr val="1155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727650" y="2078875"/>
            <a:ext cx="7688700" cy="23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Giới thiệu đồ án</a:t>
            </a:r>
          </a:p>
          <a:p>
            <a:pPr lvl="0" indent="-342900"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Công việc làm nhóm</a:t>
            </a:r>
          </a:p>
          <a:p>
            <a:pPr lvl="0" indent="-342900"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Phân chia công việc </a:t>
            </a:r>
          </a:p>
          <a:p>
            <a:pPr lvl="0" indent="-342900"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Ưu khuyết điểm</a:t>
            </a:r>
          </a:p>
          <a:p>
            <a:pPr lvl="0" indent="-342900"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Giới thiệu game</a:t>
            </a:r>
          </a:p>
          <a:p>
            <a:pPr lvl="0" indent="-342900"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 sản phẩm</a:t>
            </a:r>
          </a:p>
          <a:p>
            <a:pPr lvl="0" indent="-342900"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Nguồn kham khảo</a:t>
            </a:r>
          </a:p>
          <a:p>
            <a:pPr marL="114300" lvl="0" indent="0">
              <a:buClr>
                <a:srgbClr val="000000"/>
              </a:buClr>
              <a:buSzPts val="1800"/>
              <a:buNone/>
            </a:pPr>
            <a:endParaRPr 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 GAME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3967606" y="1937442"/>
            <a:ext cx="4759143" cy="2334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vi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diện </a:t>
            </a:r>
            <a:r>
              <a:rPr lang="vi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đặt cược</a:t>
            </a:r>
            <a:r>
              <a:rPr lang="en-US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 phép người chơi</a:t>
            </a:r>
            <a:r>
              <a:rPr lang="en-US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lang="vi"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0" lvl="0" indent="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vi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+ </a:t>
            </a:r>
            <a:r>
              <a:rPr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 </a:t>
            </a:r>
            <a:r>
              <a:rPr lang="vi-V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 </a:t>
            </a:r>
            <a:r>
              <a:rPr lang="vi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đặt cược</a:t>
            </a:r>
            <a:r>
              <a:rPr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vi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+ Chọn số tiền cược có mệnh giá 100, 50, 10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vi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+ Chọn Play để chơi game</a:t>
            </a:r>
            <a:r>
              <a:rPr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vi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+ Chọn X thoát đặt cược</a:t>
            </a:r>
            <a:r>
              <a:rPr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133" y="2103451"/>
            <a:ext cx="2755474" cy="21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</a:t>
            </a:r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GAME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4465397" y="2753757"/>
            <a:ext cx="34458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CARRACE </a:t>
            </a:r>
            <a:r>
              <a:rPr lang="vi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game có </a:t>
            </a:r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phần </a:t>
            </a:r>
            <a:r>
              <a:rPr lang="vi" sz="18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mini game </a:t>
            </a:r>
            <a:r>
              <a:rPr lang="vi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để chơi khi người chơi hết tiền để đặt c</a:t>
            </a:r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vi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endParaRPr sz="1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744" y="2087745"/>
            <a:ext cx="3126173" cy="23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 GAME</a:t>
            </a: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4000332" y="2205204"/>
            <a:ext cx="4382999" cy="1738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có thể c</a:t>
            </a:r>
            <a:r>
              <a:rPr lang="vi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ài đặt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Bật/</a:t>
            </a:r>
            <a:r>
              <a:rPr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tắt,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vi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chỉnh </a:t>
            </a:r>
            <a:r>
              <a:rPr lang="vi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âm lượng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theo 3 mức nhỏ/ trung bình / lớn.</a:t>
            </a: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18" y="2062151"/>
            <a:ext cx="2794887" cy="20604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 GAME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4324221" y="2661716"/>
            <a:ext cx="4394265" cy="832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spcBef>
                <a:spcPts val="1500"/>
              </a:spcBef>
              <a:buClr>
                <a:srgbClr val="000000"/>
              </a:buClr>
              <a:buSzPts val="1800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có giao diện 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xếp hạng thắng/thua</a:t>
            </a: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196" y="2093375"/>
            <a:ext cx="3060025" cy="21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155CC"/>
                </a:solidFill>
              </a:rPr>
              <a:t>6</a:t>
            </a:r>
            <a:r>
              <a:rPr lang="vi">
                <a:solidFill>
                  <a:srgbClr val="1155CC"/>
                </a:solidFill>
              </a:rPr>
              <a:t>.	</a:t>
            </a:r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DEMO SẢN PHẨM</a:t>
            </a:r>
            <a:endParaRPr lang="vi-VN"/>
          </a:p>
        </p:txBody>
      </p:sp>
      <p:pic>
        <p:nvPicPr>
          <p:cNvPr id="3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18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7</a:t>
            </a:r>
            <a:r>
              <a:rPr lang="vi">
                <a:solidFill>
                  <a:srgbClr val="1155CC"/>
                </a:solidFill>
              </a:rPr>
              <a:t>.	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NGUỒN KHAM KHẢO</a:t>
            </a:r>
            <a:endParaRPr>
              <a:solidFill>
                <a:srgbClr val="1155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727650" y="2066650"/>
            <a:ext cx="7688700" cy="26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vi" sz="17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Tài liệu nội bộ: ThS. Võ Hoàng Quân. </a:t>
            </a:r>
            <a:endParaRPr sz="1700" b="1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vi" sz="17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https://www.youtube.com/watch?v=UEO1B_llDnc&amp;feature=share </a:t>
            </a:r>
            <a:endParaRPr sz="1700" b="1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vi" sz="17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https://codelearn.io/sharing/cach-cuon-nen-trong-game-voi-pygame</a:t>
            </a:r>
            <a:endParaRPr lang="en-US" sz="1700" b="1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freesound.com</a:t>
            </a:r>
            <a:r>
              <a:rPr lang="vi" sz="17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700" b="1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fontspace.com</a:t>
            </a:r>
            <a:endParaRPr sz="1700" b="1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vi" sz="17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geeksforgeeks.com  </a:t>
            </a:r>
            <a:endParaRPr sz="1700" b="1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vi" sz="17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stackoverflow.com  </a:t>
            </a:r>
            <a:endParaRPr sz="1700" b="1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vi" sz="17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pygame.org </a:t>
            </a:r>
            <a:endParaRPr sz="1700" b="1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861300" y="2247175"/>
            <a:ext cx="7421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9900"/>
                </a:solidFill>
              </a:rPr>
              <a:t>CẢM ƠN THẦY VÀ CÁC BẠN ĐÃ LẮNG NGHE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3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 </a:t>
            </a:r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ĐỒ ÁN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952912" cy="2261100"/>
          </a:xfrm>
        </p:spPr>
        <p:txBody>
          <a:bodyPr/>
          <a:lstStyle/>
          <a:p>
            <a:pPr fontAlgn="base"/>
            <a:r>
              <a:rPr lang="vi-VN" sz="2000" b="1" i="1">
                <a:solidFill>
                  <a:schemeClr val="bg2"/>
                </a:solidFill>
                <a:latin typeface="+mj-lt"/>
              </a:rPr>
              <a:t>Đối với mô hình Scrum</a:t>
            </a:r>
            <a:r>
              <a:rPr lang="vi-VN" sz="2000" b="1" i="1">
                <a:latin typeface="+mj-lt"/>
              </a:rPr>
              <a:t>:</a:t>
            </a:r>
            <a:r>
              <a:rPr lang="vi-VN" sz="2000" i="1">
                <a:latin typeface="+mj-lt"/>
              </a:rPr>
              <a:t> </a:t>
            </a:r>
          </a:p>
          <a:p>
            <a:pPr marL="146050" indent="0" fontAlgn="base">
              <a:buNone/>
            </a:pPr>
            <a:r>
              <a:rPr lang="vi-VN" sz="1600">
                <a:latin typeface="+mj-lt"/>
              </a:rPr>
              <a:t>	</a:t>
            </a:r>
            <a:r>
              <a:rPr lang="vi-VN" sz="1800">
                <a:solidFill>
                  <a:schemeClr val="bg2"/>
                </a:solidFill>
                <a:latin typeface="+mj-lt"/>
              </a:rPr>
              <a:t>+ Nhóm sinh viên tìm hiểu về qui trình Scrum. </a:t>
            </a:r>
          </a:p>
          <a:p>
            <a:pPr marL="146050" indent="0" fontAlgn="base">
              <a:buNone/>
            </a:pPr>
            <a:r>
              <a:rPr lang="vi-VN" sz="1800">
                <a:solidFill>
                  <a:schemeClr val="bg2"/>
                </a:solidFill>
                <a:latin typeface="+mj-lt"/>
              </a:rPr>
              <a:t>	+ Nhóm sinh viên hiểu được qui trình Scrum hoạt động như thế nào, mỗi </a:t>
            </a:r>
          </a:p>
          <a:p>
            <a:pPr marL="146050" indent="0" fontAlgn="base">
              <a:buNone/>
            </a:pPr>
            <a:r>
              <a:rPr lang="vi-VN" sz="1800">
                <a:solidFill>
                  <a:schemeClr val="bg2"/>
                </a:solidFill>
                <a:latin typeface="+mj-lt"/>
              </a:rPr>
              <a:t>	  vai trò làm những công việc gì, có ví dụ cụ thể.</a:t>
            </a:r>
          </a:p>
        </p:txBody>
      </p:sp>
      <p:pic>
        <p:nvPicPr>
          <p:cNvPr id="4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20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 </a:t>
            </a:r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ĐỒ ÁN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vi-VN" sz="2000" b="1" i="1">
                <a:solidFill>
                  <a:schemeClr val="bg2"/>
                </a:solidFill>
                <a:latin typeface="+mj-lt"/>
              </a:rPr>
              <a:t>Đối với làm việc cùng khách hàng</a:t>
            </a:r>
            <a:r>
              <a:rPr lang="vi-VN" sz="2000" b="1" i="1">
                <a:latin typeface="+mj-lt"/>
              </a:rPr>
              <a:t>: </a:t>
            </a:r>
            <a:r>
              <a:rPr lang="vi-VN" sz="2000" i="1">
                <a:latin typeface="+mj-lt"/>
              </a:rPr>
              <a:t> </a:t>
            </a:r>
          </a:p>
          <a:p>
            <a:pPr marL="146050" indent="0" fontAlgn="base">
              <a:buNone/>
            </a:pPr>
            <a:r>
              <a:rPr lang="vi-VN" sz="1400" i="1">
                <a:latin typeface="+mj-lt"/>
              </a:rPr>
              <a:t>                 </a:t>
            </a:r>
            <a:r>
              <a:rPr lang="vi-VN" sz="1800" i="1">
                <a:solidFill>
                  <a:schemeClr val="bg2"/>
                </a:solidFill>
                <a:latin typeface="+mj-lt"/>
              </a:rPr>
              <a:t>+ </a:t>
            </a:r>
            <a:r>
              <a:rPr lang="vi-VN" sz="1800">
                <a:solidFill>
                  <a:schemeClr val="bg2"/>
                </a:solidFill>
                <a:latin typeface="+mj-lt"/>
              </a:rPr>
              <a:t>Biết được quá trình làm việc với khách hàng trong thực tế. </a:t>
            </a:r>
          </a:p>
          <a:p>
            <a:pPr marL="146050" indent="0" fontAlgn="base">
              <a:buNone/>
            </a:pPr>
            <a:r>
              <a:rPr lang="vi-VN" sz="1800">
                <a:solidFill>
                  <a:schemeClr val="bg2"/>
                </a:solidFill>
                <a:latin typeface="+mj-lt"/>
              </a:rPr>
              <a:t>	+ Biết lấy yêu cầu, lên kế hoạch gặp gỡ, trao đổi thông tin với khách. </a:t>
            </a:r>
          </a:p>
          <a:p>
            <a:pPr marL="146050" indent="0" fontAlgn="base">
              <a:buNone/>
            </a:pPr>
            <a:r>
              <a:rPr lang="vi-VN" sz="1800">
                <a:solidFill>
                  <a:schemeClr val="bg2"/>
                </a:solidFill>
                <a:latin typeface="+mj-lt"/>
              </a:rPr>
              <a:t>	+ Xoay sở với những sự thay đổi bất ngờ của khách. </a:t>
            </a:r>
          </a:p>
          <a:p>
            <a:pPr marL="146050" indent="0">
              <a:buNone/>
            </a:pPr>
            <a:endParaRPr lang="vi-VN"/>
          </a:p>
        </p:txBody>
      </p:sp>
      <p:pic>
        <p:nvPicPr>
          <p:cNvPr id="4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740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.	GIỚI THIỆU VỀ </a:t>
            </a:r>
            <a:r>
              <a:rPr lang="en-US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ĐỒ ÁN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vi-VN" sz="2000" b="1" i="1">
                <a:solidFill>
                  <a:schemeClr val="bg2"/>
                </a:solidFill>
                <a:latin typeface="+mj-lt"/>
              </a:rPr>
              <a:t>Đối với đồ án game</a:t>
            </a:r>
            <a:r>
              <a:rPr lang="vi-VN" sz="2000" b="1" i="1">
                <a:latin typeface="+mj-lt"/>
              </a:rPr>
              <a:t>:</a:t>
            </a:r>
            <a:r>
              <a:rPr lang="vi-VN" sz="2000" i="1">
                <a:latin typeface="+mj-lt"/>
              </a:rPr>
              <a:t> </a:t>
            </a:r>
            <a:r>
              <a:rPr lang="vi-VN" sz="2000">
                <a:latin typeface="+mj-lt"/>
              </a:rPr>
              <a:t> </a:t>
            </a:r>
          </a:p>
          <a:p>
            <a:pPr marL="146050" indent="0" fontAlgn="base">
              <a:buNone/>
            </a:pPr>
            <a:r>
              <a:rPr lang="vi-VN" sz="1600">
                <a:latin typeface="+mj-lt"/>
              </a:rPr>
              <a:t>	</a:t>
            </a:r>
            <a:r>
              <a:rPr lang="vi-VN" sz="1800">
                <a:solidFill>
                  <a:schemeClr val="bg2"/>
                </a:solidFill>
                <a:latin typeface="+mj-lt"/>
              </a:rPr>
              <a:t>+ Dự án được xây dựng theo mô hình Scrum. </a:t>
            </a:r>
          </a:p>
          <a:p>
            <a:pPr marL="146050" indent="0" fontAlgn="base">
              <a:buNone/>
            </a:pPr>
            <a:r>
              <a:rPr lang="vi-VN" sz="1800">
                <a:solidFill>
                  <a:schemeClr val="bg2"/>
                </a:solidFill>
                <a:latin typeface="+mj-lt"/>
              </a:rPr>
              <a:t>	+ Game phải có đầy đủ yêu cầu của khách hàng. </a:t>
            </a:r>
          </a:p>
          <a:p>
            <a:pPr fontAlgn="base"/>
            <a:endParaRPr lang="vi-VN" sz="1600" i="1">
              <a:latin typeface="+mj-lt"/>
            </a:endParaRPr>
          </a:p>
        </p:txBody>
      </p:sp>
      <p:pic>
        <p:nvPicPr>
          <p:cNvPr id="4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44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2.	CÔNG VIỆC LÀM NHÓM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1892174"/>
            <a:ext cx="7688700" cy="2868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000" b="1">
                <a:latin typeface="Times New Roman" pitchFamily="18" charset="0"/>
                <a:cs typeface="Times New Roman" pitchFamily="18" charset="0"/>
              </a:rPr>
              <a:t>Vị trí công việc: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20120344 - Vương Tấn Phát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(Designer)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20120356 - Lê Minh Quân      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(Scrum Master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PM, Dev</a:t>
            </a:r>
            <a:r>
              <a:rPr lang="vi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20120365 - Lê Trung Sơn         (BA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Dev</a:t>
            </a:r>
            <a:r>
              <a:rPr lang="vi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20120390 - Võ Hữu Trọng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(QA, Dev)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20120395 - Nguyễn Anh Tuấn</a:t>
            </a:r>
            <a:r>
              <a:rPr lang="en-US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(Dev, Designer)</a:t>
            </a:r>
            <a:endParaRPr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98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2.	CÔNG VIỆC LÀM NHÓM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82" y="1901228"/>
            <a:ext cx="8971984" cy="31143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78186" y="2087755"/>
            <a:ext cx="71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latin typeface="Times New Roman" pitchFamily="18" charset="0"/>
                <a:cs typeface="Times New Roman" pitchFamily="18" charset="0"/>
              </a:rPr>
              <a:t>Timeline</a:t>
            </a:r>
            <a:endParaRPr lang="vi-VN" sz="18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2.	CÔNG VIỆC LÀM NHÓM</a:t>
            </a:r>
            <a:endParaRPr>
              <a:solidFill>
                <a:srgbClr val="1155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855350" y="1967800"/>
            <a:ext cx="7688700" cy="25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1785850"/>
            <a:ext cx="6877050" cy="31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">
                <a:solidFill>
                  <a:srgbClr val="1155CC"/>
                </a:solidFill>
                <a:latin typeface="Times New Roman" pitchFamily="18" charset="0"/>
                <a:cs typeface="Times New Roman" pitchFamily="18" charset="0"/>
              </a:rPr>
              <a:t>3.	PHÂN CHIA CÔNG VIỆC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125" y="541525"/>
            <a:ext cx="824850" cy="6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1266363" y="1917347"/>
            <a:ext cx="5968636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Bảng phân chia công việc </a:t>
            </a:r>
            <a:r>
              <a:rPr lang="vi" sz="1600" b="1">
                <a:latin typeface="Times New Roman" pitchFamily="18" charset="0"/>
                <a:ea typeface="Lato"/>
                <a:cs typeface="Times New Roman" pitchFamily="18" charset="0"/>
                <a:sym typeface="Lato"/>
              </a:rPr>
              <a:t>tuần 0</a:t>
            </a:r>
            <a:endParaRPr sz="1600" b="1">
              <a:latin typeface="Times New Roman" pitchFamily="18" charset="0"/>
              <a:ea typeface="Lato"/>
              <a:cs typeface="Times New Roman" pitchFamily="18" charset="0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63" y="2272420"/>
            <a:ext cx="6611273" cy="2715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1580A875831204983CC2320FACE70F4" ma:contentTypeVersion="7" ma:contentTypeDescription="Tạo tài liệu mới." ma:contentTypeScope="" ma:versionID="9cf2828c336e6e281c92bd81755c45bd">
  <xsd:schema xmlns:xsd="http://www.w3.org/2001/XMLSchema" xmlns:xs="http://www.w3.org/2001/XMLSchema" xmlns:p="http://schemas.microsoft.com/office/2006/metadata/properties" xmlns:ns2="6bc929b7-3964-414d-aaa2-94b2cbaded11" targetNamespace="http://schemas.microsoft.com/office/2006/metadata/properties" ma:root="true" ma:fieldsID="3d484ec967245c9c4c7fa4077328714a" ns2:_="">
    <xsd:import namespace="6bc929b7-3964-414d-aaa2-94b2cbaded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c929b7-3964-414d-aaa2-94b2cbade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DD84D3-4AAA-4544-B3BF-5D5FA7F6976C}"/>
</file>

<file path=customXml/itemProps2.xml><?xml version="1.0" encoding="utf-8"?>
<ds:datastoreItem xmlns:ds="http://schemas.openxmlformats.org/officeDocument/2006/customXml" ds:itemID="{FF7E6707-C18B-40FF-8806-D01B81DEAA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33BDFA-E464-4C3F-BBD5-9B26AB5697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404</Words>
  <Application>Microsoft Office PowerPoint</Application>
  <PresentationFormat>On-screen Show (16:9)</PresentationFormat>
  <Paragraphs>90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Raleway</vt:lpstr>
      <vt:lpstr>Times New Roman</vt:lpstr>
      <vt:lpstr>Lato</vt:lpstr>
      <vt:lpstr>Arial</vt:lpstr>
      <vt:lpstr>Streamline</vt:lpstr>
      <vt:lpstr>CARRACE</vt:lpstr>
      <vt:lpstr>NỘI DUNG BÁO CÁO</vt:lpstr>
      <vt:lpstr>1. GIỚI THIỆU VỀ ĐỒ ÁN</vt:lpstr>
      <vt:lpstr>1. GIỚI THIỆU VỀ ĐỒ ÁN</vt:lpstr>
      <vt:lpstr>1. GIỚI THIỆU VỀ ĐỒ ÁN</vt:lpstr>
      <vt:lpstr>2. CÔNG VIỆC LÀM NHÓM</vt:lpstr>
      <vt:lpstr>2. CÔNG VIỆC LÀM NHÓM</vt:lpstr>
      <vt:lpstr>2. CÔNG VIỆC LÀM NHÓM</vt:lpstr>
      <vt:lpstr>3. PHÂN CHIA CÔNG VIỆC</vt:lpstr>
      <vt:lpstr>3. PHÂN CHIA CÔNG VIỆC</vt:lpstr>
      <vt:lpstr>3. PHÂN CHIA CÔNG VIỆC</vt:lpstr>
      <vt:lpstr>3. PHÂN CHIA CÔNG VIỆC</vt:lpstr>
      <vt:lpstr>3. PHÂN CHIA CÔNG VIỆC</vt:lpstr>
      <vt:lpstr>4. ƯU – KHUYẾT ĐIỂM</vt:lpstr>
      <vt:lpstr>5. GIỚI THIỆU VỀ GAME</vt:lpstr>
      <vt:lpstr>5. GIỚI THIỆU VỀ GAME</vt:lpstr>
      <vt:lpstr>5. GIỚI THIỆU VỀ GAME</vt:lpstr>
      <vt:lpstr>5. GIỚI THIỆU VỀ GAME</vt:lpstr>
      <vt:lpstr>5. GIỚI THIỆU VỀ GAME</vt:lpstr>
      <vt:lpstr>5. GIỚI THIỆU VỀ GAME</vt:lpstr>
      <vt:lpstr>5. GIỚI THIỆU VỀ GAME</vt:lpstr>
      <vt:lpstr>5. GIỚI THIỆU VỀ GAME</vt:lpstr>
      <vt:lpstr>5. GIỚI THIỆU VỀ GAME</vt:lpstr>
      <vt:lpstr>6. DEMO SẢN PHẨM</vt:lpstr>
      <vt:lpstr>7. NGUỒN KHAM KHẢO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CARRACE</dc:title>
  <cp:lastModifiedBy>sv</cp:lastModifiedBy>
  <cp:revision>18</cp:revision>
  <dcterms:modified xsi:type="dcterms:W3CDTF">2021-01-05T02:47:12Z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0x01010001580A875831204983CC2320FACE70F4</vt:lpwstr>
  </property>
</Properties>
</file>