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66FF"/>
    <a:srgbClr val="DF3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93" d="100"/>
          <a:sy n="93" d="100"/>
        </p:scale>
        <p:origin x="-152" y="-4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D401-4ED2-1526-1240-D808688B3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FE824-7E72-939E-9E50-06522632C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3BCE-B2CC-2040-EDCE-19D00118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D4B21-43B9-52AD-4F9D-6E78779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3153A-F065-83B1-8421-31A7C50E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1456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B5FF-628C-87B1-14B3-9A73214B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D3E3-BCBB-71D0-20F1-5E6D0314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1A4D-8EF0-E940-59D3-E71335A7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076F-B523-D527-2E26-3AEB1E25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4336-40FE-7514-B9AD-17DC44A2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6547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9869-8556-7E74-86B1-F0ECAF741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D2FBC-A60B-E768-EB3A-15E936CD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2042E-ED55-EA0F-3775-F17A776E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6D05E-0688-0D58-F5D8-F275FA58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E7A1-FF8C-9579-343C-0F8B5D99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57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5BE2-F728-18C9-9884-938C7EE2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B4B0-2CF8-FC2E-B5E4-F3F6831D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A853-087E-B75C-BE31-B20797E3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5C43-27D8-7E98-8474-13ED6A1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5C9E-1B9D-F892-7D3A-6F254DAE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96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09F4-8AA8-6D8E-97AD-D407509E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2D19-4ACB-A3F9-EA96-7FD438422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1B83-90AB-2EBD-7D80-B2B11332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5DB1-E15F-D084-0FE3-D9DD1012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A6C3-4A63-4DBF-1369-3EDB2CA8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7593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42A-C750-EA3A-BA2A-ACE97E0E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D3D7-727C-04CA-6671-FB85A7C06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9965A-719B-743B-2DC9-9763FABF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EF5F6-0222-46AD-8C58-0304B361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7025D-4F9F-81AC-A6AE-56B1B5DF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EE537-933D-380C-8751-85082F2C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133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0BA3-A88D-7BE8-85C5-F24BD9FE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F729-A1D9-D8BC-1893-3205E395A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9F815-530C-B298-C869-0A7E6B4B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490B0-B3B1-B922-C27A-E80233D2C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A3761-B421-E166-9473-29CC5FA6E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24B4B-FC06-67F5-D375-068E8732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28B9A-2E1E-0603-1B88-D1FDC0EC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096FD-DED3-E8B7-0D01-B2B79EF9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003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75E2-3E08-65D4-61C0-2EB1245E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4D6D5-A4AB-1C1D-06CF-243DBE4F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8FCD6-CAE5-AFC0-4ACB-61AD54B8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C760A-ADFF-E27A-3A75-379BFE5A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170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D2779-9D17-8384-4D4C-6DC3478D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BB09C-2FC9-E578-E3F6-4138F5BC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FD514-5EFF-5C3C-2D71-229484FB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393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D635-5493-F2C0-B9BC-21A1B775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6BE-9B9A-511E-6397-2811AC49F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DDE65-5B7A-8D7F-BE59-07C70850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245B5-ABB1-96C8-28DA-454E33BA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ED260-7E0E-E2EA-2EE8-E435A28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5424A-E1E2-84EE-0473-7212F597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5353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637A-1A0A-0A21-5FA7-D5C3AA69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C1544-8CDA-F935-E2E8-35C7FD358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CDCD1-A7FC-362B-3776-2A611EFBD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62A3-D918-10E9-79B0-6443A304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E3CA0-5D87-5040-C312-46B80BCA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CE779-9143-9921-54D2-E69EA6BB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083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8120C-A586-4BF1-F9E3-BC0F0881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5870-82B5-ACCA-9939-7B0B16360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2B4B-616E-EA81-6ED1-91EE028C3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50CC-6DD2-4E09-98D4-E07A7E2F2FF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F2B4-4A42-C6A8-2CC5-74E38290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CA20-7138-2CA0-B40D-52DBA2134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18B1-D710-498D-BDE5-72B69527B45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95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2F9A10-686B-61D3-84A0-C337CA10EC50}"/>
              </a:ext>
            </a:extLst>
          </p:cNvPr>
          <p:cNvCxnSpPr>
            <a:cxnSpLocks/>
          </p:cNvCxnSpPr>
          <p:nvPr/>
        </p:nvCxnSpPr>
        <p:spPr>
          <a:xfrm>
            <a:off x="4128001" y="669768"/>
            <a:ext cx="51371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C0382CD-B97F-4B07-BE90-0F4E26C1455F}"/>
              </a:ext>
            </a:extLst>
          </p:cNvPr>
          <p:cNvSpPr/>
          <p:nvPr/>
        </p:nvSpPr>
        <p:spPr>
          <a:xfrm>
            <a:off x="10775415" y="0"/>
            <a:ext cx="2833170" cy="1248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729C4D2C-4833-DC5B-34E2-7C552D7DC4D9}"/>
                  </a:ext>
                </a:extLst>
              </p:cNvPr>
              <p:cNvSpPr/>
              <p:nvPr/>
            </p:nvSpPr>
            <p:spPr>
              <a:xfrm>
                <a:off x="303080" y="360209"/>
                <a:ext cx="3868116" cy="619118"/>
              </a:xfrm>
              <a:prstGeom prst="homePlate">
                <a:avLst/>
              </a:prstGeom>
              <a:solidFill>
                <a:srgbClr val="66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𝑶𝒑𝒂𝒒𝒖𝒆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𝒎𝒐𝒅𝒆𝒍𝒔</m:t>
                      </m:r>
                    </m:oMath>
                  </m:oMathPara>
                </a14:m>
                <a:endParaRPr lang="ca-E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729C4D2C-4833-DC5B-34E2-7C552D7DC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0" y="360209"/>
                <a:ext cx="3868116" cy="619118"/>
              </a:xfrm>
              <a:prstGeom prst="homePlat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rrow: Pentagon 18">
                <a:extLst>
                  <a:ext uri="{FF2B5EF4-FFF2-40B4-BE49-F238E27FC236}">
                    <a16:creationId xmlns:a16="http://schemas.microsoft.com/office/drawing/2014/main" id="{113ED895-F16A-CD20-7047-357E58B84E2E}"/>
                  </a:ext>
                </a:extLst>
              </p:cNvPr>
              <p:cNvSpPr/>
              <p:nvPr/>
            </p:nvSpPr>
            <p:spPr>
              <a:xfrm>
                <a:off x="5248847" y="360209"/>
                <a:ext cx="3868116" cy="619118"/>
              </a:xfrm>
              <a:prstGeom prst="homePlate">
                <a:avLst/>
              </a:prstGeom>
              <a:solidFill>
                <a:srgbClr val="66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𝑻𝒓𝒂𝒏𝒔𝒑𝒂𝒓𝒆𝒏𝒕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𝒎𝒐𝒅𝒆𝒍𝒔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Arrow: Pentagon 18">
                <a:extLst>
                  <a:ext uri="{FF2B5EF4-FFF2-40B4-BE49-F238E27FC236}">
                    <a16:creationId xmlns:a16="http://schemas.microsoft.com/office/drawing/2014/main" id="{113ED895-F16A-CD20-7047-357E58B84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47" y="360209"/>
                <a:ext cx="3868116" cy="619118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row: Pentagon 20">
                <a:extLst>
                  <a:ext uri="{FF2B5EF4-FFF2-40B4-BE49-F238E27FC236}">
                    <a16:creationId xmlns:a16="http://schemas.microsoft.com/office/drawing/2014/main" id="{3E551BB7-BE3F-4728-8373-614CD8EEDE8F}"/>
                  </a:ext>
                </a:extLst>
              </p:cNvPr>
              <p:cNvSpPr/>
              <p:nvPr/>
            </p:nvSpPr>
            <p:spPr>
              <a:xfrm>
                <a:off x="10194612" y="1760377"/>
                <a:ext cx="2628247" cy="1466850"/>
              </a:xfrm>
              <a:prstGeom prst="homePlate">
                <a:avLst/>
              </a:prstGeom>
              <a:solidFill>
                <a:srgbClr val="66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𝑬𝒙𝒑𝒍𝒂𝒊𝒏𝒂𝒃𝒍𝒆</m:t>
                      </m:r>
                    </m:oMath>
                  </m:oMathPara>
                </a14:m>
                <a:endParaRPr lang="es-ES" sz="20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𝒎𝒐𝒅𝒆𝒍𝒔</m:t>
                      </m:r>
                    </m:oMath>
                  </m:oMathPara>
                </a14:m>
                <a:endParaRPr lang="ca-E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Arrow: Pentagon 20">
                <a:extLst>
                  <a:ext uri="{FF2B5EF4-FFF2-40B4-BE49-F238E27FC236}">
                    <a16:creationId xmlns:a16="http://schemas.microsoft.com/office/drawing/2014/main" id="{3E551BB7-BE3F-4728-8373-614CD8EE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12" y="1760377"/>
                <a:ext cx="2628247" cy="1466850"/>
              </a:xfrm>
              <a:prstGeom prst="homePlat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D28E0BE-A4AD-D3C4-E7EF-EDEA5329DCE5}"/>
                  </a:ext>
                </a:extLst>
              </p:cNvPr>
              <p:cNvSpPr/>
              <p:nvPr/>
            </p:nvSpPr>
            <p:spPr>
              <a:xfrm>
                <a:off x="303080" y="1638283"/>
                <a:ext cx="3595646" cy="1621714"/>
              </a:xfrm>
              <a:prstGeom prst="roundRect">
                <a:avLst/>
              </a:prstGeom>
              <a:gradFill flip="none" rotWithShape="1">
                <a:gsLst>
                  <a:gs pos="0">
                    <a:srgbClr val="6699FF">
                      <a:tint val="66000"/>
                      <a:satMod val="160000"/>
                    </a:srgbClr>
                  </a:gs>
                  <a:gs pos="50000">
                    <a:srgbClr val="6699FF">
                      <a:tint val="44500"/>
                      <a:satMod val="160000"/>
                    </a:srgbClr>
                  </a:gs>
                  <a:gs pos="100000">
                    <a:srgbClr val="6699FF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𝐸𝑛𝑠𝑒𝑚𝑏𝑙𝑒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𝑀𝑜𝑑𝑒𝑙𝑠</m:t>
                      </m:r>
                    </m:oMath>
                  </m:oMathPara>
                </a14:m>
                <a:endParaRPr lang="es-E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𝑀𝑎𝑐h𝑖𝑛𝑒𝑠</m:t>
                      </m:r>
                    </m:oMath>
                  </m:oMathPara>
                </a14:m>
                <a:endParaRPr lang="es-E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𝑀𝑢𝑙𝑡𝑖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𝑁𝑒𝑢𝑟𝑎𝑙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𝑁𝑒𝑡𝑤𝑜𝑟𝑘𝑠</m:t>
                      </m:r>
                    </m:oMath>
                  </m:oMathPara>
                </a14:m>
                <a:endParaRPr lang="es-E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𝐶𝑜𝑛𝑣𝑜𝑙𝑢𝑡𝑖𝑜𝑛𝑎𝑙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𝑁𝑒𝑢𝑟𝑎𝑙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𝑁𝑒𝑡𝑤𝑜𝑟𝑘𝑠</m:t>
                      </m:r>
                    </m:oMath>
                  </m:oMathPara>
                </a14:m>
                <a:endParaRPr lang="ca-E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𝑅𝑒𝑐𝑢𝑟𝑟𝑒𝑛𝑡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𝑁𝑒𝑢𝑟𝑎𝑙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𝑁𝑒𝑡𝑤𝑜𝑟𝑘𝑠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ca-E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ca-E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ca-E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D28E0BE-A4AD-D3C4-E7EF-EDEA5329D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0" y="1638283"/>
                <a:ext cx="3595646" cy="162171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341911D-8AB1-DCDD-310D-0F605980F550}"/>
                  </a:ext>
                </a:extLst>
              </p:cNvPr>
              <p:cNvSpPr/>
              <p:nvPr/>
            </p:nvSpPr>
            <p:spPr>
              <a:xfrm>
                <a:off x="5248846" y="1638284"/>
                <a:ext cx="3595647" cy="1621712"/>
              </a:xfrm>
              <a:prstGeom prst="roundRect">
                <a:avLst/>
              </a:prstGeom>
              <a:gradFill flip="none" rotWithShape="1">
                <a:gsLst>
                  <a:gs pos="0">
                    <a:srgbClr val="6699FF">
                      <a:tint val="66000"/>
                      <a:satMod val="160000"/>
                    </a:srgbClr>
                  </a:gs>
                  <a:gs pos="50000">
                    <a:srgbClr val="6699FF">
                      <a:tint val="44500"/>
                      <a:satMod val="160000"/>
                    </a:srgbClr>
                  </a:gs>
                  <a:gs pos="100000">
                    <a:srgbClr val="6699FF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𝐷𝑒𝑐𝑖𝑠𝑖𝑜𝑛</m:t>
                      </m:r>
                      <m:r>
                        <a:rPr lang="es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𝑇𝑟𝑒𝑒𝑠</m:t>
                      </m:r>
                    </m:oMath>
                  </m:oMathPara>
                </a14:m>
                <a:endParaRPr lang="es-E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𝑁𝑒𝑎𝑟𝑒𝑠𝑡</m:t>
                      </m:r>
                      <m:r>
                        <a:rPr lang="es-E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𝑁𝑒𝑖𝑔h𝑏𝑜𝑟</m:t>
                      </m:r>
                    </m:oMath>
                  </m:oMathPara>
                </a14:m>
                <a:endParaRPr lang="ca-E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𝐷𝑒𝑐𝑖𝑠𝑖𝑜𝑛</m:t>
                      </m:r>
                      <m:r>
                        <a:rPr lang="ca-E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ca-E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𝐵𝑎𝑦𝑒𝑠𝑖𝑎𝑛</m:t>
                      </m:r>
                      <m:r>
                        <a:rPr lang="ca-E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ca-E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𝑅𝑒𝑔𝑟𝑒𝑠𝑠𝑖𝑜𝑛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ca-E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E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341911D-8AB1-DCDD-310D-0F605980F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46" y="1638284"/>
                <a:ext cx="3595647" cy="162171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9C24330-ABBA-09E8-E7D6-7861DBA95C06}"/>
              </a:ext>
            </a:extLst>
          </p:cNvPr>
          <p:cNvSpPr/>
          <p:nvPr/>
        </p:nvSpPr>
        <p:spPr>
          <a:xfrm>
            <a:off x="0" y="4957011"/>
            <a:ext cx="12448674" cy="7523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404FA4-8D14-2BD8-9E6B-1470D901B1FF}"/>
              </a:ext>
            </a:extLst>
          </p:cNvPr>
          <p:cNvCxnSpPr>
            <a:cxnSpLocks/>
          </p:cNvCxnSpPr>
          <p:nvPr/>
        </p:nvCxnSpPr>
        <p:spPr>
          <a:xfrm>
            <a:off x="4629352" y="650776"/>
            <a:ext cx="0" cy="33182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66E31E-5BD4-C01A-B4BD-6AB8B2282E0D}"/>
              </a:ext>
            </a:extLst>
          </p:cNvPr>
          <p:cNvCxnSpPr>
            <a:cxnSpLocks/>
          </p:cNvCxnSpPr>
          <p:nvPr/>
        </p:nvCxnSpPr>
        <p:spPr>
          <a:xfrm>
            <a:off x="4610501" y="3969026"/>
            <a:ext cx="6208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3E76C3-82D9-FF5B-CE1F-3B804FF46295}"/>
              </a:ext>
            </a:extLst>
          </p:cNvPr>
          <p:cNvCxnSpPr>
            <a:cxnSpLocks/>
          </p:cNvCxnSpPr>
          <p:nvPr/>
        </p:nvCxnSpPr>
        <p:spPr>
          <a:xfrm>
            <a:off x="9069666" y="669768"/>
            <a:ext cx="51371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E73C71-F814-284D-D863-4249A603DFB4}"/>
              </a:ext>
            </a:extLst>
          </p:cNvPr>
          <p:cNvCxnSpPr>
            <a:cxnSpLocks/>
          </p:cNvCxnSpPr>
          <p:nvPr/>
        </p:nvCxnSpPr>
        <p:spPr>
          <a:xfrm>
            <a:off x="9571017" y="650776"/>
            <a:ext cx="0" cy="330527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927230-6A38-D9A9-E054-50D5E34EA095}"/>
              </a:ext>
            </a:extLst>
          </p:cNvPr>
          <p:cNvCxnSpPr>
            <a:cxnSpLocks/>
          </p:cNvCxnSpPr>
          <p:nvPr/>
        </p:nvCxnSpPr>
        <p:spPr>
          <a:xfrm>
            <a:off x="9069666" y="3941562"/>
            <a:ext cx="51371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Arrow: Pentagon 24">
                <a:extLst>
                  <a:ext uri="{FF2B5EF4-FFF2-40B4-BE49-F238E27FC236}">
                    <a16:creationId xmlns:a16="http://schemas.microsoft.com/office/drawing/2014/main" id="{C990413D-214B-EAED-3B6D-17C535DCA5F1}"/>
                  </a:ext>
                </a:extLst>
              </p:cNvPr>
              <p:cNvSpPr/>
              <p:nvPr/>
            </p:nvSpPr>
            <p:spPr>
              <a:xfrm>
                <a:off x="5248846" y="3630774"/>
                <a:ext cx="3868117" cy="619118"/>
              </a:xfrm>
              <a:prstGeom prst="homePlate">
                <a:avLst/>
              </a:prstGeom>
              <a:solidFill>
                <a:srgbClr val="66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𝑷𝒐𝒔𝒕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𝒉𝒐𝒄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𝑬𝒙𝒑𝒍𝒂𝒊𝒏𝒂𝒃𝒊𝒍𝒊𝒕𝒚</m:t>
                      </m:r>
                    </m:oMath>
                  </m:oMathPara>
                </a14:m>
                <a:endParaRPr lang="ca-E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Arrow: Pentagon 24">
                <a:extLst>
                  <a:ext uri="{FF2B5EF4-FFF2-40B4-BE49-F238E27FC236}">
                    <a16:creationId xmlns:a16="http://schemas.microsoft.com/office/drawing/2014/main" id="{C990413D-214B-EAED-3B6D-17C535DCA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46" y="3630774"/>
                <a:ext cx="3868117" cy="619118"/>
              </a:xfrm>
              <a:prstGeom prst="homePlat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BFE9454-95FE-5037-4D5C-C026152D8ABB}"/>
              </a:ext>
            </a:extLst>
          </p:cNvPr>
          <p:cNvCxnSpPr>
            <a:cxnSpLocks/>
          </p:cNvCxnSpPr>
          <p:nvPr/>
        </p:nvCxnSpPr>
        <p:spPr>
          <a:xfrm>
            <a:off x="9571017" y="2504898"/>
            <a:ext cx="6208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9EF655C-86BC-B737-5E7A-9A820A422125}"/>
              </a:ext>
            </a:extLst>
          </p:cNvPr>
          <p:cNvSpPr/>
          <p:nvPr/>
        </p:nvSpPr>
        <p:spPr>
          <a:xfrm>
            <a:off x="5244744" y="999248"/>
            <a:ext cx="3554817" cy="6191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/>
              <a:t>Model based </a:t>
            </a:r>
            <a:r>
              <a:rPr lang="es-ES">
                <a:sym typeface="Wingdings" panose="05000000000000000000" pitchFamily="2" charset="2"/>
              </a:rPr>
              <a:t></a:t>
            </a:r>
            <a:endParaRPr lang="es-ES"/>
          </a:p>
          <a:p>
            <a:pPr algn="ctr"/>
            <a:r>
              <a:rPr lang="es-ES"/>
              <a:t>Build interpretable ML models</a:t>
            </a:r>
            <a:endParaRPr lang="ca-E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363EDA-6AAC-9DF0-F479-019BAB3934C3}"/>
              </a:ext>
            </a:extLst>
          </p:cNvPr>
          <p:cNvSpPr/>
          <p:nvPr/>
        </p:nvSpPr>
        <p:spPr>
          <a:xfrm>
            <a:off x="303079" y="999247"/>
            <a:ext cx="3554817" cy="6191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Derive explanations for </a:t>
            </a:r>
          </a:p>
          <a:p>
            <a:pPr algn="ctr"/>
            <a:r>
              <a:rPr lang="es-ES"/>
              <a:t>complex ML models</a:t>
            </a:r>
            <a:endParaRPr lang="ca-E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0BA7FB2-02C5-6ED0-1D7A-472933686DB0}"/>
              </a:ext>
            </a:extLst>
          </p:cNvPr>
          <p:cNvSpPr/>
          <p:nvPr/>
        </p:nvSpPr>
        <p:spPr>
          <a:xfrm>
            <a:off x="520831" y="5034789"/>
            <a:ext cx="5945282" cy="2950904"/>
          </a:xfrm>
          <a:prstGeom prst="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lin ang="10800000" scaled="1"/>
            <a:tileRect/>
          </a:gra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D791D5F-DFE4-BBEF-729E-A4EF7A435E02}"/>
              </a:ext>
            </a:extLst>
          </p:cNvPr>
          <p:cNvSpPr/>
          <p:nvPr/>
        </p:nvSpPr>
        <p:spPr>
          <a:xfrm>
            <a:off x="495619" y="8600588"/>
            <a:ext cx="5945282" cy="3170790"/>
          </a:xfrm>
          <a:prstGeom prst="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lin ang="10800000" scaled="1"/>
            <a:tileRect/>
          </a:gra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DED3FB-321A-2384-DB5B-A2818B74FF9C}"/>
              </a:ext>
            </a:extLst>
          </p:cNvPr>
          <p:cNvSpPr/>
          <p:nvPr/>
        </p:nvSpPr>
        <p:spPr>
          <a:xfrm>
            <a:off x="6750212" y="5034789"/>
            <a:ext cx="5837037" cy="2950904"/>
          </a:xfrm>
          <a:prstGeom prst="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lin ang="10800000" scaled="1"/>
            <a:tileRect/>
          </a:gra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F397924-724B-48D9-4C04-E81D36F1AB95}"/>
              </a:ext>
            </a:extLst>
          </p:cNvPr>
          <p:cNvSpPr/>
          <p:nvPr/>
        </p:nvSpPr>
        <p:spPr>
          <a:xfrm>
            <a:off x="6750212" y="8600588"/>
            <a:ext cx="5868955" cy="3170790"/>
          </a:xfrm>
          <a:prstGeom prst="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lin ang="10800000" scaled="1"/>
            <a:tileRect/>
          </a:gradFill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BA0759F-F1DB-20FF-5552-C226E6FAEB16}"/>
                  </a:ext>
                </a:extLst>
              </p:cNvPr>
              <p:cNvSpPr/>
              <p:nvPr/>
            </p:nvSpPr>
            <p:spPr>
              <a:xfrm>
                <a:off x="1579658" y="4741951"/>
                <a:ext cx="3554817" cy="6191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𝑨𝒈𝒏𝒐𝒔𝒕𝒊𝒄𝒊𝒕𝒚</m:t>
                      </m:r>
                    </m:oMath>
                  </m:oMathPara>
                </a14:m>
                <a:endParaRPr lang="es-ES" b="1"/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BA0759F-F1DB-20FF-5552-C226E6FAE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658" y="4741951"/>
                <a:ext cx="3554817" cy="619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E306DCC-AF51-5722-E118-EB96820048FC}"/>
                  </a:ext>
                </a:extLst>
              </p:cNvPr>
              <p:cNvSpPr/>
              <p:nvPr/>
            </p:nvSpPr>
            <p:spPr>
              <a:xfrm>
                <a:off x="7827993" y="4741950"/>
                <a:ext cx="3554817" cy="6191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𝑺𝒄𝒐𝒑𝒆</m:t>
                      </m:r>
                    </m:oMath>
                  </m:oMathPara>
                </a14:m>
                <a:endParaRPr lang="ca-ES" sz="2000" b="1"/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E306DCC-AF51-5722-E118-EB9682004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993" y="4741950"/>
                <a:ext cx="3554817" cy="6191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759242-FA5D-AC3E-DB71-A4308B23F11A}"/>
                  </a:ext>
                </a:extLst>
              </p:cNvPr>
              <p:cNvSpPr/>
              <p:nvPr/>
            </p:nvSpPr>
            <p:spPr>
              <a:xfrm>
                <a:off x="1593071" y="8300685"/>
                <a:ext cx="3554817" cy="53017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𝑫𝒂𝒕𝒂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𝑻𝒚𝒑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s-ES" sz="2000" b="1"/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759242-FA5D-AC3E-DB71-A4308B23F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71" y="8300685"/>
                <a:ext cx="3554817" cy="5301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D0881A8-6ED8-9727-DBAC-26CA3369B861}"/>
                  </a:ext>
                </a:extLst>
              </p:cNvPr>
              <p:cNvSpPr/>
              <p:nvPr/>
            </p:nvSpPr>
            <p:spPr>
              <a:xfrm>
                <a:off x="7827993" y="8356175"/>
                <a:ext cx="3554817" cy="4746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𝑬𝒙𝒑𝒍𝒂𝒏𝒂𝒕𝒊𝒐𝒏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𝑻𝒚𝒑𝒆</m:t>
                      </m:r>
                    </m:oMath>
                  </m:oMathPara>
                </a14:m>
                <a:endParaRPr lang="ca-ES" sz="2000" b="1"/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D0881A8-6ED8-9727-DBAC-26CA3369B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993" y="8356175"/>
                <a:ext cx="3554817" cy="474683"/>
              </a:xfrm>
              <a:prstGeom prst="rect">
                <a:avLst/>
              </a:prstGeom>
              <a:blipFill>
                <a:blip r:embed="rId11"/>
                <a:stretch>
                  <a:fillRect b="-37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6CCA60B0-21C1-1337-B987-24CA187A35B7}"/>
              </a:ext>
            </a:extLst>
          </p:cNvPr>
          <p:cNvSpPr/>
          <p:nvPr/>
        </p:nvSpPr>
        <p:spPr>
          <a:xfrm>
            <a:off x="756263" y="5545005"/>
            <a:ext cx="2221115" cy="1030869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tx1"/>
                </a:solidFill>
              </a:rPr>
              <a:t>Model-</a:t>
            </a:r>
            <a:r>
              <a:rPr lang="es-ES" sz="2000" b="1">
                <a:solidFill>
                  <a:schemeClr val="tx1"/>
                </a:solidFill>
              </a:rPr>
              <a:t>agnostic</a:t>
            </a:r>
            <a:endParaRPr lang="ca-ES" sz="2000" b="1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E3BBE55-55E7-4A13-DD4E-181EB4314DE9}"/>
              </a:ext>
            </a:extLst>
          </p:cNvPr>
          <p:cNvSpPr/>
          <p:nvPr/>
        </p:nvSpPr>
        <p:spPr>
          <a:xfrm>
            <a:off x="762969" y="6762825"/>
            <a:ext cx="2221115" cy="1030869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tx1"/>
                </a:solidFill>
              </a:rPr>
              <a:t>Model-</a:t>
            </a:r>
            <a:r>
              <a:rPr lang="es-ES" sz="2000" b="1">
                <a:solidFill>
                  <a:schemeClr val="tx1"/>
                </a:solidFill>
              </a:rPr>
              <a:t>specific</a:t>
            </a:r>
            <a:endParaRPr lang="ca-ES" sz="2000" b="1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B9AE0A-54B1-047A-5357-C00759DC6F37}"/>
              </a:ext>
            </a:extLst>
          </p:cNvPr>
          <p:cNvSpPr/>
          <p:nvPr/>
        </p:nvSpPr>
        <p:spPr>
          <a:xfrm>
            <a:off x="769675" y="9109099"/>
            <a:ext cx="2546019" cy="1133846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>
                <a:solidFill>
                  <a:schemeClr val="tx1"/>
                </a:solidFill>
              </a:rPr>
              <a:t>     </a:t>
            </a:r>
            <a:r>
              <a:rPr lang="es-ES" sz="2000">
                <a:solidFill>
                  <a:schemeClr val="tx1"/>
                </a:solidFill>
              </a:rPr>
              <a:t>Graph</a:t>
            </a:r>
            <a:endParaRPr lang="ca-ES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F4D202B-F17A-EDC3-3F51-402D964A90DA}"/>
              </a:ext>
            </a:extLst>
          </p:cNvPr>
          <p:cNvSpPr/>
          <p:nvPr/>
        </p:nvSpPr>
        <p:spPr>
          <a:xfrm>
            <a:off x="769390" y="10461334"/>
            <a:ext cx="2546019" cy="1133846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>
                <a:solidFill>
                  <a:schemeClr val="tx1"/>
                </a:solidFill>
              </a:rPr>
              <a:t>     Text</a:t>
            </a:r>
            <a:endParaRPr lang="ca-ES" sz="20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CD5A8F3-E3A9-C64B-FF90-5849219B0660}"/>
              </a:ext>
            </a:extLst>
          </p:cNvPr>
          <p:cNvSpPr/>
          <p:nvPr/>
        </p:nvSpPr>
        <p:spPr>
          <a:xfrm>
            <a:off x="7007301" y="5545005"/>
            <a:ext cx="2221115" cy="1030869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solidFill>
                  <a:schemeClr val="tx1"/>
                </a:solidFill>
              </a:rPr>
              <a:t>Global </a:t>
            </a:r>
          </a:p>
          <a:p>
            <a:pPr algn="ctr"/>
            <a:r>
              <a:rPr lang="es-ES" sz="2000">
                <a:solidFill>
                  <a:schemeClr val="tx1"/>
                </a:solidFill>
              </a:rPr>
              <a:t>explanation</a:t>
            </a:r>
            <a:endParaRPr lang="ca-ES" sz="20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0F51A0C-A06C-B783-5777-4D2723B98B3E}"/>
              </a:ext>
            </a:extLst>
          </p:cNvPr>
          <p:cNvSpPr/>
          <p:nvPr/>
        </p:nvSpPr>
        <p:spPr>
          <a:xfrm>
            <a:off x="7014007" y="6762825"/>
            <a:ext cx="2221115" cy="1030869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s-ES" sz="2000">
                <a:solidFill>
                  <a:schemeClr val="tx1"/>
                </a:solidFill>
              </a:rPr>
              <a:t>explanation</a:t>
            </a:r>
            <a:endParaRPr lang="ca-ES" sz="20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CB8F2E-2DBE-9A48-64D0-6FD5D7D072BE}"/>
              </a:ext>
            </a:extLst>
          </p:cNvPr>
          <p:cNvSpPr/>
          <p:nvPr/>
        </p:nvSpPr>
        <p:spPr>
          <a:xfrm>
            <a:off x="6899827" y="9146561"/>
            <a:ext cx="2610874" cy="1107824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6BD4E8-72D9-12A7-D2DE-BC847CE52C21}"/>
              </a:ext>
            </a:extLst>
          </p:cNvPr>
          <p:cNvSpPr/>
          <p:nvPr/>
        </p:nvSpPr>
        <p:spPr>
          <a:xfrm>
            <a:off x="6899542" y="10601772"/>
            <a:ext cx="2610873" cy="1030869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D5FFFC-22F0-71FD-C04D-7470F27082D8}"/>
              </a:ext>
            </a:extLst>
          </p:cNvPr>
          <p:cNvSpPr/>
          <p:nvPr/>
        </p:nvSpPr>
        <p:spPr>
          <a:xfrm>
            <a:off x="3124786" y="5549479"/>
            <a:ext cx="3096789" cy="1030869"/>
          </a:xfrm>
          <a:prstGeom prst="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tx1"/>
                </a:solidFill>
              </a:rPr>
              <a:t>Applicable to </a:t>
            </a:r>
          </a:p>
          <a:p>
            <a:pPr algn="ctr"/>
            <a:r>
              <a:rPr lang="es-ES" sz="2000">
                <a:solidFill>
                  <a:schemeClr val="tx1"/>
                </a:solidFill>
              </a:rPr>
              <a:t>all model types</a:t>
            </a:r>
            <a:endParaRPr lang="ca-ES" sz="200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5E8745-5E7D-95EF-F62B-175F7A1F28E7}"/>
              </a:ext>
            </a:extLst>
          </p:cNvPr>
          <p:cNvSpPr/>
          <p:nvPr/>
        </p:nvSpPr>
        <p:spPr>
          <a:xfrm>
            <a:off x="3131492" y="6767299"/>
            <a:ext cx="3096789" cy="1030869"/>
          </a:xfrm>
          <a:prstGeom prst="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tx1"/>
                </a:solidFill>
              </a:rPr>
              <a:t>Only applicable to a </a:t>
            </a:r>
          </a:p>
          <a:p>
            <a:pPr algn="ctr"/>
            <a:r>
              <a:rPr lang="es-ES" sz="2000">
                <a:solidFill>
                  <a:schemeClr val="tx1"/>
                </a:solidFill>
              </a:rPr>
              <a:t>specific model type</a:t>
            </a:r>
            <a:endParaRPr lang="ca-ES" sz="200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8F13286-B49F-9588-AC20-8C53EB13B14C}"/>
              </a:ext>
            </a:extLst>
          </p:cNvPr>
          <p:cNvSpPr/>
          <p:nvPr/>
        </p:nvSpPr>
        <p:spPr>
          <a:xfrm>
            <a:off x="3701456" y="9109099"/>
            <a:ext cx="2546019" cy="1133846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>
                <a:solidFill>
                  <a:schemeClr val="tx1"/>
                </a:solidFill>
              </a:rPr>
              <a:t>     Image</a:t>
            </a:r>
            <a:endParaRPr lang="ca-ES" sz="200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489FCC8-9B99-57C8-DA88-8B2DB6A92B1E}"/>
              </a:ext>
            </a:extLst>
          </p:cNvPr>
          <p:cNvSpPr/>
          <p:nvPr/>
        </p:nvSpPr>
        <p:spPr>
          <a:xfrm>
            <a:off x="3707877" y="10461334"/>
            <a:ext cx="2546019" cy="1133846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>
                <a:solidFill>
                  <a:schemeClr val="tx1"/>
                </a:solidFill>
              </a:rPr>
              <a:t>     Tabular</a:t>
            </a:r>
            <a:endParaRPr lang="ca-ES" sz="200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A9D9622-0294-4DE3-4656-D093F3BB31F9}"/>
              </a:ext>
            </a:extLst>
          </p:cNvPr>
          <p:cNvSpPr/>
          <p:nvPr/>
        </p:nvSpPr>
        <p:spPr>
          <a:xfrm>
            <a:off x="9345179" y="5546957"/>
            <a:ext cx="3096789" cy="1030869"/>
          </a:xfrm>
          <a:prstGeom prst="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tx1"/>
                </a:solidFill>
              </a:rPr>
              <a:t>Explaining the whole</a:t>
            </a:r>
          </a:p>
          <a:p>
            <a:pPr algn="ctr"/>
            <a:r>
              <a:rPr lang="es-ES" sz="2000">
                <a:solidFill>
                  <a:schemeClr val="tx1"/>
                </a:solidFill>
              </a:rPr>
              <a:t> model</a:t>
            </a:r>
            <a:endParaRPr lang="ca-ES" sz="20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D706363-CB1D-7A11-6F01-D06AAAF89040}"/>
              </a:ext>
            </a:extLst>
          </p:cNvPr>
          <p:cNvSpPr/>
          <p:nvPr/>
        </p:nvSpPr>
        <p:spPr>
          <a:xfrm>
            <a:off x="9351885" y="6764777"/>
            <a:ext cx="3096789" cy="1030869"/>
          </a:xfrm>
          <a:prstGeom prst="rect">
            <a:avLst/>
          </a:prstGeom>
          <a:gradFill flip="none" rotWithShape="1">
            <a:gsLst>
              <a:gs pos="0">
                <a:srgbClr val="6699FF">
                  <a:tint val="66000"/>
                  <a:satMod val="160000"/>
                </a:srgbClr>
              </a:gs>
              <a:gs pos="50000">
                <a:srgbClr val="6699FF">
                  <a:tint val="44500"/>
                  <a:satMod val="160000"/>
                </a:srgbClr>
              </a:gs>
              <a:gs pos="100000">
                <a:srgbClr val="6699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tx1"/>
                </a:solidFill>
              </a:rPr>
              <a:t>Explaining individual predictions</a:t>
            </a:r>
            <a:endParaRPr lang="ca-ES" sz="20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F35B39B-75A3-3178-429C-615570330E66}"/>
              </a:ext>
            </a:extLst>
          </p:cNvPr>
          <p:cNvSpPr/>
          <p:nvPr/>
        </p:nvSpPr>
        <p:spPr>
          <a:xfrm>
            <a:off x="9660317" y="9146561"/>
            <a:ext cx="2762996" cy="1130559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BDC05C5-DA7D-CFE3-6B97-375D0F84361A}"/>
              </a:ext>
            </a:extLst>
          </p:cNvPr>
          <p:cNvSpPr/>
          <p:nvPr/>
        </p:nvSpPr>
        <p:spPr>
          <a:xfrm>
            <a:off x="9672788" y="10602373"/>
            <a:ext cx="2755165" cy="1030869"/>
          </a:xfrm>
          <a:prstGeom prst="rect">
            <a:avLst/>
          </a:prstGeom>
          <a:solidFill>
            <a:srgbClr val="66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pic>
        <p:nvPicPr>
          <p:cNvPr id="1049" name="Graphic 1048" descr="Image with solid fill">
            <a:extLst>
              <a:ext uri="{FF2B5EF4-FFF2-40B4-BE49-F238E27FC236}">
                <a16:creationId xmlns:a16="http://schemas.microsoft.com/office/drawing/2014/main" id="{ED692733-72E1-464A-489C-EA23F66D3F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1885" y="9209262"/>
            <a:ext cx="827980" cy="827980"/>
          </a:xfrm>
          <a:prstGeom prst="rect">
            <a:avLst/>
          </a:prstGeom>
        </p:spPr>
      </p:pic>
      <p:pic>
        <p:nvPicPr>
          <p:cNvPr id="1051" name="Graphic 1050" descr="Network with solid fill">
            <a:extLst>
              <a:ext uri="{FF2B5EF4-FFF2-40B4-BE49-F238E27FC236}">
                <a16:creationId xmlns:a16="http://schemas.microsoft.com/office/drawing/2014/main" id="{B0491DAD-06FD-BBBC-EDFE-1615433BBA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27555" y="9257642"/>
            <a:ext cx="827980" cy="827980"/>
          </a:xfrm>
          <a:prstGeom prst="rect">
            <a:avLst/>
          </a:prstGeom>
        </p:spPr>
      </p:pic>
      <p:pic>
        <p:nvPicPr>
          <p:cNvPr id="1054" name="Graphic 1053" descr="Document with solid fill">
            <a:extLst>
              <a:ext uri="{FF2B5EF4-FFF2-40B4-BE49-F238E27FC236}">
                <a16:creationId xmlns:a16="http://schemas.microsoft.com/office/drawing/2014/main" id="{F616DEC4-BEEA-9A69-D2F5-2CFBE74F5D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87661" y="10649563"/>
            <a:ext cx="819945" cy="819945"/>
          </a:xfrm>
          <a:prstGeom prst="rect">
            <a:avLst/>
          </a:prstGeom>
        </p:spPr>
      </p:pic>
      <p:pic>
        <p:nvPicPr>
          <p:cNvPr id="1056" name="Graphic 1055" descr="Table with solid fill">
            <a:extLst>
              <a:ext uri="{FF2B5EF4-FFF2-40B4-BE49-F238E27FC236}">
                <a16:creationId xmlns:a16="http://schemas.microsoft.com/office/drawing/2014/main" id="{86B062B8-0724-C4AB-D584-656E8D173D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10982" y="10649563"/>
            <a:ext cx="844046" cy="8440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36F20A4-C4CB-21CF-91E7-B6DDB7F6205C}"/>
                  </a:ext>
                </a:extLst>
              </p:cNvPr>
              <p:cNvSpPr/>
              <p:nvPr/>
            </p:nvSpPr>
            <p:spPr>
              <a:xfrm>
                <a:off x="6902505" y="8934320"/>
                <a:ext cx="968632" cy="33504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𝑽𝒊𝒔𝒖𝒂𝒍</m:t>
                      </m:r>
                    </m:oMath>
                  </m:oMathPara>
                </a14:m>
                <a:endParaRPr lang="es-ES" sz="2000" b="1"/>
              </a:p>
            </p:txBody>
          </p:sp>
        </mc:Choice>
        <mc:Fallback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36F20A4-C4CB-21CF-91E7-B6DDB7F62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05" y="8934320"/>
                <a:ext cx="968632" cy="335044"/>
              </a:xfrm>
              <a:prstGeom prst="rect">
                <a:avLst/>
              </a:prstGeom>
              <a:blipFill>
                <a:blip r:embed="rId20"/>
                <a:stretch>
                  <a:fillRect l="-3106" b="-175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9D07652-894A-F215-9522-AF5EC4B5A9EC}"/>
                  </a:ext>
                </a:extLst>
              </p:cNvPr>
              <p:cNvSpPr/>
              <p:nvPr/>
            </p:nvSpPr>
            <p:spPr>
              <a:xfrm>
                <a:off x="9660315" y="8934320"/>
                <a:ext cx="2678663" cy="33504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𝑭𝒆𝒂𝒕𝒖𝒓𝒆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𝒊𝒎𝒑𝒐𝒓𝒕𝒂𝒏𝒄𝒆</m:t>
                      </m:r>
                    </m:oMath>
                  </m:oMathPara>
                </a14:m>
                <a:endParaRPr lang="es-ES" sz="2400" b="1"/>
              </a:p>
            </p:txBody>
          </p:sp>
        </mc:Choice>
        <mc:Fallback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9D07652-894A-F215-9522-AF5EC4B5A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315" y="8934320"/>
                <a:ext cx="2678663" cy="335044"/>
              </a:xfrm>
              <a:prstGeom prst="rect">
                <a:avLst/>
              </a:prstGeom>
              <a:blipFill>
                <a:blip r:embed="rId21"/>
                <a:stretch>
                  <a:fillRect l="-1361" r="-454" b="-2456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C1C314D-6D3B-8AC7-7D1A-0ABC3EB88C0C}"/>
                  </a:ext>
                </a:extLst>
              </p:cNvPr>
              <p:cNvSpPr/>
              <p:nvPr/>
            </p:nvSpPr>
            <p:spPr>
              <a:xfrm>
                <a:off x="6899763" y="10378551"/>
                <a:ext cx="1774620" cy="3543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𝑫𝒂𝒕𝒂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𝒑𝒐𝒊𝒏𝒕𝒔</m:t>
                      </m:r>
                    </m:oMath>
                  </m:oMathPara>
                </a14:m>
                <a:endParaRPr lang="es-ES" sz="2400" b="1"/>
              </a:p>
            </p:txBody>
          </p:sp>
        </mc:Choice>
        <mc:Fallback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C1C314D-6D3B-8AC7-7D1A-0ABC3EB88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763" y="10378551"/>
                <a:ext cx="1774620" cy="354367"/>
              </a:xfrm>
              <a:prstGeom prst="rect">
                <a:avLst/>
              </a:prstGeom>
              <a:blipFill>
                <a:blip r:embed="rId22"/>
                <a:stretch>
                  <a:fillRect b="-20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26DE16B-E0B5-F2AC-10E8-5580520BC13E}"/>
                  </a:ext>
                </a:extLst>
              </p:cNvPr>
              <p:cNvSpPr/>
              <p:nvPr/>
            </p:nvSpPr>
            <p:spPr>
              <a:xfrm>
                <a:off x="9672788" y="10378551"/>
                <a:ext cx="2492708" cy="3543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𝑺𝒖𝒓𝒓𝒐𝒈𝒂𝒕𝒆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𝒎𝒐𝒅𝒆𝒍𝒔</m:t>
                      </m:r>
                    </m:oMath>
                  </m:oMathPara>
                </a14:m>
                <a:endParaRPr lang="es-ES" sz="2400" b="1"/>
              </a:p>
            </p:txBody>
          </p:sp>
        </mc:Choice>
        <mc:Fallback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26DE16B-E0B5-F2AC-10E8-5580520BC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788" y="10378551"/>
                <a:ext cx="2492708" cy="354367"/>
              </a:xfrm>
              <a:prstGeom prst="rect">
                <a:avLst/>
              </a:prstGeom>
              <a:blipFill>
                <a:blip r:embed="rId23"/>
                <a:stretch>
                  <a:fillRect l="-973" b="-20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7" name="TextBox 1056">
            <a:extLst>
              <a:ext uri="{FF2B5EF4-FFF2-40B4-BE49-F238E27FC236}">
                <a16:creationId xmlns:a16="http://schemas.microsoft.com/office/drawing/2014/main" id="{E2F4B6C8-B279-6A4D-92CF-F2752A08C75E}"/>
              </a:ext>
            </a:extLst>
          </p:cNvPr>
          <p:cNvSpPr txBox="1"/>
          <p:nvPr/>
        </p:nvSpPr>
        <p:spPr>
          <a:xfrm>
            <a:off x="9688037" y="10701269"/>
            <a:ext cx="273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+mj-lt"/>
                <a:cs typeface="Aparajita" panose="020B0502040204020203" pitchFamily="18" charset="0"/>
              </a:rPr>
              <a:t>We can explain our complex model’s prediction by using a simplified model (surrogate model) to appro-ximate it around the prediction.</a:t>
            </a:r>
            <a:endParaRPr lang="ca-ES" sz="1400" b="1">
              <a:latin typeface="+mj-lt"/>
              <a:cs typeface="Aparajita" panose="020B0502040204020203" pitchFamily="18" charset="0"/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F2E4E6A-38E8-A8ED-62D2-CFC5E794F744}"/>
              </a:ext>
            </a:extLst>
          </p:cNvPr>
          <p:cNvSpPr txBox="1"/>
          <p:nvPr/>
        </p:nvSpPr>
        <p:spPr>
          <a:xfrm>
            <a:off x="6874466" y="9280196"/>
            <a:ext cx="2635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+mj-lt"/>
              </a:rPr>
              <a:t>Data visualisation techniques may be used to understand the pre-diction or choice made over the input data.</a:t>
            </a:r>
            <a:endParaRPr lang="ca-ES" sz="1400" b="1">
              <a:latin typeface="+mj-lt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F074550-91A9-F4F7-C8B2-62A1FBB8E287}"/>
              </a:ext>
            </a:extLst>
          </p:cNvPr>
          <p:cNvSpPr txBox="1"/>
          <p:nvPr/>
        </p:nvSpPr>
        <p:spPr>
          <a:xfrm>
            <a:off x="9660316" y="9276388"/>
            <a:ext cx="275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>
                <a:latin typeface="+mj-lt"/>
              </a:rPr>
              <a:t>After all possible combinations, we get the feature importance based on its average predicted marginal con-tribution to the model's decision.</a:t>
            </a:r>
            <a:endParaRPr lang="ca-ES" sz="1400" b="1">
              <a:latin typeface="+mj-lt"/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F3DDEEF7-1C2C-4C1C-0FDD-4A2BAD535F43}"/>
              </a:ext>
            </a:extLst>
          </p:cNvPr>
          <p:cNvSpPr txBox="1"/>
          <p:nvPr/>
        </p:nvSpPr>
        <p:spPr>
          <a:xfrm>
            <a:off x="6866346" y="10698574"/>
            <a:ext cx="2635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>
                <a:effectLst/>
                <a:latin typeface="+mj-lt"/>
              </a:rPr>
              <a:t>This category includes all methods that return data points (already ex-istent or newly created) to make a model interpretable.</a:t>
            </a:r>
            <a:endParaRPr lang="ca-ES" sz="1400" b="1">
              <a:latin typeface="+mj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EB999-9F4D-88F5-D5BF-C16F6BC5B18E}"/>
              </a:ext>
            </a:extLst>
          </p:cNvPr>
          <p:cNvCxnSpPr>
            <a:cxnSpLocks/>
          </p:cNvCxnSpPr>
          <p:nvPr/>
        </p:nvCxnSpPr>
        <p:spPr>
          <a:xfrm>
            <a:off x="5742690" y="4249892"/>
            <a:ext cx="0" cy="352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7E74B7-D7BB-60DF-F62D-3397A4B01D77}"/>
              </a:ext>
            </a:extLst>
          </p:cNvPr>
          <p:cNvCxnSpPr>
            <a:cxnSpLocks/>
          </p:cNvCxnSpPr>
          <p:nvPr/>
        </p:nvCxnSpPr>
        <p:spPr>
          <a:xfrm flipV="1">
            <a:off x="8354927" y="4249892"/>
            <a:ext cx="0" cy="365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B367AA3-255A-7B68-ED57-2B1A01B74569}"/>
              </a:ext>
            </a:extLst>
          </p:cNvPr>
          <p:cNvSpPr/>
          <p:nvPr/>
        </p:nvSpPr>
        <p:spPr>
          <a:xfrm>
            <a:off x="313078" y="4615007"/>
            <a:ext cx="12519778" cy="7348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4805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197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6</cp:revision>
  <dcterms:created xsi:type="dcterms:W3CDTF">2022-05-15T16:39:56Z</dcterms:created>
  <dcterms:modified xsi:type="dcterms:W3CDTF">2022-06-09T15:00:54Z</dcterms:modified>
</cp:coreProperties>
</file>