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72" r:id="rId4"/>
    <p:sldId id="267" r:id="rId5"/>
    <p:sldId id="261" r:id="rId6"/>
    <p:sldId id="268" r:id="rId7"/>
    <p:sldId id="269" r:id="rId8"/>
    <p:sldId id="270" r:id="rId9"/>
    <p:sldId id="274" r:id="rId10"/>
    <p:sldId id="275" r:id="rId11"/>
    <p:sldId id="276" r:id="rId12"/>
    <p:sldId id="277" r:id="rId13"/>
    <p:sldId id="259" r:id="rId14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3842" autoAdjust="0"/>
  </p:normalViewPr>
  <p:slideViewPr>
    <p:cSldViewPr snapToGrid="0">
      <p:cViewPr varScale="1">
        <p:scale>
          <a:sx n="67" d="100"/>
          <a:sy n="67" d="100"/>
        </p:scale>
        <p:origin x="64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16"/>
    </p:cViewPr>
  </p:sorterViewPr>
  <p:notesViewPr>
    <p:cSldViewPr snapToGrid="0">
      <p:cViewPr varScale="1">
        <p:scale>
          <a:sx n="51" d="100"/>
          <a:sy n="51" d="100"/>
        </p:scale>
        <p:origin x="26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309568-239C-4ED9-BE55-0AACB2BD7A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ca-ES"/>
              <a:t>Explainable artificial intelligence for diabetes prediction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03A2F-5DD0-45D2-AD96-15AE20C477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FE9B1-3AD0-4E2A-8820-EBC0C7B12E56}" type="datetimeFigureOut">
              <a:rPr lang="ca-ES" smtClean="0"/>
              <a:t>17/3/2022</a:t>
            </a:fld>
            <a:endParaRPr lang="ca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531ED-B0E0-4210-8C48-6973D39A8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ca-ES"/>
              <a:t>Explainable artificial intelligence for diabetes prediction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76F20-49A7-4918-80F4-E81C4C9BEE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22CD6-A903-486E-A682-205C7BCECCD5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379017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ca-ES"/>
              <a:t>Explainable artificial intelligence for diabetes prediction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2B1F9-DE7E-407E-BD4F-70E2B300538D}" type="datetimeFigureOut">
              <a:rPr lang="ca-ES" smtClean="0"/>
              <a:t>17/3/2022</a:t>
            </a:fld>
            <a:endParaRPr lang="ca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ca-ES"/>
              <a:t>Explainable artificial intelligence for diabetes prediction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254A2-EF02-4B0D-A957-820095B39940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253441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3267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10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68077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11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60095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12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13191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13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56412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3209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51865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27611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5728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6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63428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7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45178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8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56698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9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6162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6AF5-F87D-4542-88E7-8E04558BD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70B91-41A3-4F78-B856-FFA05C3CD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045C4-4B04-4CE9-9B27-FE051133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1AA4-F0D0-4FF6-81B1-F27BAA5FF2E8}" type="datetime1">
              <a:rPr lang="en-GB" smtClean="0"/>
              <a:t>17/03/2022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4E1FB-76EC-4BA6-9E25-DBB82F43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E6E71-10DF-4587-B9A1-91648025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1205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186E-B1F1-421E-8487-2E50F590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30529-F714-4B8D-947C-57E7361DB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D2D8C-6225-47DD-8D84-BA7C74CC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C289-1E2D-48C5-BF8D-473A27E8F8A1}" type="datetime1">
              <a:rPr lang="en-GB" smtClean="0"/>
              <a:t>17/03/2022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BD0DC-0F66-4649-A71C-FDF4A984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3C68A-EF0B-4718-8A31-812239A2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934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6C591-7681-443B-85FE-D0EB729C9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EDF1D-9F16-4C6B-8EA5-AB5A29631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F21FD-931B-47E2-806B-5D05B9BA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B34C-6C13-4222-A4DF-8C54273F8FC4}" type="datetime1">
              <a:rPr lang="en-GB" smtClean="0"/>
              <a:t>17/03/2022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FBFA9-13E7-4CB0-8DCF-F1F225CA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43323-2A5B-4A61-AA6E-62391D1C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5969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34076-7B68-4745-8CAD-DF3D92CD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DAE9C-5336-4CDE-ADFB-CA9E3C2B5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E12FC-EF91-43CF-9025-605A2DE7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385D-1E0D-47E4-912D-5DAADB80855C}" type="datetime1">
              <a:rPr lang="en-GB" smtClean="0"/>
              <a:t>17/03/2022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44565-B27E-4D4C-8C6B-7D2750B8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D386E-D31C-4AC1-B98F-1BAA6DFC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4200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144C1-2EC4-4570-A158-FE93741F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14E69-6841-4101-A5E0-354B0A1F7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4FA46-1152-439C-A683-28958816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44D6-930C-4BC8-8F64-795397181EB4}" type="datetime1">
              <a:rPr lang="en-GB" smtClean="0"/>
              <a:t>17/03/2022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298A1-76F7-4B28-94C3-F0911F510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5935A-3103-4821-8228-25547608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4822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AED6-0E32-4EBD-A36C-04D6B289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49698-FB64-464D-BB93-3FBB2DF3B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2C771-5535-42C1-8B89-CD737570A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ACE6F-E417-49EE-AED9-92D2C906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8515-1B81-41AE-924A-C35B73FBFD4C}" type="datetime1">
              <a:rPr lang="en-GB" smtClean="0"/>
              <a:t>17/03/2022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306F3-ED7F-4F75-B08A-027A784E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F6895-36C7-40F2-A261-FEA42E1B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9669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0F9F-BD1F-4896-9E6B-A1CB282F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C4BC5-05BB-4B5C-92EE-A19D929C6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B1329-1251-46C3-B3CA-C12BD4ED4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51B62-D77A-46E1-9C41-400CD43E1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833F8-C8CF-41C2-92F2-EEE0F9965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05569-7C4C-4A6C-B45D-B1CBC87C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B35D-5CD0-4E5E-B5FB-273CD70CBA55}" type="datetime1">
              <a:rPr lang="en-GB" smtClean="0"/>
              <a:t>17/03/2022</a:t>
            </a:fld>
            <a:endParaRPr lang="ca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FB13B-48C0-482C-B18C-40B76DBC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9DF2C7-DAC3-4CCE-9484-DDF7CF17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9480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2A55F-A19C-417F-993F-6E6E9949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4CD42-7D3D-4C03-AABB-2ADCAD26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1FC7-3DE1-4DBF-B15D-A59FA17A069D}" type="datetime1">
              <a:rPr lang="en-GB" smtClean="0"/>
              <a:t>17/03/2022</a:t>
            </a:fld>
            <a:endParaRPr lang="ca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0E23F-24A2-4D68-A436-3FC54B83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CC591-77E7-4281-AFA7-42F2C55C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7250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C0C87-0962-4B88-8544-83B334D5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D090-5FCD-468D-9EC9-BC020410ED39}" type="datetime1">
              <a:rPr lang="en-GB" smtClean="0"/>
              <a:t>17/03/2022</a:t>
            </a:fld>
            <a:endParaRPr lang="ca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7D6AE-8C49-49F6-8883-9BC05551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734F1-3234-491A-ABBE-5BDC3843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0426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09B0-82C9-491C-AD93-60DB66E7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B7214-2164-42C7-A2AA-22B69C08B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13AB9-B452-41F6-A3F5-2015E1210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5A6BB-4165-44B8-A47B-49D1D8F5D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B78F-A330-48C2-83F9-97B09AFC97DE}" type="datetime1">
              <a:rPr lang="en-GB" smtClean="0"/>
              <a:t>17/03/2022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B9F3B-4292-4C47-A3C8-3A9F445E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B1002-D968-469F-AE46-B6520278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5519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AA15-3B40-4F6A-9177-367D5E7B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754608-53F6-4958-95A4-1091D6469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7AD7A-C8E2-4E01-8D25-C22156A96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006E0-0979-4D97-B69F-E1E9BDA96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D55B-AD14-47F7-B42D-617D21B827D2}" type="datetime1">
              <a:rPr lang="en-GB" smtClean="0"/>
              <a:t>17/03/2022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625F0-47DB-4938-82E2-B1EDB5F2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81186-8242-4D7D-9F26-7E2D137A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0856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A8300-FC44-43F4-B3B1-9A15A9A6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2F2B4-2835-4BD8-98CC-83A8C89F8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58096-99B1-4957-A665-2CFBB608C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8BCE1-83E4-41E7-A6EF-12488AA8C890}" type="datetime1">
              <a:rPr lang="en-GB" smtClean="0"/>
              <a:t>17/03/2022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9E63C-3272-4365-81BB-551B512D0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a-ES"/>
              <a:t>Weekly meeting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E53E8-32C3-4C4B-8B67-8256A9C8E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90CEA-4CFE-465A-83C2-4F1A8307CAA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1592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EAD93-51EA-435F-B405-04D334F26FFB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CB2C2-B8DD-4857-9649-4C536B67EA13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47974" y="220974"/>
            <a:ext cx="36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Artificial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Diabetes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endParaRPr lang="ca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5955-9D3A-4411-AFDE-6F4863087FCC}" type="datetime1">
              <a:rPr lang="en-GB" smtClean="0"/>
              <a:t>17/03/2022</a:t>
            </a:fld>
            <a:endParaRPr lang="ca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1</a:t>
            </a:fld>
            <a:endParaRPr lang="ca-E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/>
          <p:nvPr/>
        </p:nvCxnSpPr>
        <p:spPr>
          <a:xfrm>
            <a:off x="0" y="6360026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532939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98260" y="872627"/>
            <a:ext cx="1249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u="sng" dirty="0"/>
              <a:t>INDEX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202731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BD9768-EC46-4415-84DE-D8D820222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715" y="293710"/>
            <a:ext cx="2486025" cy="1478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1F7FB3-33F9-48E7-8B00-70BEAD2BA132}"/>
              </a:ext>
            </a:extLst>
          </p:cNvPr>
          <p:cNvSpPr txBox="1"/>
          <p:nvPr/>
        </p:nvSpPr>
        <p:spPr>
          <a:xfrm>
            <a:off x="898260" y="1732575"/>
            <a:ext cx="10395480" cy="2583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s-ES" sz="2000" dirty="0"/>
              <a:t>SP-LIME (SUBMODULAR PICK – LIME) OVERVIEW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s-ES" sz="2000" dirty="0"/>
              <a:t>SP-LIME ALGORITHM PREREQUISITES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s-ES" sz="2000" dirty="0"/>
              <a:t>SP-LIME (ALGORITHM)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s-ES" sz="2000" dirty="0"/>
              <a:t>SP-LIME (LIMITATIONS)</a:t>
            </a:r>
          </a:p>
        </p:txBody>
      </p:sp>
    </p:spTree>
    <p:extLst>
      <p:ext uri="{BB962C8B-B14F-4D97-AF65-F5344CB8AC3E}">
        <p14:creationId xmlns:p14="http://schemas.microsoft.com/office/powerpoint/2010/main" val="162671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EAD93-51EA-435F-B405-04D334F26FFB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CB2C2-B8DD-4857-9649-4C536B67EA13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47974" y="220974"/>
            <a:ext cx="36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Artificial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Diabetes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endParaRPr lang="ca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D3D4-BCBE-4A7A-A41A-BBDB2E70C2FB}" type="datetime1">
              <a:rPr lang="en-GB" smtClean="0"/>
              <a:t>17/03/2022</a:t>
            </a:fld>
            <a:endParaRPr lang="ca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10</a:t>
            </a:fld>
            <a:endParaRPr lang="ca-E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/>
          <p:nvPr/>
        </p:nvCxnSpPr>
        <p:spPr>
          <a:xfrm>
            <a:off x="0" y="6360026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532939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98260" y="872627"/>
            <a:ext cx="3550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u="sng" dirty="0"/>
              <a:t>SP-LIME (ALGORITHM)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202731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BD9768-EC46-4415-84DE-D8D820222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715" y="293710"/>
            <a:ext cx="2486025" cy="1478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3B87CF-427B-4E62-9F3E-4E538CDFB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260" y="1968275"/>
            <a:ext cx="9092763" cy="36135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A01BFE-B1AF-46B8-8453-A78079D7FE04}"/>
              </a:ext>
            </a:extLst>
          </p:cNvPr>
          <p:cNvSpPr/>
          <p:nvPr/>
        </p:nvSpPr>
        <p:spPr>
          <a:xfrm>
            <a:off x="1145406" y="2310063"/>
            <a:ext cx="4572000" cy="8085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70896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EAD93-51EA-435F-B405-04D334F26FFB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CB2C2-B8DD-4857-9649-4C536B67EA13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47974" y="220974"/>
            <a:ext cx="36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Artificial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Diabetes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endParaRPr lang="ca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D3D4-BCBE-4A7A-A41A-BBDB2E70C2FB}" type="datetime1">
              <a:rPr lang="en-GB" smtClean="0"/>
              <a:t>17/03/2022</a:t>
            </a:fld>
            <a:endParaRPr lang="ca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11</a:t>
            </a:fld>
            <a:endParaRPr lang="ca-E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/>
          <p:nvPr/>
        </p:nvCxnSpPr>
        <p:spPr>
          <a:xfrm>
            <a:off x="0" y="6360026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532939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98260" y="872627"/>
            <a:ext cx="3550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u="sng" dirty="0"/>
              <a:t>SP-LIME (ALGORITHM)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202731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BD9768-EC46-4415-84DE-D8D820222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715" y="293710"/>
            <a:ext cx="2486025" cy="1478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3B87CF-427B-4E62-9F3E-4E538CDFB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260" y="1968275"/>
            <a:ext cx="9092763" cy="36135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AF4258B-5A38-421C-8339-FE120A38A459}"/>
              </a:ext>
            </a:extLst>
          </p:cNvPr>
          <p:cNvSpPr/>
          <p:nvPr/>
        </p:nvSpPr>
        <p:spPr>
          <a:xfrm>
            <a:off x="1145406" y="3137429"/>
            <a:ext cx="6092792" cy="8763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81479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EAD93-51EA-435F-B405-04D334F26FFB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CB2C2-B8DD-4857-9649-4C536B67EA13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47974" y="220974"/>
            <a:ext cx="36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Artificial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Diabetes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endParaRPr lang="ca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D3D4-BCBE-4A7A-A41A-BBDB2E70C2FB}" type="datetime1">
              <a:rPr lang="en-GB" smtClean="0"/>
              <a:t>17/03/2022</a:t>
            </a:fld>
            <a:endParaRPr lang="ca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12</a:t>
            </a:fld>
            <a:endParaRPr lang="ca-E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/>
          <p:nvPr/>
        </p:nvCxnSpPr>
        <p:spPr>
          <a:xfrm>
            <a:off x="0" y="6360026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532939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98260" y="872627"/>
            <a:ext cx="3550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u="sng" dirty="0"/>
              <a:t>SP-LIME (ALGORITHM)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202731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BD9768-EC46-4415-84DE-D8D820222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715" y="293710"/>
            <a:ext cx="2486025" cy="1478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3B87CF-427B-4E62-9F3E-4E538CDFB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260" y="1968275"/>
            <a:ext cx="9092763" cy="36135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2AC8EEF-4034-4FE0-9C6C-FCD05C478E27}"/>
              </a:ext>
            </a:extLst>
          </p:cNvPr>
          <p:cNvSpPr/>
          <p:nvPr/>
        </p:nvSpPr>
        <p:spPr>
          <a:xfrm>
            <a:off x="1145405" y="4013735"/>
            <a:ext cx="8527983" cy="1099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19925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EAD93-51EA-435F-B405-04D334F26FFB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CB2C2-B8DD-4857-9649-4C536B67EA13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47974" y="220974"/>
            <a:ext cx="36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Artificial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Diabetes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endParaRPr lang="ca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D3D4-BCBE-4A7A-A41A-BBDB2E70C2FB}" type="datetime1">
              <a:rPr lang="en-GB" smtClean="0"/>
              <a:t>17/03/2022</a:t>
            </a:fld>
            <a:endParaRPr lang="ca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13</a:t>
            </a:fld>
            <a:endParaRPr lang="ca-E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/>
          <p:nvPr/>
        </p:nvCxnSpPr>
        <p:spPr>
          <a:xfrm>
            <a:off x="0" y="6360026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532939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98260" y="872627"/>
            <a:ext cx="3621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u="sng" dirty="0"/>
              <a:t>SP-LIME (LIMITATIONS)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202731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BD9768-EC46-4415-84DE-D8D820222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715" y="293710"/>
            <a:ext cx="2486025" cy="1478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BEDDE4-2979-4F27-921B-BAD4C440E981}"/>
              </a:ext>
            </a:extLst>
          </p:cNvPr>
          <p:cNvSpPr txBox="1"/>
          <p:nvPr/>
        </p:nvSpPr>
        <p:spPr>
          <a:xfrm>
            <a:off x="898260" y="1735534"/>
            <a:ext cx="103954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- SP-LIME algorithm is based on a </a:t>
            </a:r>
            <a:r>
              <a:rPr lang="en-US" sz="2000" b="1" dirty="0"/>
              <a:t>greedy</a:t>
            </a:r>
            <a:r>
              <a:rPr lang="en-US" sz="2000" dirty="0"/>
              <a:t> approach which does not guarantee an optimal solution.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ED444-B684-4A63-8CF4-2FAA7E748069}"/>
              </a:ext>
            </a:extLst>
          </p:cNvPr>
          <p:cNvSpPr txBox="1"/>
          <p:nvPr/>
        </p:nvSpPr>
        <p:spPr>
          <a:xfrm>
            <a:off x="3051209" y="2974554"/>
            <a:ext cx="61024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</a:rPr>
              <a:t>A greedy algorithm is any </a:t>
            </a:r>
            <a:r>
              <a:rPr lang="en-US" sz="2000" b="1" strike="noStrike" dirty="0">
                <a:effectLst/>
              </a:rPr>
              <a:t>algorithm</a:t>
            </a:r>
            <a:r>
              <a:rPr lang="en-US" sz="2000" b="1" dirty="0">
                <a:effectLst/>
              </a:rPr>
              <a:t> that follows the problem-solving </a:t>
            </a:r>
            <a:r>
              <a:rPr lang="en-US" sz="2000" b="1" strike="noStrike" dirty="0">
                <a:effectLst/>
              </a:rPr>
              <a:t>heuristic</a:t>
            </a:r>
            <a:r>
              <a:rPr lang="en-US" sz="2000" b="1" dirty="0">
                <a:effectLst/>
              </a:rPr>
              <a:t> of making the locally optimal choice at each stage.</a:t>
            </a:r>
            <a:endParaRPr lang="ca-ES" sz="20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BBA361-20CC-40FC-A883-89F62148E4AC}"/>
              </a:ext>
            </a:extLst>
          </p:cNvPr>
          <p:cNvCxnSpPr>
            <a:cxnSpLocks/>
          </p:cNvCxnSpPr>
          <p:nvPr/>
        </p:nvCxnSpPr>
        <p:spPr>
          <a:xfrm flipV="1">
            <a:off x="4677878" y="2135644"/>
            <a:ext cx="0" cy="829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FC706BE-6D9B-4238-AD14-67A40F3DCA96}"/>
              </a:ext>
            </a:extLst>
          </p:cNvPr>
          <p:cNvSpPr/>
          <p:nvPr/>
        </p:nvSpPr>
        <p:spPr>
          <a:xfrm>
            <a:off x="2935705" y="2964874"/>
            <a:ext cx="6150543" cy="10253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E9ABCA-4DC0-494F-99E3-C11366D67C48}"/>
              </a:ext>
            </a:extLst>
          </p:cNvPr>
          <p:cNvSpPr txBox="1"/>
          <p:nvPr/>
        </p:nvSpPr>
        <p:spPr>
          <a:xfrm>
            <a:off x="898260" y="4712793"/>
            <a:ext cx="61007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sz="2000" dirty="0"/>
              <a:t>- </a:t>
            </a:r>
            <a:r>
              <a:rPr lang="ca-ES" sz="2000" dirty="0" err="1"/>
              <a:t>Limitations</a:t>
            </a:r>
            <a:r>
              <a:rPr lang="ca-ES" sz="2000" dirty="0"/>
              <a:t> </a:t>
            </a:r>
            <a:r>
              <a:rPr lang="ca-ES" sz="2000" dirty="0" err="1"/>
              <a:t>inherited</a:t>
            </a:r>
            <a:r>
              <a:rPr lang="ca-ES" sz="2000" dirty="0"/>
              <a:t> </a:t>
            </a:r>
            <a:r>
              <a:rPr lang="ca-ES" sz="2000" dirty="0" err="1"/>
              <a:t>from</a:t>
            </a:r>
            <a:r>
              <a:rPr lang="ca-ES" sz="2000" dirty="0"/>
              <a:t> </a:t>
            </a:r>
            <a:r>
              <a:rPr lang="ca-ES" sz="2000" dirty="0" err="1"/>
              <a:t>lime</a:t>
            </a:r>
            <a:endParaRPr lang="ca-ES" sz="2000" dirty="0"/>
          </a:p>
        </p:txBody>
      </p:sp>
    </p:spTree>
    <p:extLst>
      <p:ext uri="{BB962C8B-B14F-4D97-AF65-F5344CB8AC3E}">
        <p14:creationId xmlns:p14="http://schemas.microsoft.com/office/powerpoint/2010/main" val="191354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EAD93-51EA-435F-B405-04D334F26FFB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CB2C2-B8DD-4857-9649-4C536B67EA13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47974" y="220974"/>
            <a:ext cx="36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Artificial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Diabetes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endParaRPr lang="ca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D3D4-BCBE-4A7A-A41A-BBDB2E70C2FB}" type="datetime1">
              <a:rPr lang="en-GB" smtClean="0"/>
              <a:t>17/03/2022</a:t>
            </a:fld>
            <a:endParaRPr lang="ca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2</a:t>
            </a:fld>
            <a:endParaRPr lang="ca-E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/>
          <p:nvPr/>
        </p:nvCxnSpPr>
        <p:spPr>
          <a:xfrm>
            <a:off x="0" y="6360026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532939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98260" y="872627"/>
            <a:ext cx="8469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u="sng" dirty="0"/>
              <a:t>SP-LIME (SUBMODULAR PICK – LIME) OVERVIEW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202731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BD9768-EC46-4415-84DE-D8D820222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715" y="293710"/>
            <a:ext cx="2486025" cy="1478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9B7EE66-F4D5-4A26-BF50-6858D2D4A97E}"/>
              </a:ext>
            </a:extLst>
          </p:cNvPr>
          <p:cNvSpPr txBox="1"/>
          <p:nvPr/>
        </p:nvSpPr>
        <p:spPr>
          <a:xfrm>
            <a:off x="898260" y="1732575"/>
            <a:ext cx="10395480" cy="3045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/>
              <a:t>The LIME authors </a:t>
            </a:r>
            <a:r>
              <a:rPr lang="en-US" sz="2000" b="0" i="0" dirty="0" err="1">
                <a:effectLst/>
              </a:rPr>
              <a:t>authors</a:t>
            </a:r>
            <a:r>
              <a:rPr lang="en-US" sz="2000" b="0" i="0" dirty="0">
                <a:effectLst/>
              </a:rPr>
              <a:t> also SP-LIME, which tries to pick a small yet representative set of explanations to efficiently describe the overall model (example-based explanation).</a:t>
            </a:r>
            <a:endParaRPr lang="en-US" sz="20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/>
              <a:t>1. Run the explanation model on all/selected available instances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/>
              <a:t>2. Compute the global importance of features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/>
              <a:t>3. Iteratively add the instances with the highest maximum coverage gain to representative non-redundant explanation set</a:t>
            </a:r>
          </a:p>
        </p:txBody>
      </p:sp>
    </p:spTree>
    <p:extLst>
      <p:ext uri="{BB962C8B-B14F-4D97-AF65-F5344CB8AC3E}">
        <p14:creationId xmlns:p14="http://schemas.microsoft.com/office/powerpoint/2010/main" val="353326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EAD93-51EA-435F-B405-04D334F26FFB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CB2C2-B8DD-4857-9649-4C536B67EA13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47974" y="220974"/>
            <a:ext cx="36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Artificial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Diabetes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endParaRPr lang="ca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D3D4-BCBE-4A7A-A41A-BBDB2E70C2FB}" type="datetime1">
              <a:rPr lang="en-GB" smtClean="0"/>
              <a:t>17/03/2022</a:t>
            </a:fld>
            <a:endParaRPr lang="ca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3</a:t>
            </a:fld>
            <a:endParaRPr lang="ca-E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/>
          <p:nvPr/>
        </p:nvCxnSpPr>
        <p:spPr>
          <a:xfrm>
            <a:off x="0" y="6360026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532939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0" y="2601872"/>
            <a:ext cx="12192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SP-LIME ALGORITHM PREREQUISITES</a:t>
            </a:r>
          </a:p>
          <a:p>
            <a:pPr algn="ctr"/>
            <a:endParaRPr lang="es-ES" sz="2800" b="1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202731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BD9768-EC46-4415-84DE-D8D820222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715" y="293710"/>
            <a:ext cx="2486025" cy="14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9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EAD93-51EA-435F-B405-04D334F26FFB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CB2C2-B8DD-4857-9649-4C536B67EA13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47974" y="220974"/>
            <a:ext cx="36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Artificial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Diabetes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endParaRPr lang="ca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D3D4-BCBE-4A7A-A41A-BBDB2E70C2FB}" type="datetime1">
              <a:rPr lang="en-GB" smtClean="0"/>
              <a:t>17/03/2022</a:t>
            </a:fld>
            <a:endParaRPr lang="ca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4</a:t>
            </a:fld>
            <a:endParaRPr lang="ca-E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 dirty="0" err="1"/>
              <a:t>Weekly</a:t>
            </a:r>
            <a:r>
              <a:rPr lang="ca-ES" dirty="0"/>
              <a:t> </a:t>
            </a:r>
            <a:r>
              <a:rPr lang="ca-ES" dirty="0" err="1"/>
              <a:t>meeting</a:t>
            </a:r>
            <a:r>
              <a:rPr lang="ca-ES" dirty="0"/>
              <a:t> 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/>
          <p:nvPr/>
        </p:nvCxnSpPr>
        <p:spPr>
          <a:xfrm>
            <a:off x="0" y="6360026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532939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202731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BD9768-EC46-4415-84DE-D8D820222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715" y="293710"/>
            <a:ext cx="2486025" cy="147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B7EE66-F4D5-4A26-BF50-6858D2D4A97E}"/>
                  </a:ext>
                </a:extLst>
              </p:cNvPr>
              <p:cNvSpPr txBox="1"/>
              <p:nvPr/>
            </p:nvSpPr>
            <p:spPr>
              <a:xfrm>
                <a:off x="898260" y="1282782"/>
                <a:ext cx="10395480" cy="3082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4000" b="1" dirty="0">
                    <a:effectLst/>
                  </a:rPr>
                  <a:t> </a:t>
                </a:r>
                <a14:m>
                  <m:oMath xmlns:m="http://schemas.openxmlformats.org/officeDocument/2006/math">
                    <m:r>
                      <a:rPr lang="es-ES" sz="4000" b="1" i="1" smtClean="0">
                        <a:effectLst/>
                        <a:latin typeface="Cambria Math" panose="02040503050406030204" pitchFamily="18" charset="0"/>
                      </a:rPr>
                      <m:t>𝑩𝒖𝒅𝒈𝒆𝒕</m:t>
                    </m:r>
                    <m:r>
                      <a:rPr lang="es-ES" sz="4000" b="1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4000" b="1" i="1" smtClean="0">
                        <a:effectLst/>
                        <a:latin typeface="Cambria Math" panose="02040503050406030204" pitchFamily="18" charset="0"/>
                      </a:rPr>
                      <m:t>𝑩</m:t>
                    </m:r>
                    <m:r>
                      <a:rPr lang="es-ES" sz="4000" b="1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0" b="1" dirty="0">
                  <a:effectLst/>
                </a:endParaRPr>
              </a:p>
              <a:p>
                <a:pPr algn="ctr">
                  <a:lnSpc>
                    <a:spcPct val="150000"/>
                  </a:lnSpc>
                  <a:spcAft>
                    <a:spcPts val="2400"/>
                  </a:spcAft>
                </a:pPr>
                <a:endParaRPr lang="en-US" sz="2400" b="0" i="0" dirty="0">
                  <a:effectLst/>
                </a:endParaRPr>
              </a:p>
              <a:p>
                <a:pPr algn="ctr">
                  <a:lnSpc>
                    <a:spcPct val="150000"/>
                  </a:lnSpc>
                  <a:spcAft>
                    <a:spcPts val="2400"/>
                  </a:spcAft>
                </a:pPr>
                <a:r>
                  <a:rPr lang="en-US" sz="2400" b="0" i="0" dirty="0">
                    <a:effectLst/>
                  </a:rPr>
                  <a:t>Number of explanations that the user is willing to inspect</a:t>
                </a: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B7EE66-F4D5-4A26-BF50-6858D2D4A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60" y="1282782"/>
                <a:ext cx="10395480" cy="30820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C5555E94-E3B8-4698-A27C-B1E4B63F36AA}"/>
              </a:ext>
            </a:extLst>
          </p:cNvPr>
          <p:cNvSpPr/>
          <p:nvPr/>
        </p:nvSpPr>
        <p:spPr>
          <a:xfrm>
            <a:off x="4437246" y="1382606"/>
            <a:ext cx="3297469" cy="971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3109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EAD93-51EA-435F-B405-04D334F26FFB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CB2C2-B8DD-4857-9649-4C536B67EA13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47974" y="220974"/>
            <a:ext cx="36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Artificial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Diabetes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endParaRPr lang="ca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D3D4-BCBE-4A7A-A41A-BBDB2E70C2FB}" type="datetime1">
              <a:rPr lang="en-GB" smtClean="0"/>
              <a:t>17/03/2022</a:t>
            </a:fld>
            <a:endParaRPr lang="ca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5</a:t>
            </a:fld>
            <a:endParaRPr lang="ca-E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/>
          <p:nvPr/>
        </p:nvCxnSpPr>
        <p:spPr>
          <a:xfrm>
            <a:off x="0" y="6360026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532939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202731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BD9768-EC46-4415-84DE-D8D820222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715" y="293710"/>
            <a:ext cx="2486025" cy="147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B7EE66-F4D5-4A26-BF50-6858D2D4A97E}"/>
                  </a:ext>
                </a:extLst>
              </p:cNvPr>
              <p:cNvSpPr txBox="1"/>
              <p:nvPr/>
            </p:nvSpPr>
            <p:spPr>
              <a:xfrm>
                <a:off x="898260" y="1282782"/>
                <a:ext cx="10395480" cy="2374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4000" b="1" i="1" smtClean="0">
                          <a:effectLst/>
                          <a:latin typeface="Cambria Math" panose="02040503050406030204" pitchFamily="18" charset="0"/>
                        </a:rPr>
                        <m:t>𝑷𝒊𝒄𝒌</m:t>
                      </m:r>
                      <m:r>
                        <a:rPr lang="es-ES" sz="4000" b="1" i="1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4000" b="1" i="1" smtClean="0">
                          <a:effectLst/>
                          <a:latin typeface="Cambria Math" panose="02040503050406030204" pitchFamily="18" charset="0"/>
                        </a:rPr>
                        <m:t>𝑺𝒕𝒆𝒑</m:t>
                      </m:r>
                    </m:oMath>
                  </m:oMathPara>
                </a14:m>
                <a:endParaRPr lang="en-US" sz="4000" b="1" dirty="0">
                  <a:effectLst/>
                </a:endParaRPr>
              </a:p>
              <a:p>
                <a:pPr algn="ctr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2400" b="1" i="1" dirty="0">
                    <a:effectLst/>
                  </a:rPr>
                  <a:t> </a:t>
                </a:r>
              </a:p>
              <a:p>
                <a:pPr algn="ctr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2400" b="0" i="0" dirty="0">
                    <a:effectLst/>
                  </a:rPr>
                  <a:t>Task of selecting B instances from a set of instances X, in our case, all instances</a:t>
                </a:r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B7EE66-F4D5-4A26-BF50-6858D2D4A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60" y="1282782"/>
                <a:ext cx="10395480" cy="2374176"/>
              </a:xfrm>
              <a:prstGeom prst="rect">
                <a:avLst/>
              </a:prstGeom>
              <a:blipFill>
                <a:blip r:embed="rId5"/>
                <a:stretch>
                  <a:fillRect b="-4872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48A71411-9276-439C-A9B0-91F3C9773FA8}"/>
              </a:ext>
            </a:extLst>
          </p:cNvPr>
          <p:cNvSpPr/>
          <p:nvPr/>
        </p:nvSpPr>
        <p:spPr>
          <a:xfrm>
            <a:off x="4437246" y="1382606"/>
            <a:ext cx="3297469" cy="971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2881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EAD93-51EA-435F-B405-04D334F26FFB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CB2C2-B8DD-4857-9649-4C536B67EA13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47974" y="220974"/>
            <a:ext cx="36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Artificial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Diabetes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endParaRPr lang="ca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D3D4-BCBE-4A7A-A41A-BBDB2E70C2FB}" type="datetime1">
              <a:rPr lang="en-GB" smtClean="0"/>
              <a:t>17/03/2022</a:t>
            </a:fld>
            <a:endParaRPr lang="ca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6</a:t>
            </a:fld>
            <a:endParaRPr lang="ca-E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/>
          <p:nvPr/>
        </p:nvCxnSpPr>
        <p:spPr>
          <a:xfrm>
            <a:off x="0" y="6360026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532939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202731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BD9768-EC46-4415-84DE-D8D820222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715" y="293710"/>
            <a:ext cx="2486025" cy="147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B7EE66-F4D5-4A26-BF50-6858D2D4A97E}"/>
                  </a:ext>
                </a:extLst>
              </p:cNvPr>
              <p:cNvSpPr txBox="1"/>
              <p:nvPr/>
            </p:nvSpPr>
            <p:spPr>
              <a:xfrm>
                <a:off x="898260" y="1282782"/>
                <a:ext cx="10395480" cy="2374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4000" b="0" i="1" smtClean="0">
                          <a:effectLst/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ES" sz="4000" b="0" i="1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4000" b="0" i="1" smtClean="0">
                          <a:effectLst/>
                          <a:latin typeface="Cambria Math" panose="02040503050406030204" pitchFamily="18" charset="0"/>
                        </a:rPr>
                        <m:t>𝐸𝑥𝑝𝑙𝑎𝑛𝑎𝑡𝑖𝑜𝑛</m:t>
                      </m:r>
                      <m:r>
                        <a:rPr lang="es-ES" sz="4000" b="0" i="1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4000" b="0" i="1" smtClean="0">
                          <a:effectLst/>
                          <a:latin typeface="Cambria Math" panose="02040503050406030204" pitchFamily="18" charset="0"/>
                        </a:rPr>
                        <m:t>𝑀𝑎𝑡𝑟𝑖𝑥</m:t>
                      </m:r>
                      <m:r>
                        <a:rPr lang="es-ES" sz="4000" b="0" i="1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i="0" dirty="0">
                  <a:effectLst/>
                </a:endParaRPr>
              </a:p>
              <a:p>
                <a:pPr algn="ctr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2400" b="1" i="0" dirty="0">
                    <a:effectLst/>
                  </a:rPr>
                  <a:t> </a:t>
                </a:r>
                <a:r>
                  <a:rPr lang="en-US" sz="2400" b="1" i="1" dirty="0">
                    <a:effectLst/>
                  </a:rPr>
                  <a:t>n </a:t>
                </a:r>
                <a:r>
                  <a:rPr lang="en-US" sz="2400" b="0" i="0" dirty="0">
                    <a:effectLst/>
                  </a:rPr>
                  <a:t>(number of samples)</a:t>
                </a:r>
                <a:r>
                  <a:rPr lang="en-US" sz="2400" b="1" i="1" dirty="0"/>
                  <a:t>   </a:t>
                </a:r>
                <a:r>
                  <a:rPr lang="en-US" sz="2400" i="1" dirty="0"/>
                  <a:t>x  </a:t>
                </a:r>
                <a:r>
                  <a:rPr lang="en-US" sz="2400" b="1" i="1" dirty="0">
                    <a:effectLst/>
                  </a:rPr>
                  <a:t> d’ </a:t>
                </a:r>
                <a:r>
                  <a:rPr lang="en-US" sz="2400" b="0" i="0" dirty="0">
                    <a:effectLst/>
                  </a:rPr>
                  <a:t>(understandable features)</a:t>
                </a: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B7EE66-F4D5-4A26-BF50-6858D2D4A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60" y="1282782"/>
                <a:ext cx="10395480" cy="23741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4E218C8-3C4B-445B-881D-4D35B4DB9D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7974" y="3373807"/>
            <a:ext cx="3860532" cy="28097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77F420-43BB-4526-AF4A-DF20771CFCFC}"/>
              </a:ext>
            </a:extLst>
          </p:cNvPr>
          <p:cNvSpPr/>
          <p:nvPr/>
        </p:nvSpPr>
        <p:spPr>
          <a:xfrm>
            <a:off x="2603615" y="2681224"/>
            <a:ext cx="3009900" cy="365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28C042-24F7-4F73-9D81-59ADF9AE350B}"/>
              </a:ext>
            </a:extLst>
          </p:cNvPr>
          <p:cNvSpPr/>
          <p:nvPr/>
        </p:nvSpPr>
        <p:spPr>
          <a:xfrm>
            <a:off x="5919537" y="2684802"/>
            <a:ext cx="3668848" cy="343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EEB734-80F6-4F06-9CB9-EDF838428D7C}"/>
              </a:ext>
            </a:extLst>
          </p:cNvPr>
          <p:cNvSpPr/>
          <p:nvPr/>
        </p:nvSpPr>
        <p:spPr>
          <a:xfrm>
            <a:off x="3078480" y="1382606"/>
            <a:ext cx="6035040" cy="971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11737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EAD93-51EA-435F-B405-04D334F26FFB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CB2C2-B8DD-4857-9649-4C536B67EA13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47974" y="220974"/>
            <a:ext cx="36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Artificial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Diabetes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endParaRPr lang="ca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D3D4-BCBE-4A7A-A41A-BBDB2E70C2FB}" type="datetime1">
              <a:rPr lang="en-GB" smtClean="0"/>
              <a:t>17/03/2022</a:t>
            </a:fld>
            <a:endParaRPr lang="ca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4585"/>
            <a:ext cx="2743200" cy="365125"/>
          </a:xfrm>
        </p:spPr>
        <p:txBody>
          <a:bodyPr/>
          <a:lstStyle/>
          <a:p>
            <a:fld id="{86590CEA-4CFE-465A-83C2-4F1A8307CAAD}" type="slidenum">
              <a:rPr lang="ca-ES" smtClean="0"/>
              <a:t>7</a:t>
            </a:fld>
            <a:endParaRPr lang="ca-E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/>
          <p:nvPr/>
        </p:nvCxnSpPr>
        <p:spPr>
          <a:xfrm>
            <a:off x="0" y="6360026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532939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202731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BD9768-EC46-4415-84DE-D8D820222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715" y="293710"/>
            <a:ext cx="2486025" cy="147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B7EE66-F4D5-4A26-BF50-6858D2D4A97E}"/>
                  </a:ext>
                </a:extLst>
              </p:cNvPr>
              <p:cNvSpPr txBox="1"/>
              <p:nvPr/>
            </p:nvSpPr>
            <p:spPr>
              <a:xfrm>
                <a:off x="898260" y="1282782"/>
                <a:ext cx="10395480" cy="1894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2400"/>
                  </a:spcAft>
                </a:pPr>
                <a:r>
                  <a:rPr lang="en-US" sz="4000" b="1" dirty="0">
                    <a:effectLst/>
                  </a:rPr>
                  <a:t>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4000" b="0" i="1" smtClean="0">
                            <a:effectLst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ES" sz="4000" b="0" i="1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sz="4000" b="1" i="1" smtClean="0">
                        <a:effectLst/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endParaRPr lang="en-US" sz="4000" b="1" dirty="0">
                  <a:effectLst/>
                </a:endParaRPr>
              </a:p>
              <a:p>
                <a:pPr algn="ctr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2400" b="0" i="0" dirty="0">
                    <a:effectLst/>
                  </a:rPr>
                  <a:t>Global importance of feature j in the explanation space</a:t>
                </a:r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B7EE66-F4D5-4A26-BF50-6858D2D4A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60" y="1282782"/>
                <a:ext cx="10395480" cy="1894558"/>
              </a:xfrm>
              <a:prstGeom prst="rect">
                <a:avLst/>
              </a:prstGeom>
              <a:blipFill>
                <a:blip r:embed="rId5"/>
                <a:stretch>
                  <a:fillRect b="-6431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EE66D0DA-C168-46FA-970D-9873543A081B}"/>
              </a:ext>
            </a:extLst>
          </p:cNvPr>
          <p:cNvGrpSpPr/>
          <p:nvPr/>
        </p:nvGrpSpPr>
        <p:grpSpPr>
          <a:xfrm>
            <a:off x="3999980" y="3382104"/>
            <a:ext cx="3782727" cy="2801459"/>
            <a:chOff x="3997176" y="2876549"/>
            <a:chExt cx="3858513" cy="334327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F868E29-4A06-472E-BA02-17E5EA5995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1806"/>
            <a:stretch/>
          </p:blipFill>
          <p:spPr>
            <a:xfrm>
              <a:off x="4629151" y="2876549"/>
              <a:ext cx="3226538" cy="334327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B19820-AA73-4BA7-A235-E3172A377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97176" y="3095634"/>
              <a:ext cx="541681" cy="2985749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228E1A8-6BEF-4626-A57C-9548D9C5B2E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8189"/>
          <a:stretch/>
        </p:blipFill>
        <p:spPr>
          <a:xfrm>
            <a:off x="5388743" y="1146257"/>
            <a:ext cx="2990850" cy="155822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7CC4A68-B381-47E7-986E-281354E31771}"/>
              </a:ext>
            </a:extLst>
          </p:cNvPr>
          <p:cNvSpPr/>
          <p:nvPr/>
        </p:nvSpPr>
        <p:spPr>
          <a:xfrm>
            <a:off x="4273617" y="1282783"/>
            <a:ext cx="3461099" cy="1133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68851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EAD93-51EA-435F-B405-04D334F26FFB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CB2C2-B8DD-4857-9649-4C536B67EA13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47974" y="220974"/>
            <a:ext cx="36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Artificial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Diabetes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endParaRPr lang="ca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D3D4-BCBE-4A7A-A41A-BBDB2E70C2FB}" type="datetime1">
              <a:rPr lang="en-GB" smtClean="0"/>
              <a:t>17/03/2022</a:t>
            </a:fld>
            <a:endParaRPr lang="ca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8</a:t>
            </a:fld>
            <a:endParaRPr lang="ca-E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/>
          <p:nvPr/>
        </p:nvCxnSpPr>
        <p:spPr>
          <a:xfrm>
            <a:off x="0" y="6360026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532939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202731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BD9768-EC46-4415-84DE-D8D820222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715" y="293710"/>
            <a:ext cx="2486025" cy="147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B7EE66-F4D5-4A26-BF50-6858D2D4A97E}"/>
                  </a:ext>
                </a:extLst>
              </p:cNvPr>
              <p:cNvSpPr txBox="1"/>
              <p:nvPr/>
            </p:nvSpPr>
            <p:spPr>
              <a:xfrm>
                <a:off x="898260" y="1282782"/>
                <a:ext cx="10395480" cy="2374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s-ES" sz="4000" dirty="0"/>
                  <a:t> </a:t>
                </a:r>
                <a14:m>
                  <m:oMath xmlns:m="http://schemas.openxmlformats.org/officeDocument/2006/math">
                    <m:r>
                      <a:rPr lang="es-ES" sz="4000" b="0" i="0" smtClean="0">
                        <a:effectLst/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s-ES" sz="4000" b="0" i="1" smtClean="0">
                        <a:effectLst/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s-ES" sz="4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4000" b="0" i="1" smtClean="0"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ES" sz="4000" b="0" i="1" smtClean="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4000" b="0" i="1" smtClean="0">
                            <a:effectLst/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s-ES" sz="4000" b="0" i="1" smtClean="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4000" b="0" i="1" smtClean="0">
                            <a:effectLst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s-ES" sz="4000" b="0" i="1" smtClean="0">
                        <a:effectLst/>
                        <a:latin typeface="Cambria Math" panose="02040503050406030204" pitchFamily="18" charset="0"/>
                      </a:rPr>
                      <m:t>≔ </m:t>
                    </m:r>
                  </m:oMath>
                </a14:m>
                <a:endParaRPr lang="en-US" sz="4000" b="0" i="0" dirty="0">
                  <a:effectLst/>
                </a:endParaRPr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endParaRPr lang="en-US" sz="2400" b="0" i="0" dirty="0">
                  <a:effectLst/>
                </a:endParaRPr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2400" b="1" dirty="0"/>
                  <a:t>T</a:t>
                </a:r>
                <a:r>
                  <a:rPr lang="en-US" sz="2400" b="1" i="0" dirty="0">
                    <a:effectLst/>
                  </a:rPr>
                  <a:t>otal</a:t>
                </a:r>
                <a:r>
                  <a:rPr lang="en-US" sz="2400" b="0" i="0" dirty="0">
                    <a:effectLst/>
                  </a:rPr>
                  <a:t> importance of the features that appear in at least one instance in a set V</a:t>
                </a:r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B7EE66-F4D5-4A26-BF50-6858D2D4A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60" y="1282782"/>
                <a:ext cx="10395480" cy="2374176"/>
              </a:xfrm>
              <a:prstGeom prst="rect">
                <a:avLst/>
              </a:prstGeom>
              <a:blipFill>
                <a:blip r:embed="rId5"/>
                <a:stretch>
                  <a:fillRect l="-879" b="-4872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ADD75A2-7867-4E4B-AEB9-524F2D6083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4001" y="1125799"/>
            <a:ext cx="4286463" cy="151756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8CD4E1E-A45A-4BED-B3D3-06A5D34F271C}"/>
              </a:ext>
            </a:extLst>
          </p:cNvPr>
          <p:cNvSpPr/>
          <p:nvPr/>
        </p:nvSpPr>
        <p:spPr>
          <a:xfrm>
            <a:off x="2762451" y="1049154"/>
            <a:ext cx="7190071" cy="15942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5534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EAD93-51EA-435F-B405-04D334F26FFB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CB2C2-B8DD-4857-9649-4C536B67EA13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47974" y="220974"/>
            <a:ext cx="36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Artificial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Diabetes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endParaRPr lang="ca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D3D4-BCBE-4A7A-A41A-BBDB2E70C2FB}" type="datetime1">
              <a:rPr lang="en-GB" smtClean="0"/>
              <a:t>17/03/2022</a:t>
            </a:fld>
            <a:endParaRPr lang="ca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9</a:t>
            </a:fld>
            <a:endParaRPr lang="ca-E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/>
          <p:nvPr/>
        </p:nvCxnSpPr>
        <p:spPr>
          <a:xfrm>
            <a:off x="0" y="6360026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532939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98260" y="872627"/>
            <a:ext cx="3550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u="sng" dirty="0"/>
              <a:t>SP-LIME (ALGORITHM)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202731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BD9768-EC46-4415-84DE-D8D820222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715" y="293710"/>
            <a:ext cx="2486025" cy="1478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3B87CF-427B-4E62-9F3E-4E538CDFB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260" y="1968275"/>
            <a:ext cx="9092763" cy="36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0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3359</TotalTime>
  <Words>404</Words>
  <Application>Microsoft Office PowerPoint</Application>
  <PresentationFormat>Widescreen</PresentationFormat>
  <Paragraphs>97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Aleix Nieto Juscafresa</dc:creator>
  <cp:lastModifiedBy>Aleix Nieto Juscafresa</cp:lastModifiedBy>
  <cp:revision>15</cp:revision>
  <dcterms:created xsi:type="dcterms:W3CDTF">2022-02-21T17:10:17Z</dcterms:created>
  <dcterms:modified xsi:type="dcterms:W3CDTF">2022-03-17T09:36:32Z</dcterms:modified>
</cp:coreProperties>
</file>