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2" r:id="rId2"/>
    <p:sldId id="283" r:id="rId3"/>
    <p:sldId id="294" r:id="rId4"/>
    <p:sldId id="289" r:id="rId5"/>
    <p:sldId id="287" r:id="rId6"/>
    <p:sldId id="293" r:id="rId7"/>
    <p:sldId id="318" r:id="rId8"/>
    <p:sldId id="286" r:id="rId9"/>
    <p:sldId id="295" r:id="rId10"/>
    <p:sldId id="285" r:id="rId11"/>
    <p:sldId id="296" r:id="rId12"/>
    <p:sldId id="304" r:id="rId13"/>
    <p:sldId id="306" r:id="rId14"/>
    <p:sldId id="305" r:id="rId15"/>
    <p:sldId id="303" r:id="rId16"/>
    <p:sldId id="307" r:id="rId17"/>
    <p:sldId id="312" r:id="rId18"/>
    <p:sldId id="326" r:id="rId19"/>
    <p:sldId id="328" r:id="rId20"/>
    <p:sldId id="329" r:id="rId21"/>
    <p:sldId id="331" r:id="rId22"/>
    <p:sldId id="330" r:id="rId23"/>
    <p:sldId id="332" r:id="rId2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97BB2-E952-4D92-BAF7-0E3E42B48903}">
          <p14:sldIdLst>
            <p14:sldId id="282"/>
            <p14:sldId id="283"/>
            <p14:sldId id="294"/>
            <p14:sldId id="289"/>
            <p14:sldId id="287"/>
            <p14:sldId id="293"/>
            <p14:sldId id="318"/>
            <p14:sldId id="286"/>
            <p14:sldId id="295"/>
            <p14:sldId id="285"/>
            <p14:sldId id="296"/>
            <p14:sldId id="304"/>
            <p14:sldId id="306"/>
            <p14:sldId id="305"/>
            <p14:sldId id="303"/>
            <p14:sldId id="307"/>
            <p14:sldId id="312"/>
            <p14:sldId id="326"/>
            <p14:sldId id="328"/>
            <p14:sldId id="329"/>
            <p14:sldId id="331"/>
            <p14:sldId id="330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88487" autoAdjust="0"/>
  </p:normalViewPr>
  <p:slideViewPr>
    <p:cSldViewPr snapToGrid="0">
      <p:cViewPr varScale="1">
        <p:scale>
          <a:sx n="59" d="100"/>
          <a:sy n="59" d="100"/>
        </p:scale>
        <p:origin x="35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09568-239C-4ED9-BE55-0AACB2BD7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03A2F-5DD0-45D2-AD96-15AE20C47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9B1-3AD0-4E2A-8820-EBC0C7B12E56}" type="datetimeFigureOut">
              <a:rPr lang="ca-ES" smtClean="0"/>
              <a:t>9/3/2022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531ED-B0E0-4210-8C48-6973D39A8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76F20-49A7-4918-80F4-E81C4C9BE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2CD6-A903-486E-A682-205C7BCECCD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7901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8.8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5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5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5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5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6:47:45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62,'0'-4,"-1"0,1 0,-1 0,0 0,-1 0,1 0,0 0,-1 0,0 0,0 0,-3-4,4 8,1 0,0 0,0 0,0-1,0 1,0 0,0 0,0 0,0 0,0 0,0 0,0-1,0 1,0 0,0 0,0 0,0 0,0-1,0 1,0 0,0 0,0 0,0 0,0 0,0-1,0 1,0 0,0 0,0 0,0 0,0 0,0 0,1-1,-1 1,0 0,0 0,0 0,0 0,0 0,0 0,1 0,-1 0,0 0,0-1,11-2,11 2,-22 1,240 5,-239-5,1 1,-1-1,0 0,1 1,-1-1,0 1,0 0,1-1,-1 1,0 0,0 0,0-1,0 1,0 0,0 0,0 0,-1 0,1 1,0-1,0 0,-1 0,1 0,-1 1,1-1,-1 0,1 1,-1-1,0 0,0 1,1-1,-1 0,-1 3,3 9,-2 0,-1 20,0-15,-5 75,4-71,-7 49,9-60,-4 12,4-23,0 1,0-1,-1 1,1-1,0 0,0 1,-1-1,1 1,0-1,-1 0,1 1,0-1,-1 0,1 1,0-1,-1 0,1 0,-1 1,1-1,-1 0,1 0,-1 0,1 0,-1 0,1 0,-1 1,1-1,-1 0,1 0,-1 0,1-1,-1 1,1 0,0 0,-1 0,1 0,-1 0,1 0,-1-1,-15-3,0 0,0 2,0 0,0 0,-1 2,-20 1,-39-2,58 1,15 1,0-1,0 0,0 1,0-1,0 0,0-1,0 1,0-1,0 1,0-1,-5-2,7 0,0 0,0-1,0 0,0 1,1-1,0 1,-1-1,1 0,1 1,-1-1,1-5,0-5,0-58,-1 71,0 1,1-1,-1 0,0 1,1-1,-1 0,1 1,-1-1,1 1,-1-1,1 1,0-1,-1 1,1-1,0 1,-1-1,1 1,0 0,-1 0,1-1,0 1,0 0,1 0,23-5,-18 4,7-1,49-7,-58 8,0 1,0 0,1 0,-1 1,0-1,0 1,1 1,-1-1,6 3,-10-4,-1 0,1 0,-1 1,1-1,-1 0,0 1,1-1,-1 0,0 1,1-1,-1 0,0 1,1-1,-1 0,0 1,0-1,1 1,-1-1,0 1,0-1,0 0,0 1,0-1,1 1,-1-1,0 1,0-1,0 1,-1 0,-6 15,-19 10,18-20,-1-1,0 1,0-1,0-1,-20 7,0 0,37-14,0-1,-1 0,1 0,-1-1,11-8,-15 10,0 0,-1 0,1 0,0 0,-1-1,0 1,0-1,0 1,0-1,-1 0,1 0,-1 0,0 0,0 0,1-8,-2-41,-1 48,1 0,-1 1,0-1,0 1,0-1,-1 1,1 0,-1 0,-4-7,6 11,0-1,0 1,-1-1,1 1,0-1,-1 1,1 0,0-1,-1 1,1-1,-1 1,1 0,-1-1,1 1,-1 0,1 0,-1-1,1 1,-1 0,1 0,-1 0,1 0,-1-1,1 1,-1 0,1 0,-1 0,0 0,1 0,-1 0,1 1,-1-1,1 0,-1 0,1 0,-1 0,1 1,-1-1,1 0,-1 1,1-1,-1 0,1 1,0-1,-1 0,1 1,-1-1,1 1,0-1,-1 1,1-1,0 1,-2 2,1-1,-1 1,1-1,0 1,0-1,0 1,0 0,0 5,1-6,0 1,0 0,1 0,-1 0,1-1,-1 1,1 0,0-1,0 1,0 0,1-1,-1 1,4 3,-5-5,1 0,0 0,-1-1,1 1,0 0,0-1,-1 1,1 0,0-1,0 1,0-1,0 0,0 1,0-1,0 0,-1 1,1-1,0 0,0 0,0 0,0 0,0 0,0 0,0 0,0 0,0 0,0-1,0 1,0 0,0-1,0 1,0 0,0-1,0 1,-1-1,1 1,0-1,0 0,-1 1,1-1,0 0,-1 0,2 0,-2 0,1-1,0 1,0 0,-1 0,1-1,0 1,-1 0,0-1,1 1,-1 0,0-1,1 1,-1-1,0 1,0 0,0-2,-1-1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2B1F9-DE7E-407E-BD4F-70E2B300538D}" type="datetimeFigureOut">
              <a:rPr lang="ca-ES" smtClean="0"/>
              <a:t>9/3/2022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/>
              <a:t>Explainable artificial intelligence for diabetes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54A2-EF02-4B0D-A957-820095B3994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5344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184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3666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15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231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96674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282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54A2-EF02-4B0D-A957-820095B39940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950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6AF5-F87D-4542-88E7-8E04558BD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0B91-41A3-4F78-B856-FFA05C3C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5C4-4B04-4CE9-9B27-FE051133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D86B-870B-4833-A6C0-9F2BF77E27CE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E1FB-76EC-4BA6-9E25-DBB82F43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E71-10DF-4587-B9A1-9164802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20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86E-B1F1-421E-8487-2E50F590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0529-F714-4B8D-947C-57E7361D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2D8C-6225-47DD-8D84-BA7C74CC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5D28-A453-49FA-B7B6-2B65E3FF908B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D0DC-0F66-4649-A71C-FDF4A984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C68A-EF0B-4718-8A31-812239A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934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C591-7681-443B-85FE-D0EB729C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DF1D-9F16-4C6B-8EA5-AB5A29631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21FD-931B-47E2-806B-5D05B9BA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2749-7646-4A59-9B6F-1E8A79E8CBB2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BFA9-13E7-4CB0-8DCF-F1F225CA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3323-2A5B-4A61-AA6E-62391D1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96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4076-7B68-4745-8CAD-DF3D92CD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E9C-5336-4CDE-ADFB-CA9E3C2B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12FC-EF91-43CF-9025-605A2DE7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D85E-E44D-4F91-AEC6-E214E7F98A68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4565-B27E-4D4C-8C6B-7D2750B8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386E-D31C-4AC1-B98F-1BAA6DFC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20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44C1-2EC4-4570-A158-FE93741F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4E69-6841-4101-A5E0-354B0A1F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FA46-1152-439C-A683-28958816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2E3F-D4F6-46A8-9BA6-FC18A0CB2E95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98A1-76F7-4B28-94C3-F0911F51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935A-3103-4821-8228-2554760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4822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AED6-0E32-4EBD-A36C-04D6B289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9698-FB64-464D-BB93-3FBB2DF3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C771-5535-42C1-8B89-CD737570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CE6F-E417-49EE-AED9-92D2C906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3DFB-5B8E-4BA3-AFAE-46A06A90F1BE}" type="datetime1">
              <a:rPr lang="en-GB" smtClean="0"/>
              <a:t>09/03/2022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06F3-ED7F-4F75-B08A-027A784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6895-36C7-40F2-A261-FEA42E1B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66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0F9F-BD1F-4896-9E6B-A1CB282F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4BC5-05BB-4B5C-92EE-A19D929C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1329-1251-46C3-B3CA-C12BD4ED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51B62-D77A-46E1-9C41-400CD43E1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833F8-C8CF-41C2-92F2-EEE0F996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5569-7C4C-4A6C-B45D-B1CBC87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48-9B88-43C5-9FFE-1B841A9A7CF4}" type="datetime1">
              <a:rPr lang="en-GB" smtClean="0"/>
              <a:t>09/03/2022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B13B-48C0-482C-B18C-40B76DBC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DF2C7-DAC3-4CCE-9484-DDF7CF17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48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A55F-A19C-417F-993F-6E6E9949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CD42-7D3D-4C03-AABB-2ADCAD26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ACF8-C1D8-4AB5-B640-C2393D2205FC}" type="datetime1">
              <a:rPr lang="en-GB" smtClean="0"/>
              <a:t>09/03/2022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E23F-24A2-4D68-A436-3FC54B83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CC591-77E7-4281-AFA7-42F2C55C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725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C0C87-0962-4B88-8544-83B334D5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8FD4-49D3-432A-91D4-48D7DC642F38}" type="datetime1">
              <a:rPr lang="en-GB" smtClean="0"/>
              <a:t>09/03/2022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D6AE-8C49-49F6-8883-9BC05551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734F1-3234-491A-ABBE-5BDC3843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42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09B0-82C9-491C-AD93-60DB66E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214-2164-42C7-A2AA-22B69C08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3AB9-B452-41F6-A3F5-2015E121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A6BB-4165-44B8-A47B-49D1D8F5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6362-1C6B-4CC9-AB61-1626BB815EB6}" type="datetime1">
              <a:rPr lang="en-GB" smtClean="0"/>
              <a:t>09/03/2022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B9F3B-4292-4C47-A3C8-3A9F445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1002-D968-469F-AE46-B6520278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51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A15-3B40-4F6A-9177-367D5E7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54608-53F6-4958-95A4-1091D6469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AD7A-C8E2-4E01-8D25-C22156A9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06E0-0979-4D97-B69F-E1E9BDA9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1A72-D071-48F3-AA2E-1524071C9514}" type="datetime1">
              <a:rPr lang="en-GB" smtClean="0"/>
              <a:t>09/03/2022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25F0-47DB-4938-82E2-B1EDB5F2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1186-8242-4D7D-9F26-7E2D137A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085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A8300-FC44-43F4-B3B1-9A15A9A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F2B4-2835-4BD8-98CC-83A8C89F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8096-99B1-4957-A665-2CFBB608C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1E90-47BC-4D0F-BF85-2F1E631248A9}" type="datetime1">
              <a:rPr lang="en-GB" smtClean="0"/>
              <a:t>09/03/2022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E63C-3272-4365-81BB-551B512D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Weekly meeting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3E8-32C3-4C4B-8B67-8256A9C8E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0CEA-4CFE-465A-83C2-4F1A8307CAAD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59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slide" Target="slide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slide" Target="slide20.xml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a-ES" sz="2800" b="1" i="0" u="none" strike="noStrike" baseline="0" dirty="0"/>
              <a:t>LOCAL INTERPRETABLE MODEL-AGNOSTIC EXPLANATIONS (LIME)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64DA6-14F6-4A01-A991-7DC7BAEDE450}"/>
              </a:ext>
            </a:extLst>
          </p:cNvPr>
          <p:cNvSpPr txBox="1"/>
          <p:nvPr/>
        </p:nvSpPr>
        <p:spPr>
          <a:xfrm>
            <a:off x="898260" y="2154537"/>
            <a:ext cx="1039548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b="1" dirty="0"/>
              <a:t>LIME GENERAL APPROACH</a:t>
            </a:r>
          </a:p>
          <a:p>
            <a:pPr>
              <a:spcAft>
                <a:spcPts val="600"/>
              </a:spcAft>
            </a:pPr>
            <a:endParaRPr lang="es-ES" sz="2000" b="1" dirty="0"/>
          </a:p>
          <a:p>
            <a:pPr>
              <a:spcAft>
                <a:spcPts val="600"/>
              </a:spcAft>
            </a:pPr>
            <a:r>
              <a:rPr lang="ca-ES" sz="2000" b="1" dirty="0"/>
              <a:t>LIME MATHEMATICAL OPTIMITZATION PROBLEM</a:t>
            </a:r>
          </a:p>
          <a:p>
            <a:pPr>
              <a:spcAft>
                <a:spcPts val="600"/>
              </a:spcAft>
            </a:pPr>
            <a:endParaRPr lang="es-ES" sz="2000" b="1" u="sng" dirty="0"/>
          </a:p>
          <a:p>
            <a:pPr>
              <a:spcAft>
                <a:spcPts val="600"/>
              </a:spcAft>
            </a:pPr>
            <a:r>
              <a:rPr lang="ca-ES" sz="2000" b="1" i="0" u="none" strike="noStrike" baseline="0" dirty="0"/>
              <a:t>LIME STEP BY STEP</a:t>
            </a:r>
          </a:p>
          <a:p>
            <a:pPr>
              <a:spcAft>
                <a:spcPts val="600"/>
              </a:spcAft>
            </a:pPr>
            <a:endParaRPr lang="ca-ES" sz="2000" b="1" i="0" u="none" strike="noStrike" baseline="0" dirty="0"/>
          </a:p>
          <a:p>
            <a:pPr>
              <a:spcAft>
                <a:spcPts val="600"/>
              </a:spcAft>
            </a:pPr>
            <a:r>
              <a:rPr lang="ca-ES" sz="2000" b="1" dirty="0"/>
              <a:t>LIME DISADVANTAGES</a:t>
            </a:r>
            <a:endParaRPr lang="es-ES" sz="2000" b="1" u="sng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88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10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11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662BB8-2AA8-4636-8F1D-2E36B9D45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D35D02-3D94-430F-A40F-43009A9E4D20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A5E3EE-8AAA-497C-85A5-D867C39039B2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09434B5-6373-41FA-A5F8-58A6FF49646C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F1AED8A-B7CD-4E5C-A632-772ABC6391F6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F1AED8A-B7CD-4E5C-A632-772ABC639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50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12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219AD-75B9-4C55-8F26-545C4C067175}"/>
              </a:ext>
            </a:extLst>
          </p:cNvPr>
          <p:cNvCxnSpPr>
            <a:cxnSpLocks/>
          </p:cNvCxnSpPr>
          <p:nvPr/>
        </p:nvCxnSpPr>
        <p:spPr>
          <a:xfrm flipV="1">
            <a:off x="6411328" y="2692297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14BA1-0857-40CA-B226-7023679DEDA0}"/>
              </a:ext>
            </a:extLst>
          </p:cNvPr>
          <p:cNvSpPr txBox="1"/>
          <p:nvPr/>
        </p:nvSpPr>
        <p:spPr>
          <a:xfrm>
            <a:off x="5136442" y="3139925"/>
            <a:ext cx="180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9A6C4-FC14-4D99-A5CC-9E42AD18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248" y="3572969"/>
            <a:ext cx="1561588" cy="373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C8D3BE-879B-40D2-A5EC-E93F495D1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79353-501A-4BDE-BA18-B066DD6CA13D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2F02-BA62-4DB1-8550-50AF3F4416D1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C9EA6-0618-4280-8B83-CDC7114AC90B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04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13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219AD-75B9-4C55-8F26-545C4C067175}"/>
              </a:ext>
            </a:extLst>
          </p:cNvPr>
          <p:cNvCxnSpPr>
            <a:cxnSpLocks/>
          </p:cNvCxnSpPr>
          <p:nvPr/>
        </p:nvCxnSpPr>
        <p:spPr>
          <a:xfrm flipV="1">
            <a:off x="6411328" y="2692297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14BA1-0857-40CA-B226-7023679DEDA0}"/>
              </a:ext>
            </a:extLst>
          </p:cNvPr>
          <p:cNvSpPr txBox="1"/>
          <p:nvPr/>
        </p:nvSpPr>
        <p:spPr>
          <a:xfrm>
            <a:off x="5136442" y="3139925"/>
            <a:ext cx="180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98DFC-5FCF-47C8-8159-49C020EE1E6A}"/>
              </a:ext>
            </a:extLst>
          </p:cNvPr>
          <p:cNvCxnSpPr>
            <a:cxnSpLocks/>
          </p:cNvCxnSpPr>
          <p:nvPr/>
        </p:nvCxnSpPr>
        <p:spPr>
          <a:xfrm flipH="1" flipV="1">
            <a:off x="7503778" y="2691231"/>
            <a:ext cx="213953" cy="10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556975-F132-46D1-9CC8-BDB7A5B2C993}"/>
              </a:ext>
            </a:extLst>
          </p:cNvPr>
          <p:cNvSpPr txBox="1"/>
          <p:nvPr/>
        </p:nvSpPr>
        <p:spPr>
          <a:xfrm>
            <a:off x="6957194" y="3762833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/>
                </a:solidFill>
              </a:rPr>
              <a:t>Simple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9A6C4-FC14-4D99-A5CC-9E42AD18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248" y="3572969"/>
            <a:ext cx="1561588" cy="373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C8D3BE-879B-40D2-A5EC-E93F495D1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79353-501A-4BDE-BA18-B066DD6CA13D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2F02-BA62-4DB1-8550-50AF3F4416D1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C9EA6-0618-4280-8B83-CDC7114AC90B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71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14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219AD-75B9-4C55-8F26-545C4C067175}"/>
              </a:ext>
            </a:extLst>
          </p:cNvPr>
          <p:cNvCxnSpPr>
            <a:cxnSpLocks/>
          </p:cNvCxnSpPr>
          <p:nvPr/>
        </p:nvCxnSpPr>
        <p:spPr>
          <a:xfrm flipV="1">
            <a:off x="6411328" y="2692297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14BA1-0857-40CA-B226-7023679DEDA0}"/>
              </a:ext>
            </a:extLst>
          </p:cNvPr>
          <p:cNvSpPr txBox="1"/>
          <p:nvPr/>
        </p:nvSpPr>
        <p:spPr>
          <a:xfrm>
            <a:off x="5136442" y="3139925"/>
            <a:ext cx="180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98DFC-5FCF-47C8-8159-49C020EE1E6A}"/>
              </a:ext>
            </a:extLst>
          </p:cNvPr>
          <p:cNvCxnSpPr>
            <a:cxnSpLocks/>
          </p:cNvCxnSpPr>
          <p:nvPr/>
        </p:nvCxnSpPr>
        <p:spPr>
          <a:xfrm flipH="1" flipV="1">
            <a:off x="7503778" y="2691231"/>
            <a:ext cx="213953" cy="10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556975-F132-46D1-9CC8-BDB7A5B2C993}"/>
              </a:ext>
            </a:extLst>
          </p:cNvPr>
          <p:cNvSpPr txBox="1"/>
          <p:nvPr/>
        </p:nvSpPr>
        <p:spPr>
          <a:xfrm>
            <a:off x="6957194" y="3762833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/>
                </a:solidFill>
              </a:rPr>
              <a:t>Simple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AC600-5300-4DBA-83DA-FF8BAA1548A1}"/>
              </a:ext>
            </a:extLst>
          </p:cNvPr>
          <p:cNvSpPr txBox="1"/>
          <p:nvPr/>
        </p:nvSpPr>
        <p:spPr>
          <a:xfrm>
            <a:off x="3270453" y="3564357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Family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of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models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2B1C8-85D6-48AF-A602-5501B0E458B3}"/>
              </a:ext>
            </a:extLst>
          </p:cNvPr>
          <p:cNvCxnSpPr>
            <a:cxnSpLocks/>
          </p:cNvCxnSpPr>
          <p:nvPr/>
        </p:nvCxnSpPr>
        <p:spPr>
          <a:xfrm flipV="1">
            <a:off x="4208328" y="3064219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9A6C4-FC14-4D99-A5CC-9E42AD18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248" y="3572969"/>
            <a:ext cx="1561588" cy="373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C8D3BE-879B-40D2-A5EC-E93F495D1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79353-501A-4BDE-BA18-B066DD6CA13D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2F02-BA62-4DB1-8550-50AF3F4416D1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C9EA6-0618-4280-8B83-CDC7114AC90B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26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15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219AD-75B9-4C55-8F26-545C4C067175}"/>
              </a:ext>
            </a:extLst>
          </p:cNvPr>
          <p:cNvCxnSpPr>
            <a:cxnSpLocks/>
          </p:cNvCxnSpPr>
          <p:nvPr/>
        </p:nvCxnSpPr>
        <p:spPr>
          <a:xfrm flipV="1">
            <a:off x="6411328" y="2692297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14BA1-0857-40CA-B226-7023679DEDA0}"/>
              </a:ext>
            </a:extLst>
          </p:cNvPr>
          <p:cNvSpPr txBox="1"/>
          <p:nvPr/>
        </p:nvSpPr>
        <p:spPr>
          <a:xfrm>
            <a:off x="5136442" y="3139925"/>
            <a:ext cx="180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98DFC-5FCF-47C8-8159-49C020EE1E6A}"/>
              </a:ext>
            </a:extLst>
          </p:cNvPr>
          <p:cNvCxnSpPr>
            <a:cxnSpLocks/>
          </p:cNvCxnSpPr>
          <p:nvPr/>
        </p:nvCxnSpPr>
        <p:spPr>
          <a:xfrm flipH="1" flipV="1">
            <a:off x="7503778" y="2691231"/>
            <a:ext cx="213953" cy="10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556975-F132-46D1-9CC8-BDB7A5B2C993}"/>
              </a:ext>
            </a:extLst>
          </p:cNvPr>
          <p:cNvSpPr txBox="1"/>
          <p:nvPr/>
        </p:nvSpPr>
        <p:spPr>
          <a:xfrm>
            <a:off x="6957194" y="3762833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/>
                </a:solidFill>
              </a:rPr>
              <a:t>Simple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AC600-5300-4DBA-83DA-FF8BAA1548A1}"/>
              </a:ext>
            </a:extLst>
          </p:cNvPr>
          <p:cNvSpPr txBox="1"/>
          <p:nvPr/>
        </p:nvSpPr>
        <p:spPr>
          <a:xfrm>
            <a:off x="3270453" y="3564357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Family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of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models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2B1C8-85D6-48AF-A602-5501B0E458B3}"/>
              </a:ext>
            </a:extLst>
          </p:cNvPr>
          <p:cNvCxnSpPr>
            <a:cxnSpLocks/>
          </p:cNvCxnSpPr>
          <p:nvPr/>
        </p:nvCxnSpPr>
        <p:spPr>
          <a:xfrm flipV="1">
            <a:off x="4208328" y="3064219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9A6C4-FC14-4D99-A5CC-9E42AD18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248" y="3572969"/>
            <a:ext cx="1561588" cy="373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C8D3BE-879B-40D2-A5EC-E93F495D1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79353-501A-4BDE-BA18-B066DD6CA13D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2F02-BA62-4DB1-8550-50AF3F4416D1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C9EA6-0618-4280-8B83-CDC7114AC90B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B529A0-65CE-4F67-A7C6-07ECFDA738C4}"/>
              </a:ext>
            </a:extLst>
          </p:cNvPr>
          <p:cNvCxnSpPr>
            <a:cxnSpLocks/>
          </p:cNvCxnSpPr>
          <p:nvPr/>
        </p:nvCxnSpPr>
        <p:spPr>
          <a:xfrm flipH="1" flipV="1">
            <a:off x="8565622" y="2691231"/>
            <a:ext cx="336461" cy="5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6BCB3F-9EA5-48C2-9DCE-2ED4492E99E4}"/>
              </a:ext>
            </a:extLst>
          </p:cNvPr>
          <p:cNvSpPr txBox="1"/>
          <p:nvPr/>
        </p:nvSpPr>
        <p:spPr>
          <a:xfrm>
            <a:off x="7950439" y="3139925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Neighbourhood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of</a:t>
            </a:r>
            <a:r>
              <a:rPr lang="es-ES" sz="2000" dirty="0">
                <a:solidFill>
                  <a:schemeClr val="accent1"/>
                </a:solidFill>
              </a:rPr>
              <a:t> x</a:t>
            </a:r>
            <a:endParaRPr lang="ca-E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7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16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LIME MATHEMATICAL OPTIMITZATION PROBLEM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23809-3AE4-4FB3-805F-4B1EFAE9E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8" r="3614"/>
          <a:stretch/>
        </p:blipFill>
        <p:spPr>
          <a:xfrm>
            <a:off x="898260" y="1640812"/>
            <a:ext cx="10395480" cy="17084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D8D377-7DB3-4245-9B9D-EEA8EC8B9196}"/>
              </a:ext>
            </a:extLst>
          </p:cNvPr>
          <p:cNvCxnSpPr>
            <a:cxnSpLocks/>
          </p:cNvCxnSpPr>
          <p:nvPr/>
        </p:nvCxnSpPr>
        <p:spPr>
          <a:xfrm flipV="1">
            <a:off x="1626781" y="2636874"/>
            <a:ext cx="0" cy="261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6ADC7E6-6CDA-405B-8A78-BBAD3885E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37" y="3853386"/>
            <a:ext cx="712684" cy="11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95A36C-3F93-4610-97EC-36E1DD45A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60" y="5382688"/>
            <a:ext cx="3512916" cy="36512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6219AD-75B9-4C55-8F26-545C4C067175}"/>
              </a:ext>
            </a:extLst>
          </p:cNvPr>
          <p:cNvCxnSpPr>
            <a:cxnSpLocks/>
          </p:cNvCxnSpPr>
          <p:nvPr/>
        </p:nvCxnSpPr>
        <p:spPr>
          <a:xfrm flipV="1">
            <a:off x="6411328" y="2692297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14BA1-0857-40CA-B226-7023679DEDA0}"/>
              </a:ext>
            </a:extLst>
          </p:cNvPr>
          <p:cNvSpPr txBox="1"/>
          <p:nvPr/>
        </p:nvSpPr>
        <p:spPr>
          <a:xfrm>
            <a:off x="5136442" y="3139925"/>
            <a:ext cx="180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98DFC-5FCF-47C8-8159-49C020EE1E6A}"/>
              </a:ext>
            </a:extLst>
          </p:cNvPr>
          <p:cNvCxnSpPr>
            <a:cxnSpLocks/>
          </p:cNvCxnSpPr>
          <p:nvPr/>
        </p:nvCxnSpPr>
        <p:spPr>
          <a:xfrm flipH="1" flipV="1">
            <a:off x="7503778" y="2691231"/>
            <a:ext cx="213953" cy="10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556975-F132-46D1-9CC8-BDB7A5B2C993}"/>
              </a:ext>
            </a:extLst>
          </p:cNvPr>
          <p:cNvSpPr txBox="1"/>
          <p:nvPr/>
        </p:nvSpPr>
        <p:spPr>
          <a:xfrm>
            <a:off x="6957194" y="3762833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/>
                </a:solidFill>
              </a:rPr>
              <a:t>Simple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EAC600-5300-4DBA-83DA-FF8BAA1548A1}"/>
              </a:ext>
            </a:extLst>
          </p:cNvPr>
          <p:cNvSpPr txBox="1"/>
          <p:nvPr/>
        </p:nvSpPr>
        <p:spPr>
          <a:xfrm>
            <a:off x="3270453" y="3564357"/>
            <a:ext cx="1555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Family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of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interpretable</a:t>
            </a: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models</a:t>
            </a:r>
            <a:endParaRPr lang="ca-ES" sz="2000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B2B1C8-85D6-48AF-A602-5501B0E458B3}"/>
              </a:ext>
            </a:extLst>
          </p:cNvPr>
          <p:cNvCxnSpPr>
            <a:cxnSpLocks/>
          </p:cNvCxnSpPr>
          <p:nvPr/>
        </p:nvCxnSpPr>
        <p:spPr>
          <a:xfrm flipV="1">
            <a:off x="4208328" y="3064219"/>
            <a:ext cx="280199" cy="5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EB9A6C4-FC14-4D99-A5CC-9E42AD187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248" y="3572969"/>
            <a:ext cx="1561588" cy="3730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C8D3BE-879B-40D2-A5EC-E93F495D1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4851" y="4807768"/>
            <a:ext cx="984570" cy="3651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C79353-501A-4BDE-BA18-B066DD6CA13D}"/>
              </a:ext>
            </a:extLst>
          </p:cNvPr>
          <p:cNvSpPr txBox="1"/>
          <p:nvPr/>
        </p:nvSpPr>
        <p:spPr>
          <a:xfrm>
            <a:off x="3412914" y="4737898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</a:t>
            </a:r>
            <a:r>
              <a:rPr lang="es-ES" sz="1400" dirty="0" err="1"/>
              <a:t>features</a:t>
            </a:r>
            <a:endParaRPr lang="ca-E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D2F02-BA62-4DB1-8550-50AF3F4416D1}"/>
              </a:ext>
            </a:extLst>
          </p:cNvPr>
          <p:cNvCxnSpPr>
            <a:cxnSpLocks/>
          </p:cNvCxnSpPr>
          <p:nvPr/>
        </p:nvCxnSpPr>
        <p:spPr>
          <a:xfrm>
            <a:off x="2959421" y="4891786"/>
            <a:ext cx="453493" cy="1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1C9EA6-0618-4280-8B83-CDC7114AC90B}"/>
              </a:ext>
            </a:extLst>
          </p:cNvPr>
          <p:cNvSpPr/>
          <p:nvPr/>
        </p:nvSpPr>
        <p:spPr>
          <a:xfrm>
            <a:off x="2767013" y="4807768"/>
            <a:ext cx="150812" cy="1880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14:cNvPr>
              <p14:cNvContentPartPr/>
              <p14:nvPr/>
            </p14:nvContentPartPr>
            <p14:xfrm>
              <a:off x="2786353" y="4843173"/>
              <a:ext cx="113400" cy="123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421F81-9FE5-438D-8316-A9474A1287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8353" y="4807173"/>
                <a:ext cx="14904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B529A0-65CE-4F67-A7C6-07ECFDA738C4}"/>
              </a:ext>
            </a:extLst>
          </p:cNvPr>
          <p:cNvCxnSpPr>
            <a:cxnSpLocks/>
          </p:cNvCxnSpPr>
          <p:nvPr/>
        </p:nvCxnSpPr>
        <p:spPr>
          <a:xfrm flipH="1" flipV="1">
            <a:off x="8565622" y="2691231"/>
            <a:ext cx="336461" cy="52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6BCB3F-9EA5-48C2-9DCE-2ED4492E99E4}"/>
              </a:ext>
            </a:extLst>
          </p:cNvPr>
          <p:cNvSpPr txBox="1"/>
          <p:nvPr/>
        </p:nvSpPr>
        <p:spPr>
          <a:xfrm>
            <a:off x="7950439" y="3139925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Neighbourhood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of</a:t>
            </a:r>
            <a:r>
              <a:rPr lang="es-ES" sz="2000" dirty="0">
                <a:solidFill>
                  <a:schemeClr val="accent1"/>
                </a:solidFill>
              </a:rPr>
              <a:t> x</a:t>
            </a:r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6ECB1-A05A-46CD-9BC4-D0E0AC8C9706}"/>
              </a:ext>
            </a:extLst>
          </p:cNvPr>
          <p:cNvSpPr txBox="1"/>
          <p:nvPr/>
        </p:nvSpPr>
        <p:spPr>
          <a:xfrm>
            <a:off x="7213257" y="5247182"/>
            <a:ext cx="2597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2 LOSS TERMS</a:t>
            </a:r>
            <a:endParaRPr lang="ca-ES" sz="32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9DE0A-F1B0-4549-8495-17FE81D1C940}"/>
              </a:ext>
            </a:extLst>
          </p:cNvPr>
          <p:cNvSpPr/>
          <p:nvPr/>
        </p:nvSpPr>
        <p:spPr>
          <a:xfrm>
            <a:off x="5736770" y="1807535"/>
            <a:ext cx="3363687" cy="8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116B23-1609-42E0-A20D-17024066AB14}"/>
              </a:ext>
            </a:extLst>
          </p:cNvPr>
          <p:cNvSpPr/>
          <p:nvPr/>
        </p:nvSpPr>
        <p:spPr>
          <a:xfrm>
            <a:off x="9811212" y="1809661"/>
            <a:ext cx="1542583" cy="8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AF2415-2794-4230-A488-6253AE3DC843}"/>
              </a:ext>
            </a:extLst>
          </p:cNvPr>
          <p:cNvSpPr txBox="1"/>
          <p:nvPr/>
        </p:nvSpPr>
        <p:spPr>
          <a:xfrm>
            <a:off x="7202196" y="135297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(1)</a:t>
            </a:r>
            <a:endParaRPr lang="ca-E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635F1F-D0C3-4960-8488-276A8108797E}"/>
              </a:ext>
            </a:extLst>
          </p:cNvPr>
          <p:cNvSpPr txBox="1"/>
          <p:nvPr/>
        </p:nvSpPr>
        <p:spPr>
          <a:xfrm>
            <a:off x="10316244" y="1352974"/>
            <a:ext cx="53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(2)</a:t>
            </a:r>
            <a:endParaRPr lang="ca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5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17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STEP BY STEP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C7A62FFA-9AF3-4B18-8371-9FDB570B05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3553098"/>
                  </p:ext>
                </p:extLst>
              </p:nvPr>
            </p:nvGraphicFramePr>
            <p:xfrm>
              <a:off x="898260" y="2585175"/>
              <a:ext cx="1873780" cy="1826308"/>
            </p:xfrm>
            <a:graphic>
              <a:graphicData uri="http://schemas.microsoft.com/office/powerpoint/2016/slidezoom">
                <pslz:sldZm>
                  <pslz:sldZmObj sldId="326" cId="1042299814">
                    <pslz:zmPr id="{2D9F9207-A682-4B22-8019-D83CF97ACEC2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780" cy="18263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7A62FFA-9AF3-4B18-8371-9FDB570B05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260" y="2585175"/>
                <a:ext cx="1873780" cy="18263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463CB332-4C9B-43AF-8716-8BF0D281D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0531724"/>
                  </p:ext>
                </p:extLst>
              </p:nvPr>
            </p:nvGraphicFramePr>
            <p:xfrm>
              <a:off x="2971384" y="2593292"/>
              <a:ext cx="1873780" cy="1826308"/>
            </p:xfrm>
            <a:graphic>
              <a:graphicData uri="http://schemas.microsoft.com/office/powerpoint/2016/slidezoom">
                <pslz:sldZm>
                  <pslz:sldZmObj sldId="328" cId="2637548694">
                    <pslz:zmPr id="{EBBF42E0-16AF-4F49-89F7-911E1CD8AD38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780" cy="18263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63CB332-4C9B-43AF-8716-8BF0D281D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1384" y="2593292"/>
                <a:ext cx="1873780" cy="18263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86FD3DE1-C266-4250-80CA-A710C18D1F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7983453"/>
                  </p:ext>
                </p:extLst>
              </p:nvPr>
            </p:nvGraphicFramePr>
            <p:xfrm>
              <a:off x="5157447" y="2593292"/>
              <a:ext cx="1873780" cy="1826308"/>
            </p:xfrm>
            <a:graphic>
              <a:graphicData uri="http://schemas.microsoft.com/office/powerpoint/2016/slidezoom">
                <pslz:sldZm>
                  <pslz:sldZmObj sldId="329" cId="261298450">
                    <pslz:zmPr id="{2946297D-0910-4CD8-B2D1-760A257B21B2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780" cy="18263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Slide Zoom 3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6FD3DE1-C266-4250-80CA-A710C18D1F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7447" y="2593292"/>
                <a:ext cx="1873780" cy="18263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2847853B-454D-44AB-9224-1A98E3F973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825624"/>
                  </p:ext>
                </p:extLst>
              </p:nvPr>
            </p:nvGraphicFramePr>
            <p:xfrm>
              <a:off x="7343510" y="2593292"/>
              <a:ext cx="1873780" cy="1826308"/>
            </p:xfrm>
            <a:graphic>
              <a:graphicData uri="http://schemas.microsoft.com/office/powerpoint/2016/slidezoom">
                <pslz:sldZm>
                  <pslz:sldZmObj sldId="331" cId="1209868111">
                    <pslz:zmPr id="{A9CC22E6-528C-4F5D-B898-26608B5B8E00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780" cy="18263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2847853B-454D-44AB-9224-1A98E3F973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3510" y="2593292"/>
                <a:ext cx="1873780" cy="18263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109431DD-2A16-4186-B17A-11C68E711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168302"/>
                  </p:ext>
                </p:extLst>
              </p:nvPr>
            </p:nvGraphicFramePr>
            <p:xfrm>
              <a:off x="9419960" y="2585175"/>
              <a:ext cx="1873780" cy="1826308"/>
            </p:xfrm>
            <a:graphic>
              <a:graphicData uri="http://schemas.microsoft.com/office/powerpoint/2016/slidezoom">
                <pslz:sldZm>
                  <pslz:sldZmObj sldId="330" cId="3004432114">
                    <pslz:zmPr id="{7A55342C-6527-48F8-9B51-667AD8B1B8E1}" returnToParent="0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3780" cy="18263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Slide Zoom 4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109431DD-2A16-4186-B17A-11C68E711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9960" y="2585175"/>
                <a:ext cx="1873780" cy="18263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3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18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1939492"/>
            <a:ext cx="10584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Select your instance of interest for which you want to have an explanation of its black box prediction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CA431-17EA-4C0C-96A1-EBF58745E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843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9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0D2877F-3CE5-4C4B-B240-E9F8AFE9B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74" y="2797105"/>
            <a:ext cx="3781325" cy="25920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19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1939492"/>
            <a:ext cx="10584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Perturb your dataset and get the black box predictions for these new points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E4736-1BA8-4612-967B-528947ADA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84354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64D788-2C28-4B00-9DE0-FD45E231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974" y="2797105"/>
            <a:ext cx="3781325" cy="259552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6090E92-2153-4221-8D0A-380EAC2F6575}"/>
              </a:ext>
            </a:extLst>
          </p:cNvPr>
          <p:cNvGrpSpPr/>
          <p:nvPr/>
        </p:nvGrpSpPr>
        <p:grpSpPr>
          <a:xfrm>
            <a:off x="6551908" y="4129375"/>
            <a:ext cx="306336" cy="221774"/>
            <a:chOff x="6551908" y="4129375"/>
            <a:chExt cx="306336" cy="22177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1295AF3-60B1-4DD0-8C8B-6A95805BD8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1908" y="4129375"/>
              <a:ext cx="306336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1E59F6-2668-40FE-8496-A503E092BA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244" y="4129375"/>
              <a:ext cx="0" cy="22177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5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C094864-3746-418E-9C98-8556DBF9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20" y="1827946"/>
            <a:ext cx="9499600" cy="363052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0727CEC-8AC4-43A1-80E3-D0B04C4816B6}"/>
              </a:ext>
            </a:extLst>
          </p:cNvPr>
          <p:cNvSpPr/>
          <p:nvPr/>
        </p:nvSpPr>
        <p:spPr>
          <a:xfrm>
            <a:off x="5208608" y="2339518"/>
            <a:ext cx="6944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766B2D6-5F15-4477-A712-A931D57751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0" t="6045" b="1387"/>
          <a:stretch/>
        </p:blipFill>
        <p:spPr>
          <a:xfrm>
            <a:off x="2503251" y="1934723"/>
            <a:ext cx="2853040" cy="24492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2EB0FB-8E0D-4E7E-9E61-64A1A7569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748" y="3097611"/>
            <a:ext cx="180975" cy="10858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1EA1A5E-FCFA-435B-B623-AD82660EDB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5799" y="4342833"/>
            <a:ext cx="3747451" cy="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20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1939492"/>
            <a:ext cx="10584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Weight the new samples according to their proximity to the instance of interest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F1F8A-5079-4563-8763-3C350CB17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843546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F1F1E-3345-4E99-8919-57D9A458ED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7" t="-1" b="-47585"/>
          <a:stretch/>
        </p:blipFill>
        <p:spPr>
          <a:xfrm>
            <a:off x="898260" y="3798662"/>
            <a:ext cx="6196864" cy="11870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67A6C-E7D4-4840-AD0F-531A9170D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679" y="2753366"/>
            <a:ext cx="3282061" cy="256194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187240-872B-47E5-A983-6D2B715C3468}"/>
              </a:ext>
            </a:extLst>
          </p:cNvPr>
          <p:cNvCxnSpPr>
            <a:cxnSpLocks/>
          </p:cNvCxnSpPr>
          <p:nvPr/>
        </p:nvCxnSpPr>
        <p:spPr>
          <a:xfrm flipV="1">
            <a:off x="4180322" y="4438650"/>
            <a:ext cx="141307" cy="45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5C1AB4-D8B6-4B66-96F3-975AEB07338D}"/>
              </a:ext>
            </a:extLst>
          </p:cNvPr>
          <p:cNvSpPr txBox="1"/>
          <p:nvPr/>
        </p:nvSpPr>
        <p:spPr>
          <a:xfrm>
            <a:off x="2758105" y="4882238"/>
            <a:ext cx="284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Some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distance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function</a:t>
            </a:r>
            <a:r>
              <a:rPr lang="es-ES" sz="2000" dirty="0">
                <a:solidFill>
                  <a:schemeClr val="accent1"/>
                </a:solidFill>
              </a:rPr>
              <a:t> D</a:t>
            </a:r>
            <a:endParaRPr lang="ca-ES" sz="2000" dirty="0">
              <a:solidFill>
                <a:schemeClr val="accent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BC4AFE-8E16-4F43-99DB-618649ADC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4673301"/>
            <a:ext cx="300532" cy="3075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EFB77D-BDE2-4B6A-B8AA-C9318CBBF362}"/>
              </a:ext>
            </a:extLst>
          </p:cNvPr>
          <p:cNvCxnSpPr>
            <a:cxnSpLocks/>
          </p:cNvCxnSpPr>
          <p:nvPr/>
        </p:nvCxnSpPr>
        <p:spPr>
          <a:xfrm flipH="1" flipV="1">
            <a:off x="6441747" y="4442736"/>
            <a:ext cx="295434" cy="56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1D6E88-8C06-42D4-90CF-772B087D8850}"/>
              </a:ext>
            </a:extLst>
          </p:cNvPr>
          <p:cNvSpPr txBox="1"/>
          <p:nvPr/>
        </p:nvSpPr>
        <p:spPr>
          <a:xfrm>
            <a:off x="5987736" y="4958438"/>
            <a:ext cx="1508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accent1"/>
                </a:solidFill>
              </a:rPr>
              <a:t>Kernel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width</a:t>
            </a:r>
            <a:endParaRPr lang="ca-E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B84EB2F-9A9F-4AA2-A670-869E4F4C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3" y="2681123"/>
            <a:ext cx="8839200" cy="1181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10/03/2022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21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1939492"/>
            <a:ext cx="10584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Train a weighted, interpretable model on the dataset with the perturbed instances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CFE136-8081-4BC9-95F4-836A4574D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4" y="843546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A3BB6E-0BF7-4FE0-8CE8-0113488DF1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004" r="3614" b="26499"/>
          <a:stretch/>
        </p:blipFill>
        <p:spPr>
          <a:xfrm>
            <a:off x="1786853" y="4513276"/>
            <a:ext cx="1247243" cy="10510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A30ADB-3F71-4FA3-B1E0-8ED289FC6084}"/>
              </a:ext>
            </a:extLst>
          </p:cNvPr>
          <p:cNvSpPr txBox="1"/>
          <p:nvPr/>
        </p:nvSpPr>
        <p:spPr>
          <a:xfrm>
            <a:off x="3248123" y="4654093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solidFill>
                  <a:srgbClr val="FF0000"/>
                </a:solidFill>
              </a:rPr>
              <a:t>?</a:t>
            </a:r>
            <a:endParaRPr lang="ca-ES" sz="4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59F01-5F23-43AE-AB6F-EBA777494C7B}"/>
              </a:ext>
            </a:extLst>
          </p:cNvPr>
          <p:cNvCxnSpPr>
            <a:cxnSpLocks/>
          </p:cNvCxnSpPr>
          <p:nvPr/>
        </p:nvCxnSpPr>
        <p:spPr>
          <a:xfrm flipV="1">
            <a:off x="7664061" y="3402302"/>
            <a:ext cx="141307" cy="45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EBBBD1-1F36-44ED-A689-FFFB43119DF2}"/>
              </a:ext>
            </a:extLst>
          </p:cNvPr>
          <p:cNvCxnSpPr>
            <a:cxnSpLocks/>
          </p:cNvCxnSpPr>
          <p:nvPr/>
        </p:nvCxnSpPr>
        <p:spPr>
          <a:xfrm flipH="1" flipV="1">
            <a:off x="9729806" y="3417490"/>
            <a:ext cx="252394" cy="47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AF606D-7DAD-4C01-80D9-2FDD3B21E765}"/>
              </a:ext>
            </a:extLst>
          </p:cNvPr>
          <p:cNvSpPr txBox="1"/>
          <p:nvPr/>
        </p:nvSpPr>
        <p:spPr>
          <a:xfrm>
            <a:off x="6153465" y="3865899"/>
            <a:ext cx="330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Complex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s-ES" sz="2000" dirty="0" err="1">
                <a:solidFill>
                  <a:schemeClr val="accent1"/>
                </a:solidFill>
              </a:rPr>
              <a:t>prediction</a:t>
            </a:r>
            <a:endParaRPr lang="es-ES" sz="2000" dirty="0">
              <a:solidFill>
                <a:schemeClr val="accent1"/>
              </a:solidFill>
            </a:endParaRPr>
          </a:p>
          <a:p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43E6E8-17D7-43A1-90A0-FC5B9B501A22}"/>
              </a:ext>
            </a:extLst>
          </p:cNvPr>
          <p:cNvSpPr txBox="1"/>
          <p:nvPr/>
        </p:nvSpPr>
        <p:spPr>
          <a:xfrm>
            <a:off x="8398824" y="3892259"/>
            <a:ext cx="330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/>
                </a:solidFill>
              </a:rPr>
              <a:t>Simple </a:t>
            </a:r>
            <a:r>
              <a:rPr lang="es-ES" sz="2000" dirty="0" err="1">
                <a:solidFill>
                  <a:schemeClr val="accent1"/>
                </a:solidFill>
              </a:rPr>
              <a:t>model</a:t>
            </a:r>
            <a:endParaRPr lang="es-ES" sz="2000" dirty="0">
              <a:solidFill>
                <a:schemeClr val="accent1"/>
              </a:solidFill>
            </a:endParaRPr>
          </a:p>
          <a:p>
            <a:pPr algn="ctr"/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prediction</a:t>
            </a:r>
            <a:endParaRPr lang="es-ES" sz="2000" dirty="0">
              <a:solidFill>
                <a:schemeClr val="accent1"/>
              </a:solidFill>
            </a:endParaRPr>
          </a:p>
          <a:p>
            <a:endParaRPr lang="ca-ES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5717A5-6DF8-48D3-80F2-B07E1A7BD861}"/>
              </a:ext>
            </a:extLst>
          </p:cNvPr>
          <p:cNvSpPr txBox="1"/>
          <p:nvPr/>
        </p:nvSpPr>
        <p:spPr>
          <a:xfrm>
            <a:off x="3324323" y="4905331"/>
            <a:ext cx="4392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LIME uses </a:t>
            </a:r>
            <a:r>
              <a:rPr lang="es-ES" sz="2000" b="1" dirty="0" err="1"/>
              <a:t>sparse</a:t>
            </a:r>
            <a:r>
              <a:rPr lang="es-ES" sz="2000" b="1" dirty="0"/>
              <a:t> linear </a:t>
            </a:r>
            <a:r>
              <a:rPr lang="es-ES" sz="2000" b="1" dirty="0" err="1"/>
              <a:t>models</a:t>
            </a:r>
            <a:r>
              <a:rPr lang="es-ES" sz="2000" b="1" dirty="0"/>
              <a:t> (LASSO)</a:t>
            </a:r>
            <a:endParaRPr lang="ca-ES" sz="2000" b="1" dirty="0"/>
          </a:p>
        </p:txBody>
      </p:sp>
    </p:spTree>
    <p:extLst>
      <p:ext uri="{BB962C8B-B14F-4D97-AF65-F5344CB8AC3E}">
        <p14:creationId xmlns:p14="http://schemas.microsoft.com/office/powerpoint/2010/main" val="120986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22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1939492"/>
            <a:ext cx="10584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Explain the prediction by interpreting the local model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E7755-2A72-4E4C-A943-EEA4B3DD7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3" y="843546"/>
            <a:ext cx="914401" cy="914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D11E6-D1F4-4045-ACBD-BA33A9DA7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235" y="2611913"/>
            <a:ext cx="6833529" cy="34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10/03/2022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23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DISADVANTAGES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60" y="2243045"/>
            <a:ext cx="1058490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i="0" dirty="0">
                <a:effectLst/>
              </a:rPr>
              <a:t>Neighborhood</a:t>
            </a:r>
          </a:p>
          <a:p>
            <a:pPr algn="l">
              <a:spcAft>
                <a:spcPts val="600"/>
              </a:spcAft>
            </a:pPr>
            <a:endParaRPr lang="en-US" sz="2400" dirty="0"/>
          </a:p>
          <a:p>
            <a:pPr algn="l">
              <a:spcAft>
                <a:spcPts val="600"/>
              </a:spcAft>
            </a:pPr>
            <a:r>
              <a:rPr lang="en-US" sz="2400" i="0" dirty="0">
                <a:effectLst/>
              </a:rPr>
              <a:t>Sampling data</a:t>
            </a:r>
          </a:p>
          <a:p>
            <a:pPr algn="l">
              <a:spcAft>
                <a:spcPts val="600"/>
              </a:spcAft>
            </a:pPr>
            <a:endParaRPr lang="en-US" sz="2400" dirty="0"/>
          </a:p>
          <a:p>
            <a:pPr algn="l">
              <a:spcAft>
                <a:spcPts val="600"/>
              </a:spcAft>
            </a:pPr>
            <a:r>
              <a:rPr lang="en-US" sz="2400" i="0" dirty="0">
                <a:effectLst/>
              </a:rPr>
              <a:t>Instability</a:t>
            </a:r>
          </a:p>
          <a:p>
            <a:pPr algn="l">
              <a:spcAft>
                <a:spcPts val="600"/>
              </a:spcAft>
            </a:pPr>
            <a:endParaRPr lang="en-US" sz="2000" dirty="0"/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098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3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C094864-3746-418E-9C98-8556DBF9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1827946"/>
            <a:ext cx="9499600" cy="363052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0727CEC-8AC4-43A1-80E3-D0B04C4816B6}"/>
              </a:ext>
            </a:extLst>
          </p:cNvPr>
          <p:cNvSpPr/>
          <p:nvPr/>
        </p:nvSpPr>
        <p:spPr>
          <a:xfrm>
            <a:off x="5208608" y="2339518"/>
            <a:ext cx="6944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2559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4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6C094864-3746-418E-9C98-8556DBF9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1827946"/>
            <a:ext cx="9499600" cy="363052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0727CEC-8AC4-43A1-80E3-D0B04C4816B6}"/>
              </a:ext>
            </a:extLst>
          </p:cNvPr>
          <p:cNvSpPr/>
          <p:nvPr/>
        </p:nvSpPr>
        <p:spPr>
          <a:xfrm>
            <a:off x="5208608" y="2339518"/>
            <a:ext cx="6944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1ABCC2-75BA-4EE6-9356-6DB1D487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327068"/>
            <a:ext cx="159890" cy="1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5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0B78BF8-66EF-442A-A5F7-2A697705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1827946"/>
            <a:ext cx="9499601" cy="3630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CFFB99-AA9C-40CC-93E5-94917EE6BF4C}"/>
              </a:ext>
            </a:extLst>
          </p:cNvPr>
          <p:cNvSpPr/>
          <p:nvPr/>
        </p:nvSpPr>
        <p:spPr>
          <a:xfrm>
            <a:off x="5092995" y="2339518"/>
            <a:ext cx="30080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2246AC-8EDC-405F-917A-4C2209EDA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327068"/>
            <a:ext cx="159890" cy="1652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D1F753F-7495-45AA-9756-CDC703C196DA}"/>
              </a:ext>
            </a:extLst>
          </p:cNvPr>
          <p:cNvSpPr/>
          <p:nvPr/>
        </p:nvSpPr>
        <p:spPr>
          <a:xfrm>
            <a:off x="4316819" y="2945218"/>
            <a:ext cx="776176" cy="5878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BAD70-D3A9-4405-837F-026A7E4A515F}"/>
              </a:ext>
            </a:extLst>
          </p:cNvPr>
          <p:cNvCxnSpPr/>
          <p:nvPr/>
        </p:nvCxnSpPr>
        <p:spPr>
          <a:xfrm flipV="1">
            <a:off x="5092995" y="2316872"/>
            <a:ext cx="2500501" cy="62834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437361-0E0B-45CA-B0BE-140B67F4BE58}"/>
              </a:ext>
            </a:extLst>
          </p:cNvPr>
          <p:cNvCxnSpPr>
            <a:cxnSpLocks/>
          </p:cNvCxnSpPr>
          <p:nvPr/>
        </p:nvCxnSpPr>
        <p:spPr>
          <a:xfrm>
            <a:off x="5092994" y="3533108"/>
            <a:ext cx="2500502" cy="84928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21F7FE-1487-4743-A4CC-31E8143ABF96}"/>
              </a:ext>
            </a:extLst>
          </p:cNvPr>
          <p:cNvCxnSpPr>
            <a:cxnSpLocks/>
          </p:cNvCxnSpPr>
          <p:nvPr/>
        </p:nvCxnSpPr>
        <p:spPr>
          <a:xfrm flipH="1">
            <a:off x="9339470" y="2316872"/>
            <a:ext cx="339497" cy="20397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8DC730-8B15-4AE4-BBB2-1711DE57C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9480534" y="2268995"/>
            <a:ext cx="227215" cy="915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2CC7864-5A68-4CB1-A6A3-5D4CBB4E7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741" y="3832920"/>
            <a:ext cx="1009650" cy="4953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AE6D05-2FDC-4398-AD03-0B0B59A9D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062" y="2381855"/>
            <a:ext cx="1095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6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0B78BF8-66EF-442A-A5F7-2A697705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1827946"/>
            <a:ext cx="9499601" cy="3630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CFFB99-AA9C-40CC-93E5-94917EE6BF4C}"/>
              </a:ext>
            </a:extLst>
          </p:cNvPr>
          <p:cNvSpPr/>
          <p:nvPr/>
        </p:nvSpPr>
        <p:spPr>
          <a:xfrm>
            <a:off x="5092995" y="2339518"/>
            <a:ext cx="30080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2246AC-8EDC-405F-917A-4C2209EDA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327068"/>
            <a:ext cx="159890" cy="1652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D1F753F-7495-45AA-9756-CDC703C196DA}"/>
              </a:ext>
            </a:extLst>
          </p:cNvPr>
          <p:cNvSpPr/>
          <p:nvPr/>
        </p:nvSpPr>
        <p:spPr>
          <a:xfrm>
            <a:off x="4316819" y="2945218"/>
            <a:ext cx="776176" cy="5878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BAD70-D3A9-4405-837F-026A7E4A515F}"/>
              </a:ext>
            </a:extLst>
          </p:cNvPr>
          <p:cNvCxnSpPr/>
          <p:nvPr/>
        </p:nvCxnSpPr>
        <p:spPr>
          <a:xfrm flipV="1">
            <a:off x="5092995" y="2316872"/>
            <a:ext cx="2500501" cy="62834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437361-0E0B-45CA-B0BE-140B67F4BE58}"/>
              </a:ext>
            </a:extLst>
          </p:cNvPr>
          <p:cNvCxnSpPr>
            <a:cxnSpLocks/>
          </p:cNvCxnSpPr>
          <p:nvPr/>
        </p:nvCxnSpPr>
        <p:spPr>
          <a:xfrm>
            <a:off x="5092994" y="3533108"/>
            <a:ext cx="2500502" cy="84928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74F866-8C4E-4077-88F0-16E3D73BA980}"/>
              </a:ext>
            </a:extLst>
          </p:cNvPr>
          <p:cNvGrpSpPr/>
          <p:nvPr/>
        </p:nvGrpSpPr>
        <p:grpSpPr>
          <a:xfrm>
            <a:off x="8153400" y="3734996"/>
            <a:ext cx="2416815" cy="308674"/>
            <a:chOff x="7994056" y="3734996"/>
            <a:chExt cx="2416815" cy="10352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4E1FD0-1DDB-4466-933B-BD695F583E5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1762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634D57-83AB-423A-9533-7BEA8EBBA041}"/>
                </a:ext>
              </a:extLst>
            </p:cNvPr>
            <p:cNvSpPr txBox="1"/>
            <p:nvPr/>
          </p:nvSpPr>
          <p:spPr>
            <a:xfrm>
              <a:off x="7994056" y="3738004"/>
              <a:ext cx="2416815" cy="103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      No </a:t>
              </a:r>
              <a:r>
                <a:rPr lang="es-ES" sz="1400" dirty="0" err="1"/>
                <a:t>stroke</a:t>
              </a:r>
              <a:r>
                <a:rPr lang="es-ES" sz="1400" dirty="0"/>
                <a:t>           </a:t>
              </a:r>
              <a:r>
                <a:rPr lang="es-ES" sz="1400" dirty="0" err="1"/>
                <a:t>Stroke</a:t>
              </a:r>
              <a:r>
                <a:rPr lang="es-ES" sz="1400" dirty="0"/>
                <a:t>  </a:t>
              </a:r>
              <a:endParaRPr lang="ca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1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7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523551-28B9-4E92-8F4E-1F348AC2F333}"/>
              </a:ext>
            </a:extLst>
          </p:cNvPr>
          <p:cNvSpPr/>
          <p:nvPr/>
        </p:nvSpPr>
        <p:spPr>
          <a:xfrm>
            <a:off x="1442720" y="1827947"/>
            <a:ext cx="9499600" cy="3630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D03D4C-C432-4A7D-AA30-C8C3360460FD}"/>
              </a:ext>
            </a:extLst>
          </p:cNvPr>
          <p:cNvCxnSpPr/>
          <p:nvPr/>
        </p:nvCxnSpPr>
        <p:spPr>
          <a:xfrm flipV="1">
            <a:off x="4902285" y="2339518"/>
            <a:ext cx="2691211" cy="7614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99EE16-73C7-480A-A76A-1FEEA1775910}"/>
              </a:ext>
            </a:extLst>
          </p:cNvPr>
          <p:cNvCxnSpPr>
            <a:cxnSpLocks/>
          </p:cNvCxnSpPr>
          <p:nvPr/>
        </p:nvCxnSpPr>
        <p:spPr>
          <a:xfrm>
            <a:off x="4902285" y="3620392"/>
            <a:ext cx="2691211" cy="762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C9A1DE-0FB5-43CF-B66E-4D79FEEBADEB}"/>
              </a:ext>
            </a:extLst>
          </p:cNvPr>
          <p:cNvGrpSpPr/>
          <p:nvPr/>
        </p:nvGrpSpPr>
        <p:grpSpPr>
          <a:xfrm>
            <a:off x="7994056" y="3734996"/>
            <a:ext cx="2416815" cy="372338"/>
            <a:chOff x="7994056" y="3734996"/>
            <a:chExt cx="2416815" cy="37233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7A9A268-BB98-4E5F-A2B9-5F5F024C961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33564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F15ABC-A7BF-4576-A2E5-3F6677499122}"/>
                </a:ext>
              </a:extLst>
            </p:cNvPr>
            <p:cNvSpPr txBox="1"/>
            <p:nvPr/>
          </p:nvSpPr>
          <p:spPr>
            <a:xfrm>
              <a:off x="7994056" y="3738002"/>
              <a:ext cx="24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 No </a:t>
              </a:r>
              <a:r>
                <a:rPr lang="es-ES" dirty="0" err="1"/>
                <a:t>stroke</a:t>
              </a:r>
              <a:r>
                <a:rPr lang="es-ES" dirty="0"/>
                <a:t>           </a:t>
              </a:r>
              <a:r>
                <a:rPr lang="es-ES" dirty="0" err="1"/>
                <a:t>Stroke</a:t>
              </a:r>
              <a:r>
                <a:rPr lang="es-ES" dirty="0"/>
                <a:t>  </a:t>
              </a:r>
              <a:endParaRPr lang="ca-E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0B78BF8-66EF-442A-A5F7-2A697705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1827946"/>
            <a:ext cx="9499601" cy="3630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CFFB99-AA9C-40CC-93E5-94917EE6BF4C}"/>
              </a:ext>
            </a:extLst>
          </p:cNvPr>
          <p:cNvSpPr/>
          <p:nvPr/>
        </p:nvSpPr>
        <p:spPr>
          <a:xfrm>
            <a:off x="5092995" y="2339518"/>
            <a:ext cx="300808" cy="379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2246AC-8EDC-405F-917A-4C2209EDA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327068"/>
            <a:ext cx="159890" cy="1652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D1F753F-7495-45AA-9756-CDC703C196DA}"/>
              </a:ext>
            </a:extLst>
          </p:cNvPr>
          <p:cNvSpPr/>
          <p:nvPr/>
        </p:nvSpPr>
        <p:spPr>
          <a:xfrm>
            <a:off x="4316819" y="2945218"/>
            <a:ext cx="776176" cy="5878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BAD70-D3A9-4405-837F-026A7E4A515F}"/>
              </a:ext>
            </a:extLst>
          </p:cNvPr>
          <p:cNvCxnSpPr/>
          <p:nvPr/>
        </p:nvCxnSpPr>
        <p:spPr>
          <a:xfrm flipV="1">
            <a:off x="5092995" y="2316872"/>
            <a:ext cx="2500501" cy="62834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437361-0E0B-45CA-B0BE-140B67F4BE58}"/>
              </a:ext>
            </a:extLst>
          </p:cNvPr>
          <p:cNvCxnSpPr>
            <a:cxnSpLocks/>
          </p:cNvCxnSpPr>
          <p:nvPr/>
        </p:nvCxnSpPr>
        <p:spPr>
          <a:xfrm>
            <a:off x="5092994" y="3533108"/>
            <a:ext cx="2500502" cy="84928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74F866-8C4E-4077-88F0-16E3D73BA980}"/>
              </a:ext>
            </a:extLst>
          </p:cNvPr>
          <p:cNvGrpSpPr/>
          <p:nvPr/>
        </p:nvGrpSpPr>
        <p:grpSpPr>
          <a:xfrm>
            <a:off x="8153400" y="3734996"/>
            <a:ext cx="2416815" cy="308674"/>
            <a:chOff x="7994056" y="3734996"/>
            <a:chExt cx="2416815" cy="10352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4E1FD0-1DDB-4466-933B-BD695F583E5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643" y="3734996"/>
              <a:ext cx="11762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634D57-83AB-423A-9533-7BEA8EBBA041}"/>
                </a:ext>
              </a:extLst>
            </p:cNvPr>
            <p:cNvSpPr txBox="1"/>
            <p:nvPr/>
          </p:nvSpPr>
          <p:spPr>
            <a:xfrm>
              <a:off x="7994056" y="3738004"/>
              <a:ext cx="2416815" cy="103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      No </a:t>
              </a:r>
              <a:r>
                <a:rPr lang="es-ES" sz="1400" dirty="0" err="1"/>
                <a:t>stroke</a:t>
              </a:r>
              <a:r>
                <a:rPr lang="es-ES" sz="1400" dirty="0"/>
                <a:t>           </a:t>
              </a:r>
              <a:r>
                <a:rPr lang="es-ES" sz="1400" dirty="0" err="1"/>
                <a:t>Stroke</a:t>
              </a:r>
              <a:r>
                <a:rPr lang="es-ES" sz="1400" dirty="0"/>
                <a:t>  </a:t>
              </a:r>
              <a:endParaRPr lang="ca-ES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6AF55A-D958-401D-A992-4CEBEE1B5B56}"/>
              </a:ext>
            </a:extLst>
          </p:cNvPr>
          <p:cNvSpPr txBox="1"/>
          <p:nvPr/>
        </p:nvSpPr>
        <p:spPr>
          <a:xfrm>
            <a:off x="8153400" y="4814491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LINEAR MODEL</a:t>
            </a:r>
            <a:endParaRPr lang="ca-E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EBA63-510A-48F4-9BBE-41B3C8F54B6C}"/>
              </a:ext>
            </a:extLst>
          </p:cNvPr>
          <p:cNvSpPr txBox="1"/>
          <p:nvPr/>
        </p:nvSpPr>
        <p:spPr>
          <a:xfrm>
            <a:off x="3835348" y="4814491"/>
            <a:ext cx="18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COMPLEX MODEL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31628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8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0A70D-DDB1-4734-B1B8-B03A1BB46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" y="2334466"/>
            <a:ext cx="9890760" cy="21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3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EAD93-51EA-435F-B405-04D334F26FFB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CB2C2-B8DD-4857-9649-4C536B67EA1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6B9F-DE44-4063-BD95-ADF89ADAC074}"/>
              </a:ext>
            </a:extLst>
          </p:cNvPr>
          <p:cNvSpPr txBox="1"/>
          <p:nvPr/>
        </p:nvSpPr>
        <p:spPr>
          <a:xfrm>
            <a:off x="4047974" y="220974"/>
            <a:ext cx="36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Explainable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Artificial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 Diabetes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</a:rPr>
              <a:t>Prediction</a:t>
            </a:r>
            <a:endParaRPr lang="ca-E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043D8C-3FF6-4B09-B19A-6D45F9F7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CCE8-AEF6-4D91-ABAB-A36E9AABC152}" type="datetime1">
              <a:rPr lang="en-GB" smtClean="0"/>
              <a:t>09/03/2022</a:t>
            </a:fld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73E50-A92E-405B-8A98-B5805E00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0CEA-4CFE-465A-83C2-4F1A8307CAAD}" type="slidenum">
              <a:rPr lang="ca-ES" smtClean="0"/>
              <a:t>9</a:t>
            </a:fld>
            <a:endParaRPr lang="ca-E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14C3AC-8BCF-456E-943D-AF99B53F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/>
              <a:t>Weekly meeting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2B8516-B85A-4BCC-9FF7-58AD17A19BC4}"/>
              </a:ext>
            </a:extLst>
          </p:cNvPr>
          <p:cNvCxnSpPr/>
          <p:nvPr/>
        </p:nvCxnSpPr>
        <p:spPr>
          <a:xfrm>
            <a:off x="0" y="6360026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525DA5-9819-4CE4-9B57-3AD7DB88B640}"/>
              </a:ext>
            </a:extLst>
          </p:cNvPr>
          <p:cNvCxnSpPr/>
          <p:nvPr/>
        </p:nvCxnSpPr>
        <p:spPr>
          <a:xfrm>
            <a:off x="0" y="532939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F4DA-D53B-4584-8686-5DAFD3FC4E71}"/>
              </a:ext>
            </a:extLst>
          </p:cNvPr>
          <p:cNvSpPr txBox="1"/>
          <p:nvPr/>
        </p:nvSpPr>
        <p:spPr>
          <a:xfrm>
            <a:off x="898260" y="872627"/>
            <a:ext cx="1039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i="0" u="none" strike="noStrike" baseline="0" dirty="0"/>
              <a:t>LIME GENERAL APPROACH</a:t>
            </a:r>
            <a:endParaRPr lang="es-ES" sz="4000" b="1" u="sng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39A0D8-7ACC-416E-B84F-D32B94F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0" y="202731"/>
            <a:ext cx="1076590" cy="3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D9768-EC46-4415-84DE-D8D82022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715" y="293710"/>
            <a:ext cx="2486025" cy="1478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B5DA5-2262-4FEE-88E7-9927C874A7E8}"/>
              </a:ext>
            </a:extLst>
          </p:cNvPr>
          <p:cNvSpPr txBox="1"/>
          <p:nvPr/>
        </p:nvSpPr>
        <p:spPr>
          <a:xfrm>
            <a:off x="898259" y="1735534"/>
            <a:ext cx="10584903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Select your instance of interest for which you want to have an explanation of its black box prediction.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Perturb your dataset and get the black box predictions for these new points.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Weight the new samples according to their proximity to the instance of interest.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Train a weighted, interpretable model on the dataset with the variations.</a:t>
            </a:r>
          </a:p>
          <a:p>
            <a:pPr algn="l">
              <a:spcAft>
                <a:spcPts val="600"/>
              </a:spcAft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Explain the prediction by interpreting the local model.</a:t>
            </a:r>
          </a:p>
          <a:p>
            <a:pPr algn="l"/>
            <a:endParaRPr lang="en-US" sz="1800" b="0" i="0" u="none" strike="noStrike" baseline="0" dirty="0">
              <a:latin typeface="CMR9"/>
            </a:endParaRPr>
          </a:p>
          <a:p>
            <a:pPr algn="l"/>
            <a:endParaRPr lang="en-US" dirty="0">
              <a:latin typeface="CMR9"/>
            </a:endParaRPr>
          </a:p>
          <a:p>
            <a:pPr algn="l"/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504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608</Words>
  <Application>Microsoft Office PowerPoint</Application>
  <PresentationFormat>Widescreen</PresentationFormat>
  <Paragraphs>210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CMR9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11</cp:revision>
  <dcterms:created xsi:type="dcterms:W3CDTF">2022-02-21T17:10:17Z</dcterms:created>
  <dcterms:modified xsi:type="dcterms:W3CDTF">2022-03-10T10:15:53Z</dcterms:modified>
</cp:coreProperties>
</file>