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39d4ab5b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39d4ab5b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39d4ab5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39d4ab5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39d4ab5b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39d4ab5b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39d4ab5b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39d4ab5b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39d4ab5b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39d4ab5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39d4ab5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39d4ab5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9d4ab5b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39d4ab5b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OOP Concepts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Object-Oriented Programming Concepts in C#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770750" y="4562400"/>
            <a:ext cx="1265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2"/>
                </a:solidFill>
              </a:rPr>
              <a:t>Aleix Tuneu 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/>
              <a:t>Class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20925"/>
            <a:ext cx="32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A blueprint or template that defines the properties and behaviors of a specific type of object.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700"/>
              <a:t>For example, the </a:t>
            </a:r>
            <a:r>
              <a:rPr b="1" lang="ca" sz="1700"/>
              <a:t>Robot </a:t>
            </a:r>
            <a:r>
              <a:rPr lang="ca" sz="1700"/>
              <a:t>class defines what a robot is, including its attributes (</a:t>
            </a:r>
            <a:r>
              <a:rPr b="1" lang="ca" sz="1700"/>
              <a:t>name</a:t>
            </a:r>
            <a:r>
              <a:rPr lang="ca" sz="1700"/>
              <a:t>, </a:t>
            </a:r>
            <a:r>
              <a:rPr b="1" lang="ca" sz="1700"/>
              <a:t>batteryLevel</a:t>
            </a:r>
            <a:r>
              <a:rPr lang="ca" sz="1700"/>
              <a:t>) and methods (</a:t>
            </a:r>
            <a:r>
              <a:rPr b="1" lang="ca" sz="1700"/>
              <a:t>PowerOn</a:t>
            </a:r>
            <a:r>
              <a:rPr lang="ca" sz="1700"/>
              <a:t>, </a:t>
            </a:r>
            <a:r>
              <a:rPr b="1" lang="ca" sz="1700"/>
              <a:t>PerformTask</a:t>
            </a:r>
            <a:r>
              <a:rPr lang="ca" sz="1700"/>
              <a:t>).</a:t>
            </a:r>
            <a:endParaRPr sz="20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3929106" y="1125300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A specific realization of a class. For example, creating a </a:t>
            </a:r>
            <a:r>
              <a:rPr b="1" lang="ca" sz="1700"/>
              <a:t>Robot </a:t>
            </a:r>
            <a:r>
              <a:rPr lang="ca" sz="1700"/>
              <a:t>object: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929106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Object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929106" y="1902385"/>
            <a:ext cx="4520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Robot robotOne = </a:t>
            </a:r>
            <a:r>
              <a:rPr lang="ca">
                <a:solidFill>
                  <a:srgbClr val="A64D79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Robot(</a:t>
            </a: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“Alpha”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ca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929106" y="2748962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Instance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929106" y="3321662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A concrete example of an object created from a class. For example, </a:t>
            </a:r>
            <a:r>
              <a:rPr b="1" lang="ca" sz="1700"/>
              <a:t>robotOne </a:t>
            </a:r>
            <a:r>
              <a:rPr lang="ca" sz="1700"/>
              <a:t>is an instance of the </a:t>
            </a:r>
            <a:r>
              <a:rPr b="1" lang="ca" sz="1700"/>
              <a:t>Robot </a:t>
            </a:r>
            <a:r>
              <a:rPr lang="ca" sz="1700"/>
              <a:t>class.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Construction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71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/>
              <a:t>The process of creating an object using a class's constructor. For instance, in the Robot class:</a:t>
            </a:r>
            <a:endParaRPr sz="2300"/>
          </a:p>
        </p:txBody>
      </p:sp>
      <p:sp>
        <p:nvSpPr>
          <p:cNvPr id="79" name="Google Shape;79;p15"/>
          <p:cNvSpPr/>
          <p:nvPr/>
        </p:nvSpPr>
        <p:spPr>
          <a:xfrm>
            <a:off x="311700" y="2069725"/>
            <a:ext cx="5355300" cy="15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lang="ca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Robot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ca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name, </a:t>
            </a:r>
            <a:r>
              <a:rPr lang="ca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double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batteryLevel)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Name = name;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BatteryLevel = batteryLevel;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IsActive = </a:t>
            </a:r>
            <a:r>
              <a:rPr lang="ca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08712" y="3853840"/>
            <a:ext cx="71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/>
              <a:t>The constructor initializes the object's properties (</a:t>
            </a:r>
            <a:r>
              <a:rPr b="1" lang="ca" sz="1700"/>
              <a:t>name</a:t>
            </a:r>
            <a:r>
              <a:rPr lang="ca" sz="1700"/>
              <a:t> and </a:t>
            </a:r>
            <a:r>
              <a:rPr b="1" lang="ca" sz="1700"/>
              <a:t>batteryLevel</a:t>
            </a:r>
            <a:r>
              <a:rPr lang="ca" sz="1700"/>
              <a:t>) when the object is created.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/>
              <a:t>Encapsulation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0925"/>
            <a:ext cx="32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178"/>
              <a:t>Encapsulation is the concept of hiding a class's internal details and providing controlled access through methods or properties. It ensures data integrity by restricting direct access to internal attributes.</a:t>
            </a:r>
            <a:endParaRPr sz="317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3178"/>
              <a:t>In the code, the </a:t>
            </a:r>
            <a:r>
              <a:rPr b="1" lang="ca" sz="3178"/>
              <a:t>Name </a:t>
            </a:r>
            <a:r>
              <a:rPr lang="ca" sz="3178"/>
              <a:t>and </a:t>
            </a:r>
            <a:r>
              <a:rPr b="1" lang="ca" sz="3178"/>
              <a:t>BatteryLevel </a:t>
            </a:r>
            <a:r>
              <a:rPr lang="ca" sz="3178"/>
              <a:t>attributes of </a:t>
            </a:r>
            <a:r>
              <a:rPr b="1" lang="ca" sz="3178"/>
              <a:t>Robot </a:t>
            </a:r>
            <a:r>
              <a:rPr lang="ca" sz="3178"/>
              <a:t>are encapsulated:</a:t>
            </a:r>
            <a:endParaRPr sz="1700"/>
          </a:p>
        </p:txBody>
      </p:sp>
      <p:sp>
        <p:nvSpPr>
          <p:cNvPr id="87" name="Google Shape;87;p16"/>
          <p:cNvSpPr/>
          <p:nvPr/>
        </p:nvSpPr>
        <p:spPr>
          <a:xfrm>
            <a:off x="3754550" y="1344825"/>
            <a:ext cx="4972500" cy="31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lang="ca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string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Name {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private set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; }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lang="ca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double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BatteryLevel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get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=&gt; batteryLevel;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private set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&lt; </a:t>
            </a:r>
            <a:r>
              <a:rPr lang="ca">
                <a:solidFill>
                  <a:srgbClr val="7F6000"/>
                </a:solidFill>
                <a:latin typeface="Courier"/>
                <a:ea typeface="Courier"/>
                <a:cs typeface="Courier"/>
                <a:sym typeface="Courier"/>
              </a:rPr>
              <a:t>0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||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value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lang="ca">
                <a:solidFill>
                  <a:srgbClr val="7F6000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)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ArgumentException(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"Battery level must be bet</a:t>
            </a: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ween 0</a:t>
            </a:r>
            <a:endParaRPr>
              <a:solidFill>
                <a:srgbClr val="38761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            </a:t>
            </a: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and 100."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);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   batteryLevel =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}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Inheritance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7793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/>
              <a:t>A mechanism where a subclass inherits the attributes and methods of a parent class. In the code, the </a:t>
            </a:r>
            <a:r>
              <a:rPr b="1" lang="ca" sz="1700"/>
              <a:t>AdvancedRobot </a:t>
            </a:r>
            <a:r>
              <a:rPr lang="ca" sz="1700"/>
              <a:t>class inherits from </a:t>
            </a:r>
            <a:r>
              <a:rPr b="1" lang="ca" sz="1700"/>
              <a:t>Robot</a:t>
            </a:r>
            <a:r>
              <a:rPr lang="ca" sz="1700"/>
              <a:t>:</a:t>
            </a:r>
            <a:endParaRPr sz="2000"/>
          </a:p>
        </p:txBody>
      </p:sp>
      <p:sp>
        <p:nvSpPr>
          <p:cNvPr id="94" name="Google Shape;94;p17"/>
          <p:cNvSpPr/>
          <p:nvPr/>
        </p:nvSpPr>
        <p:spPr>
          <a:xfrm>
            <a:off x="311700" y="2082475"/>
            <a:ext cx="4972500" cy="15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public class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ca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AdvancedRobot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lang="ca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Robot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lang="ca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string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SpecialFeature {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get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;}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ca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rPr>
              <a:t>// Constructor and specific methods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3878700"/>
            <a:ext cx="7793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/>
              <a:t>This allows AdvancedRobot to reuse the code from Robot and extend it with additional features like SpecialFeature.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Polymorphism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68800"/>
            <a:ext cx="7793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/>
              <a:t>The ability of a subclass to redefine the behavior of a method in the parent class. In </a:t>
            </a:r>
            <a:r>
              <a:rPr b="1" lang="ca" sz="1700"/>
              <a:t>AdvancedRobot</a:t>
            </a:r>
            <a:r>
              <a:rPr lang="ca" sz="1700"/>
              <a:t>, the </a:t>
            </a:r>
            <a:r>
              <a:rPr b="1" lang="ca" sz="1700"/>
              <a:t>PowerOn </a:t>
            </a:r>
            <a:r>
              <a:rPr lang="ca" sz="1700"/>
              <a:t>method overrides the one in </a:t>
            </a:r>
            <a:r>
              <a:rPr b="1" lang="ca" sz="1700"/>
              <a:t>Robot</a:t>
            </a:r>
            <a:r>
              <a:rPr lang="ca" sz="1700"/>
              <a:t>:</a:t>
            </a:r>
            <a:endParaRPr sz="2600"/>
          </a:p>
        </p:txBody>
      </p:sp>
      <p:sp>
        <p:nvSpPr>
          <p:cNvPr id="102" name="Google Shape;102;p18"/>
          <p:cNvSpPr/>
          <p:nvPr/>
        </p:nvSpPr>
        <p:spPr>
          <a:xfrm>
            <a:off x="311700" y="1998800"/>
            <a:ext cx="8391300" cy="29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public override void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ca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PowerOn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()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(BatteryLevel &gt; </a:t>
            </a:r>
            <a:r>
              <a:rPr lang="ca">
                <a:solidFill>
                  <a:srgbClr val="7F60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)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   IsActive = </a:t>
            </a:r>
            <a:r>
              <a:rPr lang="ca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   Console.WriteLine(</a:t>
            </a: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$"</a:t>
            </a:r>
            <a:r>
              <a:rPr lang="ca">
                <a:solidFill>
                  <a:srgbClr val="B45F06"/>
                </a:solidFill>
                <a:latin typeface="Courier"/>
                <a:ea typeface="Courier"/>
                <a:cs typeface="Courier"/>
                <a:sym typeface="Courier"/>
              </a:rPr>
              <a:t>{Name}</a:t>
            </a: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 powered on with special feature: </a:t>
            </a:r>
            <a:endParaRPr>
              <a:solidFill>
                <a:srgbClr val="38761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ca">
                <a:solidFill>
                  <a:srgbClr val="B45F06"/>
                </a:solidFill>
                <a:latin typeface="Courier"/>
                <a:ea typeface="Courier"/>
                <a:cs typeface="Courier"/>
                <a:sym typeface="Courier"/>
              </a:rPr>
              <a:t>{SpecialFeature}</a:t>
            </a: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);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}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   Console.WriteLine(</a:t>
            </a:r>
            <a:r>
              <a:rPr lang="ca">
                <a:solidFill>
                  <a:srgbClr val="38761D"/>
                </a:solidFill>
                <a:latin typeface="Courier"/>
                <a:ea typeface="Courier"/>
                <a:cs typeface="Courier"/>
                <a:sym typeface="Courier"/>
              </a:rPr>
              <a:t>"Battery is too low to power on."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);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}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569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Helper Classes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71364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6800"/>
              <a:t>Helper classes are utility classes designed to provide auxiliary functions that simplify the main logic. They don't represent core objects in the system but support functionality. Example: Adding a </a:t>
            </a:r>
            <a:r>
              <a:rPr b="1" lang="ca" sz="6800"/>
              <a:t>RobotHelper </a:t>
            </a:r>
            <a:r>
              <a:rPr lang="ca" sz="6800"/>
              <a:t>class to manage battery level validation:</a:t>
            </a:r>
            <a:endParaRPr sz="6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9" name="Google Shape;109;p19"/>
          <p:cNvSpPr/>
          <p:nvPr/>
        </p:nvSpPr>
        <p:spPr>
          <a:xfrm>
            <a:off x="311700" y="2668150"/>
            <a:ext cx="6084600" cy="176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public static class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ca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RobotHelper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public static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ca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bool </a:t>
            </a:r>
            <a:r>
              <a:rPr lang="ca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IsValidBatteryLevel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ca">
                <a:solidFill>
                  <a:srgbClr val="BF90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level)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level &gt;= </a:t>
            </a:r>
            <a:r>
              <a:rPr lang="ca">
                <a:solidFill>
                  <a:srgbClr val="7F6000"/>
                </a:solidFill>
                <a:latin typeface="Courier"/>
                <a:ea typeface="Courier"/>
                <a:cs typeface="Courier"/>
                <a:sym typeface="Courier"/>
              </a:rPr>
              <a:t>0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&amp;&amp; level &lt;= </a:t>
            </a:r>
            <a:r>
              <a:rPr lang="ca">
                <a:solidFill>
                  <a:srgbClr val="7F6000"/>
                </a:solidFill>
                <a:latin typeface="Courier"/>
                <a:ea typeface="Courier"/>
                <a:cs typeface="Courier"/>
                <a:sym typeface="Courier"/>
              </a:rPr>
              <a:t>100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}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8965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/>
              <a:t>Types of relationships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25300"/>
            <a:ext cx="3789600" cy="46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Association</a:t>
            </a:r>
            <a:r>
              <a:rPr lang="ca" sz="1700"/>
              <a:t>: </a:t>
            </a:r>
            <a:r>
              <a:rPr lang="ca" sz="1600"/>
              <a:t>When a class uses another class. For example, the main program (</a:t>
            </a:r>
            <a:r>
              <a:rPr b="1" lang="ca" sz="1600"/>
              <a:t>Program</a:t>
            </a:r>
            <a:r>
              <a:rPr lang="ca" sz="1600"/>
              <a:t>) uses the </a:t>
            </a:r>
            <a:r>
              <a:rPr b="1" lang="ca" sz="1600"/>
              <a:t>Robot </a:t>
            </a:r>
            <a:r>
              <a:rPr lang="ca" sz="1600"/>
              <a:t>and </a:t>
            </a:r>
            <a:r>
              <a:rPr b="1" lang="ca" sz="1600"/>
              <a:t>AdvancedRobot </a:t>
            </a:r>
            <a:r>
              <a:rPr lang="ca" sz="1600"/>
              <a:t>classes to create instances.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700"/>
              <a:t>Inheritance</a:t>
            </a:r>
            <a:r>
              <a:rPr lang="ca" sz="1700"/>
              <a:t>: </a:t>
            </a:r>
            <a:r>
              <a:rPr lang="ca" sz="1600"/>
              <a:t>As discussed, </a:t>
            </a:r>
            <a:r>
              <a:rPr b="1" lang="ca" sz="1600"/>
              <a:t>AdvancedRobot </a:t>
            </a:r>
            <a:r>
              <a:rPr lang="ca" sz="1600"/>
              <a:t>inherits from </a:t>
            </a:r>
            <a:r>
              <a:rPr b="1" lang="ca" sz="1600"/>
              <a:t>Robot</a:t>
            </a:r>
            <a:r>
              <a:rPr lang="ca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700"/>
              <a:t>Dependency</a:t>
            </a:r>
            <a:r>
              <a:rPr lang="ca" sz="1700"/>
              <a:t>: </a:t>
            </a:r>
            <a:r>
              <a:rPr lang="ca" sz="1600"/>
              <a:t>When a class depends on another class for specific functionality. For example, the </a:t>
            </a:r>
            <a:r>
              <a:rPr b="1" lang="ca" sz="1600"/>
              <a:t>PerformTask </a:t>
            </a:r>
            <a:r>
              <a:rPr lang="ca" sz="1600"/>
              <a:t>method in </a:t>
            </a:r>
            <a:r>
              <a:rPr b="1" lang="ca" sz="1600"/>
              <a:t>Robot </a:t>
            </a:r>
            <a:r>
              <a:rPr lang="ca" sz="1600"/>
              <a:t>depends on the </a:t>
            </a:r>
            <a:r>
              <a:rPr b="1" lang="ca" sz="1600"/>
              <a:t>IsActive </a:t>
            </a:r>
            <a:r>
              <a:rPr lang="ca" sz="1600"/>
              <a:t>attribute.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449800" y="11253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Composition</a:t>
            </a:r>
            <a:r>
              <a:rPr lang="ca" sz="1600"/>
              <a:t>: When a class contains an object of another class as an attribute. For example, if a </a:t>
            </a:r>
            <a:r>
              <a:rPr b="1" lang="ca" sz="1600"/>
              <a:t>Robot </a:t>
            </a:r>
            <a:r>
              <a:rPr lang="ca" sz="1600"/>
              <a:t>had a </a:t>
            </a:r>
            <a:r>
              <a:rPr b="1" lang="ca" sz="1600"/>
              <a:t>Battery </a:t>
            </a:r>
            <a:r>
              <a:rPr lang="ca" sz="1600"/>
              <a:t>class to handle battery-specific behavior, it would be composition: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7" name="Google Shape;117;p20"/>
          <p:cNvSpPr/>
          <p:nvPr/>
        </p:nvSpPr>
        <p:spPr>
          <a:xfrm>
            <a:off x="4572000" y="2979350"/>
            <a:ext cx="3999900" cy="13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public class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ca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rPr>
              <a:t>Robot </a:t>
            </a:r>
            <a:endParaRPr>
              <a:solidFill>
                <a:srgbClr val="1155C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{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ca">
                <a:solidFill>
                  <a:srgbClr val="741B47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lang="ca">
                <a:latin typeface="Courier"/>
                <a:ea typeface="Courier"/>
                <a:cs typeface="Courier"/>
                <a:sym typeface="Courier"/>
              </a:rPr>
              <a:t>Battery battery; 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"/>
                <a:ea typeface="Courier"/>
                <a:cs typeface="Courier"/>
                <a:sym typeface="Courier"/>
              </a:rPr>
              <a:t>}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