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0"/>
  </p:notesMasterIdLst>
  <p:sldIdLst>
    <p:sldId id="259" r:id="rId5"/>
    <p:sldId id="295" r:id="rId6"/>
    <p:sldId id="312" r:id="rId7"/>
    <p:sldId id="308" r:id="rId8"/>
    <p:sldId id="314" r:id="rId9"/>
    <p:sldId id="315" r:id="rId10"/>
    <p:sldId id="316" r:id="rId11"/>
    <p:sldId id="318" r:id="rId12"/>
    <p:sldId id="317" r:id="rId13"/>
    <p:sldId id="319" r:id="rId14"/>
    <p:sldId id="320" r:id="rId15"/>
    <p:sldId id="321" r:id="rId16"/>
    <p:sldId id="322" r:id="rId17"/>
    <p:sldId id="323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j4ndro-c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youtu.be/gZmSJtEBXEU" TargetMode="External"/><Relationship Id="rId4" Type="http://schemas.openxmlformats.org/officeDocument/2006/relationships/hyperlink" Target="https://www.linkedin.com/fee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sz="4400" b="1" i="0" dirty="0" err="1">
                <a:latin typeface="Univers Condensed Light (Body)"/>
              </a:rPr>
              <a:t>pymaze</a:t>
            </a:r>
            <a:r>
              <a:rPr lang="en-US" sz="4400" b="1" i="0" dirty="0">
                <a:latin typeface="Univers Condensed Light (Body)"/>
              </a:rPr>
              <a:t>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Alejandro Munoz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7C055-77A0-BA22-CA5E-6E386F011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9266E-9242-0220-ABA1-6927E7E7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6469DE4-22E7-F155-960D-AD36353D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965" y="352425"/>
            <a:ext cx="11516760" cy="1752600"/>
          </a:xfrm>
        </p:spPr>
        <p:txBody>
          <a:bodyPr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how to fix this issue?</a:t>
            </a: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US" sz="2400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adjusting the  </a:t>
            </a:r>
            <a:r>
              <a:rPr lang="en-US" sz="2400" i="0" kern="100" dirty="0">
                <a:solidFill>
                  <a:srgbClr val="00B050"/>
                </a:solidFill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main() </a:t>
            </a:r>
            <a:r>
              <a:rPr lang="en-US" sz="2400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function to return a value that indicates if the player has reached the exit.</a:t>
            </a:r>
            <a:endParaRPr lang="en-US" sz="2400" i="0" kern="100" dirty="0">
              <a:effectLst/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8BFE5-A66B-A6A1-B318-5DEF32D7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77" y="2638389"/>
            <a:ext cx="7876825" cy="15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7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4E7AF-2E8A-941B-D75C-293144423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7F66-0534-C0F1-12CD-9FD80F5E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503CAD8-8C42-B2F3-72D9-8A12B17BE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0" y="220980"/>
            <a:ext cx="11516760" cy="1752600"/>
          </a:xfrm>
        </p:spPr>
        <p:txBody>
          <a:bodyPr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running the game with the updated code:</a:t>
            </a: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i="0" kern="100" dirty="0">
              <a:effectLst/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D40ED-9C71-F0FA-B58D-EF281A07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2" y="1285576"/>
            <a:ext cx="4839375" cy="428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6DD7F-2706-4523-9B7B-9849B2D0F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617" y="1495155"/>
            <a:ext cx="2857899" cy="3867690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8D90F7F2-8811-3A0A-7462-250A9253BD22}"/>
              </a:ext>
            </a:extLst>
          </p:cNvPr>
          <p:cNvSpPr/>
          <p:nvPr/>
        </p:nvSpPr>
        <p:spPr>
          <a:xfrm>
            <a:off x="5539740" y="1285576"/>
            <a:ext cx="762000" cy="42868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F439CB-6C04-224E-5EA0-DFED883BEBA5}"/>
              </a:ext>
            </a:extLst>
          </p:cNvPr>
          <p:cNvSpPr/>
          <p:nvPr/>
        </p:nvSpPr>
        <p:spPr>
          <a:xfrm>
            <a:off x="6507616" y="5196840"/>
            <a:ext cx="2567803" cy="1660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A5673-BB08-C7D3-15BE-AFAE38F00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8BB6-033C-6CBE-7DAA-24635A40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65ED2682-DBC0-2E89-75BB-BDA811774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0" y="220980"/>
            <a:ext cx="11516760" cy="1752600"/>
          </a:xfrm>
        </p:spPr>
        <p:txBody>
          <a:bodyPr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suggested improvements</a:t>
            </a: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i="0" kern="100" dirty="0">
              <a:effectLst/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7989DE8-E3EF-E734-6F20-DC80A400CE79}"/>
              </a:ext>
            </a:extLst>
          </p:cNvPr>
          <p:cNvSpPr txBox="1">
            <a:spLocks/>
          </p:cNvSpPr>
          <p:nvPr/>
        </p:nvSpPr>
        <p:spPr>
          <a:xfrm>
            <a:off x="337620" y="533400"/>
            <a:ext cx="1151676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4292F"/>
                </a:solidFill>
                <a:latin typeface="-apple-system"/>
              </a:rPr>
              <a:t>since the original code did not track or display a score for collecting items, I decided to add that functionality:</a:t>
            </a:r>
            <a:endParaRPr lang="en-US" sz="2400" i="0" kern="100" dirty="0"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A12F4-A9AE-4D09-3EE9-0E5D7CF7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89" y="1973580"/>
            <a:ext cx="6461060" cy="38225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83133E-16DD-D072-AF07-8151D894DD1F}"/>
              </a:ext>
            </a:extLst>
          </p:cNvPr>
          <p:cNvSpPr/>
          <p:nvPr/>
        </p:nvSpPr>
        <p:spPr>
          <a:xfrm>
            <a:off x="2537460" y="5196840"/>
            <a:ext cx="1386840" cy="5562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8D6B3-8136-D681-6796-BA9E70155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CEE1-0B1E-FFAA-2A62-3B0A4EF9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188DA2C-B783-86B7-83FB-5F1C131B7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0" y="220980"/>
            <a:ext cx="11516760" cy="1752600"/>
          </a:xfrm>
        </p:spPr>
        <p:txBody>
          <a:bodyPr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suggested improvements</a:t>
            </a: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i="0" kern="100" dirty="0">
              <a:effectLst/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932322F-A6A0-42A0-D1C1-786B7FB20A0C}"/>
              </a:ext>
            </a:extLst>
          </p:cNvPr>
          <p:cNvSpPr txBox="1">
            <a:spLocks/>
          </p:cNvSpPr>
          <p:nvPr/>
        </p:nvSpPr>
        <p:spPr>
          <a:xfrm>
            <a:off x="337620" y="533400"/>
            <a:ext cx="1151676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4292F"/>
                </a:solidFill>
                <a:latin typeface="-apple-system"/>
              </a:rPr>
              <a:t>since the original code did not track or display a score for collecting items, I decided to add that functionality:</a:t>
            </a:r>
            <a:endParaRPr lang="en-US" sz="2400" i="0" kern="100" dirty="0"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CDBA6-F70A-C42F-1740-6D569F14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70" y="2202089"/>
            <a:ext cx="8665048" cy="30100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7CBB2F-D948-9768-3658-06A9E1C419EF}"/>
              </a:ext>
            </a:extLst>
          </p:cNvPr>
          <p:cNvSpPr/>
          <p:nvPr/>
        </p:nvSpPr>
        <p:spPr>
          <a:xfrm>
            <a:off x="2659380" y="3646170"/>
            <a:ext cx="4411980" cy="2324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5CF5F-F343-E75E-BC22-C15D7F842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0B16-C963-FBFF-337B-F998D691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2037AFD-B39C-5A76-5DF0-BC6942E7A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0" y="220980"/>
            <a:ext cx="11516760" cy="1752600"/>
          </a:xfrm>
        </p:spPr>
        <p:txBody>
          <a:bodyPr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suggested improvements</a:t>
            </a: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i="0" kern="100" dirty="0">
              <a:effectLst/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87B2E34-E6AD-51A2-2952-D54B532E3646}"/>
              </a:ext>
            </a:extLst>
          </p:cNvPr>
          <p:cNvSpPr txBox="1">
            <a:spLocks/>
          </p:cNvSpPr>
          <p:nvPr/>
        </p:nvSpPr>
        <p:spPr>
          <a:xfrm>
            <a:off x="337620" y="533400"/>
            <a:ext cx="1151676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4292F"/>
                </a:solidFill>
                <a:latin typeface="-apple-system"/>
              </a:rPr>
              <a:t>since the original code did not track or display a score for collecting items, I decided to add that functionality:</a:t>
            </a:r>
            <a:endParaRPr lang="en-US" sz="2400" i="0" kern="100" dirty="0"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C91A8-2A30-0721-F16D-693C399D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95" y="1757990"/>
            <a:ext cx="7059010" cy="45440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DE69EF-D395-315D-9B24-B5C3A0F2AD6C}"/>
              </a:ext>
            </a:extLst>
          </p:cNvPr>
          <p:cNvSpPr/>
          <p:nvPr/>
        </p:nvSpPr>
        <p:spPr>
          <a:xfrm>
            <a:off x="2727960" y="2491740"/>
            <a:ext cx="6745145" cy="2057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68596-0D5D-F5D0-7772-75651DF5D543}"/>
              </a:ext>
            </a:extLst>
          </p:cNvPr>
          <p:cNvSpPr/>
          <p:nvPr/>
        </p:nvSpPr>
        <p:spPr>
          <a:xfrm>
            <a:off x="3688081" y="5905500"/>
            <a:ext cx="5204460" cy="2057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8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9" y="2301949"/>
            <a:ext cx="6111314" cy="4022650"/>
          </a:xfrm>
        </p:spPr>
        <p:txBody>
          <a:bodyPr/>
          <a:lstStyle/>
          <a:p>
            <a:r>
              <a:rPr lang="en-US" dirty="0"/>
              <a:t>Alejandro Munoz</a:t>
            </a:r>
          </a:p>
          <a:p>
            <a:r>
              <a:rPr lang="en-US" dirty="0"/>
              <a:t>almunozavila@gmail.com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https://github.com/alej4ndro-cm/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https://www.linkedin.com/feed/</a:t>
            </a:r>
            <a:endParaRPr lang="en-US" dirty="0"/>
          </a:p>
          <a:p>
            <a:r>
              <a:rPr lang="en-US" dirty="0"/>
              <a:t>YouTube Presentation Video: </a:t>
            </a:r>
            <a:r>
              <a:rPr lang="en-US" dirty="0">
                <a:hlinkClick r:id="rId5"/>
              </a:rPr>
              <a:t>[Link]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/>
          <a:lstStyle/>
          <a:p>
            <a:r>
              <a:rPr lang="en-US" i="0" dirty="0">
                <a:latin typeface="Univers Condensed Light (Body)"/>
              </a:rPr>
              <a:t>Introduction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presentation details the strategic improvements made to a Python-based maze game, addressing critical gameplay issues and improving user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Objective: "To demonstrate a comprehensive approach to problem-solving and code refinement in game development."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EC2F8-0B9E-CB7C-8F7A-D237611B5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8214-A322-80A4-3AAC-5FE7F74C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>
            <a:normAutofit/>
          </a:bodyPr>
          <a:lstStyle/>
          <a:p>
            <a:r>
              <a:rPr lang="en-US" sz="2400" b="1" i="0" dirty="0">
                <a:latin typeface="Univers Condensed Light (Body)"/>
              </a:rPr>
              <a:t>Basic Maze </a:t>
            </a:r>
            <a:r>
              <a:rPr lang="en-US" sz="2400" b="1" i="0" dirty="0" err="1">
                <a:latin typeface="Univers Condensed Light (Body)"/>
              </a:rPr>
              <a:t>ruleS</a:t>
            </a:r>
            <a:r>
              <a:rPr lang="en-US" sz="2400" b="1" i="0" dirty="0">
                <a:latin typeface="Univers Condensed Light (Body)"/>
              </a:rPr>
              <a:t>:</a:t>
            </a:r>
            <a:r>
              <a:rPr lang="en-US" sz="2400" i="0" dirty="0">
                <a:latin typeface="Univers Condensed Light (Body)"/>
              </a:rPr>
              <a:t>  One player has to navigate a maze to collect all the items, and then find the exit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AC6E4-1D13-83EF-CFEB-6F622A3E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CFEF5-B5C8-6A84-36B4-ED8C6238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57568-FC1C-5DA2-90B7-F74EEF0D3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11" y="1791811"/>
            <a:ext cx="4326500" cy="432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A1DE27-CD19-4829-1485-3C33995AEE79}"/>
              </a:ext>
            </a:extLst>
          </p:cNvPr>
          <p:cNvCxnSpPr/>
          <p:nvPr/>
        </p:nvCxnSpPr>
        <p:spPr>
          <a:xfrm>
            <a:off x="5754255" y="2586182"/>
            <a:ext cx="0" cy="7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A521E5-8EDD-2B22-B346-DEE20CC32D53}"/>
              </a:ext>
            </a:extLst>
          </p:cNvPr>
          <p:cNvCxnSpPr>
            <a:cxnSpLocks/>
          </p:cNvCxnSpPr>
          <p:nvPr/>
        </p:nvCxnSpPr>
        <p:spPr>
          <a:xfrm>
            <a:off x="5842000" y="3325091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1C4207-96DF-8BC4-D7F4-54FA114676DE}"/>
              </a:ext>
            </a:extLst>
          </p:cNvPr>
          <p:cNvCxnSpPr/>
          <p:nvPr/>
        </p:nvCxnSpPr>
        <p:spPr>
          <a:xfrm>
            <a:off x="6096000" y="339090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3F96E1-A8D2-E6E1-08D2-B7499C1F7B3F}"/>
              </a:ext>
            </a:extLst>
          </p:cNvPr>
          <p:cNvCxnSpPr/>
          <p:nvPr/>
        </p:nvCxnSpPr>
        <p:spPr>
          <a:xfrm flipH="1" flipV="1">
            <a:off x="5781675" y="3686175"/>
            <a:ext cx="234950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DA19AF-29DC-29E4-52F5-F0B24189098D}"/>
              </a:ext>
            </a:extLst>
          </p:cNvPr>
          <p:cNvCxnSpPr/>
          <p:nvPr/>
        </p:nvCxnSpPr>
        <p:spPr>
          <a:xfrm>
            <a:off x="5695950" y="3686175"/>
            <a:ext cx="0" cy="19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96896C-B567-5AD9-1719-5969D51C1486}"/>
              </a:ext>
            </a:extLst>
          </p:cNvPr>
          <p:cNvCxnSpPr/>
          <p:nvPr/>
        </p:nvCxnSpPr>
        <p:spPr>
          <a:xfrm flipH="1">
            <a:off x="4892675" y="3946525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719F7B-D5A3-31C2-6C7B-73FD60F81468}"/>
              </a:ext>
            </a:extLst>
          </p:cNvPr>
          <p:cNvCxnSpPr/>
          <p:nvPr/>
        </p:nvCxnSpPr>
        <p:spPr>
          <a:xfrm>
            <a:off x="5842000" y="3956050"/>
            <a:ext cx="542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D999B4-770E-8F16-37FD-B5E5B0333973}"/>
              </a:ext>
            </a:extLst>
          </p:cNvPr>
          <p:cNvCxnSpPr/>
          <p:nvPr/>
        </p:nvCxnSpPr>
        <p:spPr>
          <a:xfrm>
            <a:off x="4810125" y="4044950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3B0006-D54B-EB7A-F3A3-6C6FCEF1DF63}"/>
              </a:ext>
            </a:extLst>
          </p:cNvPr>
          <p:cNvCxnSpPr/>
          <p:nvPr/>
        </p:nvCxnSpPr>
        <p:spPr>
          <a:xfrm flipH="1">
            <a:off x="4448175" y="4349750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6E81B5-608F-D113-1608-33D40DE3D138}"/>
              </a:ext>
            </a:extLst>
          </p:cNvPr>
          <p:cNvCxnSpPr>
            <a:cxnSpLocks/>
          </p:cNvCxnSpPr>
          <p:nvPr/>
        </p:nvCxnSpPr>
        <p:spPr>
          <a:xfrm flipH="1" flipV="1">
            <a:off x="4448174" y="4106863"/>
            <a:ext cx="1" cy="16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73AEEA-962A-D314-EBFC-71FBFC4146AB}"/>
              </a:ext>
            </a:extLst>
          </p:cNvPr>
          <p:cNvCxnSpPr>
            <a:cxnSpLocks/>
          </p:cNvCxnSpPr>
          <p:nvPr/>
        </p:nvCxnSpPr>
        <p:spPr>
          <a:xfrm flipH="1">
            <a:off x="4273551" y="4200525"/>
            <a:ext cx="7937" cy="134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8C882F-36E7-2A08-C318-D7E95146AC04}"/>
              </a:ext>
            </a:extLst>
          </p:cNvPr>
          <p:cNvCxnSpPr/>
          <p:nvPr/>
        </p:nvCxnSpPr>
        <p:spPr>
          <a:xfrm>
            <a:off x="4381500" y="5546725"/>
            <a:ext cx="118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3A4368-4879-4511-D003-977C45476348}"/>
              </a:ext>
            </a:extLst>
          </p:cNvPr>
          <p:cNvCxnSpPr/>
          <p:nvPr/>
        </p:nvCxnSpPr>
        <p:spPr>
          <a:xfrm flipV="1">
            <a:off x="5559425" y="4521200"/>
            <a:ext cx="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C53257-D1D4-28A2-B680-71AED39B7D6D}"/>
              </a:ext>
            </a:extLst>
          </p:cNvPr>
          <p:cNvCxnSpPr/>
          <p:nvPr/>
        </p:nvCxnSpPr>
        <p:spPr>
          <a:xfrm>
            <a:off x="5607050" y="4530725"/>
            <a:ext cx="14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73E675-9D58-DAD9-036B-3759E026A125}"/>
              </a:ext>
            </a:extLst>
          </p:cNvPr>
          <p:cNvCxnSpPr>
            <a:cxnSpLocks/>
          </p:cNvCxnSpPr>
          <p:nvPr/>
        </p:nvCxnSpPr>
        <p:spPr>
          <a:xfrm>
            <a:off x="5754255" y="4659465"/>
            <a:ext cx="0" cy="106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829E21-1B80-7359-43BE-16A258E15AC5}"/>
              </a:ext>
            </a:extLst>
          </p:cNvPr>
          <p:cNvSpPr/>
          <p:nvPr/>
        </p:nvSpPr>
        <p:spPr>
          <a:xfrm>
            <a:off x="5299075" y="5740401"/>
            <a:ext cx="685799" cy="2571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F8568A-647A-3B7F-EA66-1F5C5500734D}"/>
              </a:ext>
            </a:extLst>
          </p:cNvPr>
          <p:cNvCxnSpPr/>
          <p:nvPr/>
        </p:nvCxnSpPr>
        <p:spPr>
          <a:xfrm>
            <a:off x="5842000" y="4044950"/>
            <a:ext cx="0" cy="1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98920B-2C3F-C092-BA24-F0788D5560CF}"/>
              </a:ext>
            </a:extLst>
          </p:cNvPr>
          <p:cNvCxnSpPr/>
          <p:nvPr/>
        </p:nvCxnSpPr>
        <p:spPr>
          <a:xfrm>
            <a:off x="5908675" y="4159250"/>
            <a:ext cx="18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A2C5E3-4263-18F6-BD3F-A2A41AEAD621}"/>
              </a:ext>
            </a:extLst>
          </p:cNvPr>
          <p:cNvCxnSpPr/>
          <p:nvPr/>
        </p:nvCxnSpPr>
        <p:spPr>
          <a:xfrm>
            <a:off x="6096000" y="4276725"/>
            <a:ext cx="0" cy="28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1C4AB8-9BC1-0575-6B6D-1554CF29BE69}"/>
              </a:ext>
            </a:extLst>
          </p:cNvPr>
          <p:cNvCxnSpPr>
            <a:cxnSpLocks/>
          </p:cNvCxnSpPr>
          <p:nvPr/>
        </p:nvCxnSpPr>
        <p:spPr>
          <a:xfrm flipH="1">
            <a:off x="5781675" y="4530725"/>
            <a:ext cx="234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B141B3-7F0F-82C9-26DE-16E5BCF4D9B0}"/>
              </a:ext>
            </a:extLst>
          </p:cNvPr>
          <p:cNvCxnSpPr/>
          <p:nvPr/>
        </p:nvCxnSpPr>
        <p:spPr>
          <a:xfrm flipH="1">
            <a:off x="4238625" y="4106864"/>
            <a:ext cx="14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C3B14DD-C5E0-B8CB-08B5-AD2A9882CB81}"/>
              </a:ext>
            </a:extLst>
          </p:cNvPr>
          <p:cNvSpPr/>
          <p:nvPr/>
        </p:nvSpPr>
        <p:spPr>
          <a:xfrm>
            <a:off x="4768850" y="3896325"/>
            <a:ext cx="123825" cy="11747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B9E179-A688-CF85-212F-7F73E6E75236}"/>
              </a:ext>
            </a:extLst>
          </p:cNvPr>
          <p:cNvSpPr/>
          <p:nvPr/>
        </p:nvSpPr>
        <p:spPr>
          <a:xfrm>
            <a:off x="6397624" y="3896325"/>
            <a:ext cx="123825" cy="11747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73800B1-A757-B7BB-CB9A-1F5323F2CF73}"/>
              </a:ext>
            </a:extLst>
          </p:cNvPr>
          <p:cNvSpPr/>
          <p:nvPr/>
        </p:nvSpPr>
        <p:spPr>
          <a:xfrm>
            <a:off x="4768850" y="4873625"/>
            <a:ext cx="123825" cy="11747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9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1" grpId="0" animBg="1"/>
      <p:bldP spid="62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9139" y="291105"/>
            <a:ext cx="7116211" cy="3326310"/>
          </a:xfrm>
        </p:spPr>
        <p:txBody>
          <a:bodyPr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b="1" i="0" kern="100" dirty="0">
                <a:effectLst/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Understanding the Challenge:</a:t>
            </a:r>
            <a:br>
              <a:rPr lang="en-US" sz="2400" i="0" kern="100" dirty="0">
                <a:effectLst/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i="0" kern="100" dirty="0">
              <a:effectLst/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2" y="0"/>
            <a:ext cx="4811317" cy="68579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590BDD-821C-D969-F03A-6276E591D285}"/>
              </a:ext>
            </a:extLst>
          </p:cNvPr>
          <p:cNvSpPr txBox="1">
            <a:spLocks/>
          </p:cNvSpPr>
          <p:nvPr/>
        </p:nvSpPr>
        <p:spPr>
          <a:xfrm>
            <a:off x="4957153" y="1681837"/>
            <a:ext cx="7116211" cy="3326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The original game lacked proper handling exit conditions, resulting in a disjointed gameplay experience.</a:t>
            </a:r>
          </a:p>
          <a:p>
            <a:pPr>
              <a:spcBef>
                <a:spcPts val="0"/>
              </a:spcBef>
            </a:pPr>
            <a:endParaRPr lang="en-US" sz="2400" i="0" kern="100" dirty="0"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Problem Statement: the game neither ended nor checked if all items had been collected.</a:t>
            </a:r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B9CF-9B16-207D-1628-A500904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64A6B65-95CE-BB25-8B9E-658F60A3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965" y="352425"/>
            <a:ext cx="2953786" cy="655140"/>
          </a:xfrm>
        </p:spPr>
        <p:txBody>
          <a:bodyPr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b="1" i="0" kern="100" dirty="0">
                <a:effectLst/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Starting the game:</a:t>
            </a:r>
            <a:endParaRPr lang="en-US" sz="2400" i="0" kern="100" dirty="0">
              <a:effectLst/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8C1AA3C-4393-D4C0-58D8-641AEF94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138665"/>
            <a:ext cx="9667875" cy="536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F23ED-FC74-2FE1-F950-F732C7B9A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79620-5523-EBB1-79A6-1909951D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7F82C2FF-8176-2CC7-9A02-4AEDC7115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965" y="352425"/>
            <a:ext cx="11516760" cy="485776"/>
          </a:xfrm>
        </p:spPr>
        <p:txBody>
          <a:bodyPr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b="1" i="0" kern="100" dirty="0">
                <a:effectLst/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Collecting all items and getting to the exit (E):</a:t>
            </a:r>
            <a:endParaRPr lang="en-US" sz="2400" i="0" kern="100" dirty="0">
              <a:effectLst/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DEF20E7-5167-5F9F-E6CB-B9B98819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35" y="990600"/>
            <a:ext cx="5187532" cy="540827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B348E61-D443-5413-2209-4B35A1206C28}"/>
              </a:ext>
            </a:extLst>
          </p:cNvPr>
          <p:cNvSpPr/>
          <p:nvPr/>
        </p:nvSpPr>
        <p:spPr>
          <a:xfrm>
            <a:off x="3648075" y="3018464"/>
            <a:ext cx="400050" cy="40005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2B3CA7-84B8-F9C0-BDA9-E1A3F0489180}"/>
              </a:ext>
            </a:extLst>
          </p:cNvPr>
          <p:cNvSpPr/>
          <p:nvPr/>
        </p:nvSpPr>
        <p:spPr>
          <a:xfrm>
            <a:off x="3648075" y="5561639"/>
            <a:ext cx="400050" cy="40005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C1198-EAAB-1C7A-2C85-FBFF3CC319C4}"/>
              </a:ext>
            </a:extLst>
          </p:cNvPr>
          <p:cNvSpPr txBox="1"/>
          <p:nvPr/>
        </p:nvSpPr>
        <p:spPr>
          <a:xfrm>
            <a:off x="5693251" y="1079472"/>
            <a:ext cx="431353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Our game has a hiccup: </a:t>
            </a:r>
          </a:p>
          <a:p>
            <a:r>
              <a:rPr lang="en-US" sz="2400" dirty="0"/>
              <a:t>When you move to a new spot, it doesn't recognize the exit and unsuccessfully Exit the game when it finds </a:t>
            </a:r>
            <a:r>
              <a:rPr lang="en-US" sz="2400" dirty="0">
                <a:solidFill>
                  <a:srgbClr val="00B050"/>
                </a:solidFill>
              </a:rPr>
              <a:t>‘E’</a:t>
            </a:r>
          </a:p>
        </p:txBody>
      </p:sp>
      <p:pic>
        <p:nvPicPr>
          <p:cNvPr id="12" name="Picture 11" descr="A cartoon character standing in a crossroad&#10;&#10;Description automatically generated">
            <a:extLst>
              <a:ext uri="{FF2B5EF4-FFF2-40B4-BE49-F238E27FC236}">
                <a16:creationId xmlns:a16="http://schemas.microsoft.com/office/drawing/2014/main" id="{32E409F4-3C42-5CDC-2573-AB41D8CC3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73" y="3055837"/>
            <a:ext cx="3343042" cy="3343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42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D4D66-BFCB-8488-5A40-AE7295001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F609-B468-5EC4-61AA-72F6C089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6082B8D-CAAC-8F3B-9FD8-8801AB2B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604" y="152400"/>
            <a:ext cx="11516760" cy="1752600"/>
          </a:xfrm>
        </p:spPr>
        <p:txBody>
          <a:bodyPr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What's Going Wrong?</a:t>
            </a: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i="0" kern="100" dirty="0" err="1">
                <a:solidFill>
                  <a:srgbClr val="00B050"/>
                </a:solidFill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move_player</a:t>
            </a:r>
            <a:r>
              <a:rPr lang="en-US" sz="2400" i="0" kern="100" dirty="0">
                <a:solidFill>
                  <a:srgbClr val="00B050"/>
                </a:solidFill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sz="2400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function only checked for walls (WALL) but did not handle other game elements like items (ITEM) or the exit (EXIT), leading to incomplete gameplay</a:t>
            </a:r>
            <a:endParaRPr lang="en-US" sz="2400" i="0" kern="100" dirty="0">
              <a:effectLst/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6EAF65-7C18-9B8D-4FCB-07556F70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67" y="2105025"/>
            <a:ext cx="1035314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5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9E30B-1879-BB74-E2B0-347B3AA61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E35FF-FE23-7300-89A1-39EDA3B6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27F9877-BA5F-03A3-7279-BCA1533C2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604" y="360698"/>
            <a:ext cx="11516760" cy="1948162"/>
          </a:xfrm>
        </p:spPr>
        <p:txBody>
          <a:bodyPr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What's Going Wrong?</a:t>
            </a: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but also the </a:t>
            </a:r>
            <a:r>
              <a:rPr lang="en-US" sz="2400" i="0" kern="100" dirty="0">
                <a:solidFill>
                  <a:srgbClr val="00B050"/>
                </a:solidFill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main() </a:t>
            </a:r>
            <a:r>
              <a:rPr lang="en-US" sz="2400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function only  did not properly handle the scenario when the player reaches the exit:</a:t>
            </a:r>
            <a:br>
              <a:rPr lang="en-US" sz="2400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400" i="0" kern="100" dirty="0">
                <a:latin typeface="Univers Condensed Light (Body)"/>
                <a:cs typeface="Times New Roman" panose="02020603050405020304" pitchFamily="18" charset="0"/>
              </a:rPr>
            </a:br>
            <a:endParaRPr lang="en-US" sz="2400" i="0" kern="100" dirty="0">
              <a:latin typeface="Univers Condensed Light (Body)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6B1A6-321B-F076-2A62-09C004C00A2F}"/>
              </a:ext>
            </a:extLst>
          </p:cNvPr>
          <p:cNvSpPr txBox="1"/>
          <p:nvPr/>
        </p:nvSpPr>
        <p:spPr>
          <a:xfrm>
            <a:off x="556604" y="1787575"/>
            <a:ext cx="112162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kern="100" dirty="0">
                <a:latin typeface="Univers Condensed Light (Body)"/>
                <a:cs typeface="Times New Roman" panose="02020603050405020304" pitchFamily="18" charset="0"/>
              </a:rPr>
              <a:t>AFTER EACH MOVEMENT, THE GAME CHECKS IF THE PLAYER'S CURRENT POSITION IS THE EXIT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Univers Condensed Light (Body)"/>
                <a:cs typeface="Times New Roman" panose="02020603050405020304" pitchFamily="18" charset="0"/>
              </a:rPr>
              <a:t>SINCE THE PLAYER'S MOVEMENT HAS ALREADY REPLACED THE EXIT SYMBOL WITH THE PLAYER SYMBOL, THE CONDITION </a:t>
            </a:r>
            <a:r>
              <a:rPr lang="en-US" sz="2400" kern="100" dirty="0">
                <a:solidFill>
                  <a:srgbClr val="00B050"/>
                </a:solidFill>
                <a:latin typeface="Univers Condensed Light (Body)"/>
                <a:cs typeface="Times New Roman" panose="02020603050405020304" pitchFamily="18" charset="0"/>
              </a:rPr>
              <a:t>IF MAZE[PLAYER_POS[0]][PLAYER_POS[1]] == EXIT</a:t>
            </a:r>
            <a:r>
              <a:rPr lang="en-US" sz="2400" kern="100" dirty="0">
                <a:latin typeface="Univers Condensed Light (Body)"/>
                <a:cs typeface="Times New Roman" panose="02020603050405020304" pitchFamily="18" charset="0"/>
              </a:rPr>
              <a:t>: WILL NEVER BE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08B2E-F4E3-3732-AABA-81CF9665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37" y="3851835"/>
            <a:ext cx="7450167" cy="15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00EF4-2FA4-E435-061E-D105216E0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F20D-D376-67AB-B072-0E1C35A1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0B208CE-9BFA-86F9-5A29-EF5EEF60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965" y="352425"/>
            <a:ext cx="11516760" cy="1752600"/>
          </a:xfrm>
        </p:spPr>
        <p:txBody>
          <a:bodyPr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how to fix this issue?</a:t>
            </a: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400" b="1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adjusting the  </a:t>
            </a:r>
            <a:r>
              <a:rPr lang="en-US" sz="2400" i="0" kern="100" dirty="0" err="1">
                <a:solidFill>
                  <a:srgbClr val="00B050"/>
                </a:solidFill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move_player</a:t>
            </a:r>
            <a:r>
              <a:rPr lang="en-US" sz="2400" i="0" kern="100" dirty="0">
                <a:solidFill>
                  <a:srgbClr val="00B050"/>
                </a:solidFill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0" kern="100" dirty="0">
                <a:latin typeface="Univers Condensed Light (Body)"/>
                <a:ea typeface="Aptos" panose="020B0004020202020204" pitchFamily="34" charset="0"/>
                <a:cs typeface="Times New Roman" panose="02020603050405020304" pitchFamily="18" charset="0"/>
              </a:rPr>
              <a:t>function to return a value that indicates if the player has reached the exit.</a:t>
            </a:r>
            <a:endParaRPr lang="en-US" sz="2400" i="0" kern="100" dirty="0">
              <a:effectLst/>
              <a:latin typeface="Univers Condensed Light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D82EC-46EA-C3B2-7BD3-C59956A6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20" y="1952624"/>
            <a:ext cx="9687359" cy="47295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DD1B53-ECBF-04E5-A83E-C2D32B9F57DA}"/>
              </a:ext>
            </a:extLst>
          </p:cNvPr>
          <p:cNvSpPr/>
          <p:nvPr/>
        </p:nvSpPr>
        <p:spPr>
          <a:xfrm>
            <a:off x="1805940" y="3215640"/>
            <a:ext cx="6827520" cy="12192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48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 lines design" id="{2407D200-3004-4ADD-9D29-6D4C9B951E75}" vid="{22312BCD-9B59-4CBE-B473-4FDC2F04D3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1F1737-EB5A-49A3-BFCA-A97A8DCDF4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263D7C-E9CB-4C77-8528-77A30083B7F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462B0DF-AFCF-4681-BDD6-4CC4EE7AE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{19D42C13-0AEA-4EF0-8EEF-B7F52E98AD37}tf22797433_win32</Template>
  <TotalTime>253</TotalTime>
  <Words>474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Univers Condensed Light</vt:lpstr>
      <vt:lpstr>Univers Condensed Light (Body)</vt:lpstr>
      <vt:lpstr>Walbaum Display Light</vt:lpstr>
      <vt:lpstr>AngleLinesVTI</vt:lpstr>
      <vt:lpstr>pymaze Challenge</vt:lpstr>
      <vt:lpstr>Introduction</vt:lpstr>
      <vt:lpstr>Basic Maze ruleS:  One player has to navigate a maze to collect all the items, and then find the exit</vt:lpstr>
      <vt:lpstr>Understanding the Challenge: </vt:lpstr>
      <vt:lpstr>Starting the game:</vt:lpstr>
      <vt:lpstr>Collecting all items and getting to the exit (E):</vt:lpstr>
      <vt:lpstr>What's Going Wrong?  The move_player() function only checked for walls (WALL) but did not handle other game elements like items (ITEM) or the exit (EXIT), leading to incomplete gameplay</vt:lpstr>
      <vt:lpstr>What's Going Wrong?  but also the main() function only  did not properly handle the scenario when the player reaches the exit:  </vt:lpstr>
      <vt:lpstr>how to fix this issue?  adjusting the  move_player function to return a value that indicates if the player has reached the exit.</vt:lpstr>
      <vt:lpstr>how to fix this issue?  2. adjusting the  main() function to return a value that indicates if the player has reached the exit.</vt:lpstr>
      <vt:lpstr>running the game with the updated code:  </vt:lpstr>
      <vt:lpstr>suggested improvements  </vt:lpstr>
      <vt:lpstr>suggested improvements  </vt:lpstr>
      <vt:lpstr>suggested improvements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pymaze Challenge</dc:title>
  <dc:creator>alejandro ...</dc:creator>
  <cp:lastModifiedBy>alejandro ...</cp:lastModifiedBy>
  <cp:revision>4</cp:revision>
  <dcterms:created xsi:type="dcterms:W3CDTF">2024-02-13T00:46:10Z</dcterms:created>
  <dcterms:modified xsi:type="dcterms:W3CDTF">2024-02-13T05:23:09Z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