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67" r:id="rId4"/>
    <p:sldId id="258" r:id="rId5"/>
    <p:sldId id="268" r:id="rId6"/>
    <p:sldId id="260" r:id="rId7"/>
    <p:sldId id="269" r:id="rId8"/>
    <p:sldId id="259" r:id="rId9"/>
    <p:sldId id="270" r:id="rId10"/>
    <p:sldId id="271"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8996" autoAdjust="0"/>
  </p:normalViewPr>
  <p:slideViewPr>
    <p:cSldViewPr>
      <p:cViewPr varScale="1">
        <p:scale>
          <a:sx n="64" d="100"/>
          <a:sy n="64" d="100"/>
        </p:scale>
        <p:origin x="1351" y="259"/>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5/19/2025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5/19/2025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5/19/2025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5/19/2025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5/19/2025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5/19/2025</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5/19/2025</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5/19/2025</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5/19/2025</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5/19/2025</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www.globalrph.com/" TargetMode="External"/><Relationship Id="rId2" Type="http://schemas.openxmlformats.org/officeDocument/2006/relationships/hyperlink" Target="https://www.cdc.gov/diabetes/php/data-research/index.html" TargetMode="External"/><Relationship Id="rId1" Type="http://schemas.openxmlformats.org/officeDocument/2006/relationships/slideLayout" Target="../slideLayouts/slideLayout4.xml"/><Relationship Id="rId4" Type="http://schemas.openxmlformats.org/officeDocument/2006/relationships/hyperlink" Target="https://consumerguide.diabetes.org/collections/insulin-pe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8915400" cy="3177380"/>
          </a:xfrm>
        </p:spPr>
        <p:txBody>
          <a:bodyPr/>
          <a:lstStyle/>
          <a:p>
            <a:r>
              <a:rPr lang="en-US" dirty="0"/>
              <a:t>Insulin Pen Needle Calculator</a:t>
            </a:r>
          </a:p>
        </p:txBody>
      </p:sp>
      <p:sp>
        <p:nvSpPr>
          <p:cNvPr id="3" name="Subtitle 2"/>
          <p:cNvSpPr>
            <a:spLocks noGrp="1"/>
          </p:cNvSpPr>
          <p:nvPr>
            <p:ph type="body" idx="1"/>
          </p:nvPr>
        </p:nvSpPr>
        <p:spPr>
          <a:xfrm>
            <a:off x="1800412" y="3634580"/>
            <a:ext cx="7772400" cy="685800"/>
          </a:xfrm>
        </p:spPr>
        <p:txBody>
          <a:bodyPr/>
          <a:lstStyle/>
          <a:p>
            <a:r>
              <a:rPr lang="en-US" dirty="0"/>
              <a:t>Why it’s necessary and how it can be done</a:t>
            </a:r>
          </a:p>
        </p:txBody>
      </p:sp>
      <p:sp>
        <p:nvSpPr>
          <p:cNvPr id="4" name="Subtitle 2">
            <a:extLst>
              <a:ext uri="{FF2B5EF4-FFF2-40B4-BE49-F238E27FC236}">
                <a16:creationId xmlns:a16="http://schemas.microsoft.com/office/drawing/2014/main" id="{36AC5ED7-0CD4-C425-7679-3AF088408410}"/>
              </a:ext>
            </a:extLst>
          </p:cNvPr>
          <p:cNvSpPr txBox="1">
            <a:spLocks/>
          </p:cNvSpPr>
          <p:nvPr/>
        </p:nvSpPr>
        <p:spPr>
          <a:xfrm>
            <a:off x="914400" y="5410200"/>
            <a:ext cx="4098175" cy="68580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800"/>
              </a:spcBef>
              <a:buSzPct val="100000"/>
              <a:buFont typeface="Arial" pitchFamily="34" charset="0"/>
              <a:buNone/>
              <a:defRPr sz="2000" kern="1200" cap="all" baseline="0">
                <a:solidFill>
                  <a:schemeClr val="tx1">
                    <a:lumMod val="50000"/>
                    <a:lumOff val="50000"/>
                  </a:schemeClr>
                </a:solidFill>
                <a:latin typeface="+mn-lt"/>
                <a:ea typeface="+mn-ea"/>
                <a:cs typeface="+mn-cs"/>
              </a:defRPr>
            </a:lvl1pPr>
            <a:lvl2pPr marL="457200" indent="0" algn="ctr" defTabSz="914400" rtl="0" eaLnBrk="1" latinLnBrk="0" hangingPunct="1">
              <a:lnSpc>
                <a:spcPct val="90000"/>
              </a:lnSpc>
              <a:spcBef>
                <a:spcPts val="600"/>
              </a:spcBef>
              <a:buSzPct val="100000"/>
              <a:buFont typeface="Arial"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600"/>
              </a:spcBef>
              <a:buSzPct val="100000"/>
              <a:buFont typeface="Arial"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9pPr>
          </a:lstStyle>
          <a:p>
            <a:r>
              <a:rPr lang="en-US" sz="1600" dirty="0">
                <a:solidFill>
                  <a:schemeClr val="bg1"/>
                </a:solidFill>
              </a:rPr>
              <a:t>Alejandra Aguilar</a:t>
            </a:r>
          </a:p>
          <a:p>
            <a:pPr>
              <a:spcBef>
                <a:spcPts val="0"/>
              </a:spcBef>
            </a:pPr>
            <a:r>
              <a:rPr lang="en-US" sz="1600" dirty="0">
                <a:solidFill>
                  <a:schemeClr val="bg1"/>
                </a:solidFill>
              </a:rPr>
              <a:t>Cis129 final project</a:t>
            </a:r>
          </a:p>
          <a:p>
            <a:pPr>
              <a:spcBef>
                <a:spcPts val="0"/>
              </a:spcBef>
            </a:pPr>
            <a:r>
              <a:rPr lang="en-US" sz="1600" dirty="0">
                <a:solidFill>
                  <a:schemeClr val="bg1"/>
                </a:solidFill>
              </a:rPr>
              <a:t>Spring 2025</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EE767-255D-2E2D-12FD-40FBEE01B2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A94E1B-F5A7-7A5A-9A8F-2B209B61D009}"/>
              </a:ext>
            </a:extLst>
          </p:cNvPr>
          <p:cNvSpPr>
            <a:spLocks noGrp="1"/>
          </p:cNvSpPr>
          <p:nvPr>
            <p:ph type="title"/>
          </p:nvPr>
        </p:nvSpPr>
        <p:spPr/>
        <p:txBody>
          <a:bodyPr/>
          <a:lstStyle/>
          <a:p>
            <a:r>
              <a:rPr lang="en-US" dirty="0"/>
              <a:t>Software Design</a:t>
            </a:r>
          </a:p>
        </p:txBody>
      </p:sp>
      <p:sp>
        <p:nvSpPr>
          <p:cNvPr id="3" name="Content Placeholder 2">
            <a:extLst>
              <a:ext uri="{FF2B5EF4-FFF2-40B4-BE49-F238E27FC236}">
                <a16:creationId xmlns:a16="http://schemas.microsoft.com/office/drawing/2014/main" id="{C13BCCF6-4830-0762-9F27-89AB6E1ADF19}"/>
              </a:ext>
            </a:extLst>
          </p:cNvPr>
          <p:cNvSpPr>
            <a:spLocks noGrp="1"/>
          </p:cNvSpPr>
          <p:nvPr>
            <p:ph sz="half" idx="1"/>
          </p:nvPr>
        </p:nvSpPr>
        <p:spPr>
          <a:xfrm>
            <a:off x="685800" y="1825624"/>
            <a:ext cx="11125200" cy="4498975"/>
          </a:xfrm>
        </p:spPr>
        <p:txBody>
          <a:bodyPr/>
          <a:lstStyle/>
          <a:p>
            <a:r>
              <a:rPr lang="en-US" dirty="0"/>
              <a:t>To account for doses that may have to be split between pens due to insufficient quantity in one pen, calculate the number of pens needed by multiplying </a:t>
            </a:r>
            <a:r>
              <a:rPr lang="en-US" dirty="0" err="1"/>
              <a:t>total_daily_dose</a:t>
            </a:r>
            <a:r>
              <a:rPr lang="en-US" dirty="0"/>
              <a:t> with </a:t>
            </a:r>
            <a:r>
              <a:rPr lang="en-US" dirty="0" err="1"/>
              <a:t>days_supply</a:t>
            </a:r>
            <a:r>
              <a:rPr lang="en-US" dirty="0"/>
              <a:t>, then dividing by units available per pen. Finally  round up and subtract 1 and save as </a:t>
            </a:r>
            <a:r>
              <a:rPr lang="en-US" dirty="0" err="1"/>
              <a:t>bridge_needles</a:t>
            </a:r>
            <a:endParaRPr lang="en-US" dirty="0"/>
          </a:p>
          <a:p>
            <a:r>
              <a:rPr lang="en-US" dirty="0"/>
              <a:t>Calculate </a:t>
            </a:r>
            <a:r>
              <a:rPr lang="en-US" dirty="0" err="1"/>
              <a:t>total_needles</a:t>
            </a:r>
            <a:endParaRPr lang="en-US" dirty="0"/>
          </a:p>
          <a:p>
            <a:pPr lvl="1"/>
            <a:r>
              <a:rPr lang="en-US" dirty="0"/>
              <a:t>Total_needles = (</a:t>
            </a:r>
            <a:r>
              <a:rPr lang="en-US" dirty="0" err="1"/>
              <a:t>number_of_doses</a:t>
            </a:r>
            <a:r>
              <a:rPr lang="en-US" dirty="0"/>
              <a:t> + </a:t>
            </a:r>
            <a:r>
              <a:rPr lang="en-US" dirty="0" err="1"/>
              <a:t>extra_needles</a:t>
            </a:r>
            <a:r>
              <a:rPr lang="en-US" dirty="0"/>
              <a:t>)*</a:t>
            </a:r>
            <a:r>
              <a:rPr lang="en-US" dirty="0" err="1"/>
              <a:t>days_supply</a:t>
            </a:r>
            <a:r>
              <a:rPr lang="en-US" dirty="0"/>
              <a:t> + </a:t>
            </a:r>
            <a:r>
              <a:rPr lang="en-US" dirty="0" err="1"/>
              <a:t>bridge_needles</a:t>
            </a:r>
            <a:endParaRPr lang="en-US" dirty="0"/>
          </a:p>
          <a:p>
            <a:r>
              <a:rPr lang="en-US" dirty="0"/>
              <a:t>Display </a:t>
            </a:r>
            <a:r>
              <a:rPr lang="en-US" dirty="0" err="1"/>
              <a:t>total_needles</a:t>
            </a:r>
            <a:r>
              <a:rPr lang="en-US" dirty="0"/>
              <a:t> to user</a:t>
            </a:r>
          </a:p>
        </p:txBody>
      </p:sp>
    </p:spTree>
    <p:extLst>
      <p:ext uri="{BB962C8B-B14F-4D97-AF65-F5344CB8AC3E}">
        <p14:creationId xmlns:p14="http://schemas.microsoft.com/office/powerpoint/2010/main" val="7577173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39CBF-7DF8-4733-4BCE-9EE9B6DAFE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373A2C-568F-9AFC-D5D7-FF695483287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3373E2D-9ACE-5E30-E1CC-9826035C9464}"/>
              </a:ext>
            </a:extLst>
          </p:cNvPr>
          <p:cNvSpPr>
            <a:spLocks noGrp="1"/>
          </p:cNvSpPr>
          <p:nvPr>
            <p:ph sz="half" idx="1"/>
          </p:nvPr>
        </p:nvSpPr>
        <p:spPr>
          <a:xfrm>
            <a:off x="685800" y="1825624"/>
            <a:ext cx="11125200" cy="4498975"/>
          </a:xfrm>
        </p:spPr>
        <p:txBody>
          <a:bodyPr/>
          <a:lstStyle/>
          <a:p>
            <a:r>
              <a:rPr lang="en-US" dirty="0"/>
              <a:t>One of the biggest problems with this proposed solution is maintaining the database or dictionary of insulin products. While new products become available every year, old products become discontinued. This means that the data has to be updated frequently. How frequently should this program be updated?</a:t>
            </a:r>
          </a:p>
          <a:p>
            <a:r>
              <a:rPr lang="en-US" dirty="0"/>
              <a:t>Additionally, is it sufficient to display the total number of pen needles needed? The calculator could be designed to show how many pens the patient will need and/or how many boxes of pens will be needed. This would add more to be maintained in the database.</a:t>
            </a:r>
          </a:p>
          <a:p>
            <a:r>
              <a:rPr lang="en-US" dirty="0"/>
              <a:t>I was surprised to find that there are more biosimilar products than I have been exposed to. I would like to know the availability of the biosimilar products compared to the brand name products. I know we have experienced backorders of one biosimilar in my pharmacy. </a:t>
            </a:r>
          </a:p>
        </p:txBody>
      </p:sp>
    </p:spTree>
    <p:extLst>
      <p:ext uri="{BB962C8B-B14F-4D97-AF65-F5344CB8AC3E}">
        <p14:creationId xmlns:p14="http://schemas.microsoft.com/office/powerpoint/2010/main" val="35183195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9961D-5F44-28AD-6C31-7F997A6986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98F977-79D2-3AFD-E0B8-D94DAEADBF08}"/>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E22EF444-5D3B-2755-16CA-12252343AEE3}"/>
              </a:ext>
            </a:extLst>
          </p:cNvPr>
          <p:cNvSpPr>
            <a:spLocks noGrp="1"/>
          </p:cNvSpPr>
          <p:nvPr>
            <p:ph sz="half" idx="1"/>
          </p:nvPr>
        </p:nvSpPr>
        <p:spPr>
          <a:xfrm>
            <a:off x="685800" y="1825624"/>
            <a:ext cx="11125200" cy="4498975"/>
          </a:xfrm>
        </p:spPr>
        <p:txBody>
          <a:bodyPr/>
          <a:lstStyle/>
          <a:p>
            <a:pPr marL="457200" indent="-457200">
              <a:buFont typeface="+mj-lt"/>
              <a:buAutoNum type="arabicPeriod"/>
            </a:pPr>
            <a:r>
              <a:rPr lang="en-US" sz="2000" dirty="0"/>
              <a:t>Centers for Disease Control and Prevention. National Diabetes Statistics Report. Centers for Disease Control and Prevention. </a:t>
            </a:r>
            <a:r>
              <a:rPr lang="en-US" sz="2000" dirty="0">
                <a:hlinkClick r:id="rId2"/>
              </a:rPr>
              <a:t>https://www.cdc.gov/diabetes/php/data-research/index.html</a:t>
            </a:r>
            <a:r>
              <a:rPr lang="en-US" sz="2000" dirty="0"/>
              <a:t>. Accessed May 17, 2025.</a:t>
            </a:r>
          </a:p>
          <a:p>
            <a:pPr marL="457200" indent="-457200">
              <a:buFont typeface="+mj-lt"/>
              <a:buAutoNum type="arabicPeriod"/>
            </a:pPr>
            <a:r>
              <a:rPr lang="en-US" sz="2000" dirty="0"/>
              <a:t>Sarkar S, Heyward J, Alexander GC, Kalyani RR. Trends in Insulin Types and Devices Used by Adults With Type 2 Diabetes in the United States, 2016 to 2020. </a:t>
            </a:r>
            <a:r>
              <a:rPr lang="en-US" sz="2000" i="1" dirty="0"/>
              <a:t>JAMA </a:t>
            </a:r>
            <a:r>
              <a:rPr lang="en-US" sz="2000" i="1" dirty="0" err="1"/>
              <a:t>Netw</a:t>
            </a:r>
            <a:r>
              <a:rPr lang="en-US" sz="2000" i="1" dirty="0"/>
              <a:t> Open.</a:t>
            </a:r>
            <a:r>
              <a:rPr lang="en-US" sz="2000" dirty="0"/>
              <a:t> 2021;4(10):e2128782. doi:10.1001/jamanetworkopen.2021.28782</a:t>
            </a:r>
          </a:p>
          <a:p>
            <a:pPr marL="457200" indent="-457200">
              <a:buFont typeface="+mj-lt"/>
              <a:buAutoNum type="arabicPeriod"/>
            </a:pPr>
            <a:r>
              <a:rPr lang="en-US" sz="2000" dirty="0" err="1"/>
              <a:t>GlobalRPH</a:t>
            </a:r>
            <a:r>
              <a:rPr lang="en-US" sz="2000" dirty="0"/>
              <a:t>. </a:t>
            </a:r>
            <a:r>
              <a:rPr lang="en-US" sz="2000" dirty="0">
                <a:hlinkClick r:id="rId3"/>
              </a:rPr>
              <a:t>www.globalrph.com</a:t>
            </a:r>
            <a:r>
              <a:rPr lang="en-US" sz="2000" dirty="0"/>
              <a:t>. Accessed May 6, 2025. </a:t>
            </a:r>
          </a:p>
          <a:p>
            <a:pPr marL="457200" indent="-457200">
              <a:buFont typeface="+mj-lt"/>
              <a:buAutoNum type="arabicPeriod"/>
            </a:pPr>
            <a:r>
              <a:rPr lang="en-US" sz="2000" dirty="0"/>
              <a:t>American Diabetes Association Consumer Guide. Insulin Pens. America Diabetes Association. </a:t>
            </a:r>
            <a:r>
              <a:rPr lang="en-US" sz="2000" dirty="0">
                <a:hlinkClick r:id="rId4"/>
              </a:rPr>
              <a:t>https://consumerguide.diabetes.org/collections/insulin-pens</a:t>
            </a:r>
            <a:r>
              <a:rPr lang="en-US" sz="2000" dirty="0"/>
              <a:t>. Accessed May 17, 2025.</a:t>
            </a:r>
          </a:p>
          <a:p>
            <a:endParaRPr lang="en-US" dirty="0"/>
          </a:p>
        </p:txBody>
      </p:sp>
    </p:spTree>
    <p:extLst>
      <p:ext uri="{BB962C8B-B14F-4D97-AF65-F5344CB8AC3E}">
        <p14:creationId xmlns:p14="http://schemas.microsoft.com/office/powerpoint/2010/main" val="3109802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dirty="0"/>
              <a:t>Diabetes is a condition that affects approximately 38 million people in the United States.</a:t>
            </a:r>
            <a:r>
              <a:rPr lang="en-US" baseline="30000" dirty="0"/>
              <a:t>1</a:t>
            </a:r>
          </a:p>
          <a:p>
            <a:r>
              <a:rPr lang="en-US" dirty="0"/>
              <a:t>There are multiple treatment modalities for diabetes including oral medications and injectable medications. </a:t>
            </a:r>
          </a:p>
          <a:p>
            <a:r>
              <a:rPr lang="en-US" dirty="0"/>
              <a:t>One of the most frequently used medications is insulin. </a:t>
            </a:r>
          </a:p>
          <a:p>
            <a:r>
              <a:rPr lang="en-US" dirty="0"/>
              <a:t>Insulin comes in multiple forms such as analog insulin, human insulin and biosimilar insulins. These can be delivered via vials with syringes, reusable pens or disposable pens. </a:t>
            </a:r>
          </a:p>
          <a:p>
            <a:r>
              <a:rPr lang="en-US" dirty="0"/>
              <a:t>A 2021 cross-sectional study of ambulatory care visits found that that treatment visits for insulin pens increased from 36.1% in 2016 to 58.7% in 2020.</a:t>
            </a:r>
            <a:r>
              <a:rPr lang="en-US" baseline="30000" dirty="0"/>
              <a:t>2</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7CC17-2726-1C61-F3FB-2D4DE09A78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DE2938-AE94-AE55-C926-D191E7E107C0}"/>
              </a:ext>
            </a:extLst>
          </p:cNvPr>
          <p:cNvSpPr>
            <a:spLocks noGrp="1"/>
          </p:cNvSpPr>
          <p:nvPr>
            <p:ph type="title"/>
          </p:nvPr>
        </p:nvSpPr>
        <p:spPr/>
        <p:txBody>
          <a:bodyPr/>
          <a:lstStyle/>
          <a:p>
            <a:r>
              <a:rPr lang="en-US" dirty="0"/>
              <a:t>Background Continued</a:t>
            </a:r>
          </a:p>
        </p:txBody>
      </p:sp>
      <p:sp>
        <p:nvSpPr>
          <p:cNvPr id="3" name="Content Placeholder 2">
            <a:extLst>
              <a:ext uri="{FF2B5EF4-FFF2-40B4-BE49-F238E27FC236}">
                <a16:creationId xmlns:a16="http://schemas.microsoft.com/office/drawing/2014/main" id="{D47F256A-8801-ED52-A51D-4AE482DB0DFF}"/>
              </a:ext>
            </a:extLst>
          </p:cNvPr>
          <p:cNvSpPr>
            <a:spLocks noGrp="1"/>
          </p:cNvSpPr>
          <p:nvPr>
            <p:ph idx="1"/>
          </p:nvPr>
        </p:nvSpPr>
        <p:spPr/>
        <p:txBody>
          <a:bodyPr/>
          <a:lstStyle/>
          <a:p>
            <a:r>
              <a:rPr lang="en-US" dirty="0"/>
              <a:t>The use of insulin pens requires pen needles in order for patients to administer insulin doses</a:t>
            </a:r>
          </a:p>
          <a:p>
            <a:r>
              <a:rPr lang="en-US" dirty="0"/>
              <a:t>This means that healthcare providers must calculate the number of pen needles needed for their chosen days supply</a:t>
            </a:r>
          </a:p>
          <a:p>
            <a:r>
              <a:rPr lang="en-US" dirty="0"/>
              <a:t>Failure to provide the correct number of pen needles can lead to non-adherence to therapy, waste of insulin, or complications like lipodystrophy due to pen needle reuse</a:t>
            </a:r>
          </a:p>
        </p:txBody>
      </p:sp>
    </p:spTree>
    <p:extLst>
      <p:ext uri="{BB962C8B-B14F-4D97-AF65-F5344CB8AC3E}">
        <p14:creationId xmlns:p14="http://schemas.microsoft.com/office/powerpoint/2010/main" val="13467849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Solutions</a:t>
            </a:r>
          </a:p>
        </p:txBody>
      </p:sp>
      <p:sp>
        <p:nvSpPr>
          <p:cNvPr id="4" name="Content Placeholder 3">
            <a:extLst>
              <a:ext uri="{FF2B5EF4-FFF2-40B4-BE49-F238E27FC236}">
                <a16:creationId xmlns:a16="http://schemas.microsoft.com/office/drawing/2014/main" id="{C6B6908A-A7C1-4649-D4CB-C9F1CDB57673}"/>
              </a:ext>
            </a:extLst>
          </p:cNvPr>
          <p:cNvSpPr>
            <a:spLocks noGrp="1"/>
          </p:cNvSpPr>
          <p:nvPr>
            <p:ph idx="1"/>
          </p:nvPr>
        </p:nvSpPr>
        <p:spPr/>
        <p:txBody>
          <a:bodyPr/>
          <a:lstStyle/>
          <a:p>
            <a:r>
              <a:rPr lang="en-US" dirty="0"/>
              <a:t>Non-technological solutions include pen and paper calculations or estimations</a:t>
            </a:r>
          </a:p>
          <a:p>
            <a:r>
              <a:rPr lang="en-US" dirty="0"/>
              <a:t>Online calculators for pen needle calculations do not exist. </a:t>
            </a: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5B714-14E3-A34D-4830-CEF776881B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048D37-C316-A057-0F96-B0A6AA4A31CC}"/>
              </a:ext>
            </a:extLst>
          </p:cNvPr>
          <p:cNvSpPr>
            <a:spLocks noGrp="1"/>
          </p:cNvSpPr>
          <p:nvPr>
            <p:ph type="title"/>
          </p:nvPr>
        </p:nvSpPr>
        <p:spPr/>
        <p:txBody>
          <a:bodyPr/>
          <a:lstStyle/>
          <a:p>
            <a:r>
              <a:rPr lang="en-US" dirty="0"/>
              <a:t>Proposed Solution</a:t>
            </a:r>
          </a:p>
        </p:txBody>
      </p:sp>
      <p:sp>
        <p:nvSpPr>
          <p:cNvPr id="4" name="Content Placeholder 3">
            <a:extLst>
              <a:ext uri="{FF2B5EF4-FFF2-40B4-BE49-F238E27FC236}">
                <a16:creationId xmlns:a16="http://schemas.microsoft.com/office/drawing/2014/main" id="{CBF1865B-D463-771F-E4AA-23A4076DDC1A}"/>
              </a:ext>
            </a:extLst>
          </p:cNvPr>
          <p:cNvSpPr>
            <a:spLocks noGrp="1"/>
          </p:cNvSpPr>
          <p:nvPr>
            <p:ph idx="1"/>
          </p:nvPr>
        </p:nvSpPr>
        <p:spPr/>
        <p:txBody>
          <a:bodyPr/>
          <a:lstStyle/>
          <a:p>
            <a:r>
              <a:rPr lang="en-US" dirty="0"/>
              <a:t>A calculator for pen needles calculations accessible either through an application or web browser like the calculators available on GlobalRPH</a:t>
            </a:r>
            <a:r>
              <a:rPr lang="en-US" baseline="30000" dirty="0"/>
              <a:t>3</a:t>
            </a:r>
          </a:p>
          <a:p>
            <a:r>
              <a:rPr lang="en-US" dirty="0"/>
              <a:t>This application would not record any protected health information and would solely use number input from the user. </a:t>
            </a:r>
          </a:p>
        </p:txBody>
      </p:sp>
    </p:spTree>
    <p:extLst>
      <p:ext uri="{BB962C8B-B14F-4D97-AF65-F5344CB8AC3E}">
        <p14:creationId xmlns:p14="http://schemas.microsoft.com/office/powerpoint/2010/main" val="1544874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Approach</a:t>
            </a:r>
          </a:p>
        </p:txBody>
      </p:sp>
      <p:sp>
        <p:nvSpPr>
          <p:cNvPr id="3" name="Content Placeholder 2"/>
          <p:cNvSpPr>
            <a:spLocks noGrp="1"/>
          </p:cNvSpPr>
          <p:nvPr>
            <p:ph sz="half" idx="1"/>
          </p:nvPr>
        </p:nvSpPr>
        <p:spPr>
          <a:xfrm>
            <a:off x="533400" y="1600201"/>
            <a:ext cx="10744200" cy="1905000"/>
          </a:xfrm>
        </p:spPr>
        <p:txBody>
          <a:bodyPr/>
          <a:lstStyle/>
          <a:p>
            <a:r>
              <a:rPr lang="en-US" dirty="0"/>
              <a:t>The available insulin formulations had to be considered and their properties. The following table</a:t>
            </a:r>
            <a:r>
              <a:rPr lang="en-US" baseline="30000" dirty="0"/>
              <a:t>4</a:t>
            </a:r>
            <a:r>
              <a:rPr lang="en-US" dirty="0"/>
              <a:t> shows a small sample of some of the available insulin pens. Pen capacities are NOT standardized, and neither are the concentrations. Additionally, the increments by which insulin doses can be increased/prescribed can different between pen type.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410535027"/>
              </p:ext>
            </p:extLst>
          </p:nvPr>
        </p:nvGraphicFramePr>
        <p:xfrm>
          <a:off x="2133600" y="3429000"/>
          <a:ext cx="6019800" cy="3208402"/>
        </p:xfrm>
        <a:graphic>
          <a:graphicData uri="http://schemas.openxmlformats.org/drawingml/2006/table">
            <a:tbl>
              <a:tblPr firstRow="1" bandRow="1">
                <a:tableStyleId>{21E4AEA4-8DFA-4A89-87EB-49C32662AFE0}</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990970878"/>
                    </a:ext>
                  </a:extLst>
                </a:gridCol>
                <a:gridCol w="1295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534230">
                <a:tc>
                  <a:txBody>
                    <a:bodyPr/>
                    <a:lstStyle/>
                    <a:p>
                      <a:pPr marL="0" marR="0">
                        <a:lnSpc>
                          <a:spcPct val="107000"/>
                        </a:lnSpc>
                        <a:spcAft>
                          <a:spcPts val="800"/>
                        </a:spcAft>
                        <a:buNone/>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Insulin Pen</a:t>
                      </a:r>
                    </a:p>
                  </a:txBody>
                  <a:tcPr marL="68580" marR="68580" marT="0" marB="0"/>
                </a:tc>
                <a:tc>
                  <a:txBody>
                    <a:bodyPr/>
                    <a:lstStyle/>
                    <a:p>
                      <a:pPr marL="0" marR="0">
                        <a:lnSpc>
                          <a:spcPct val="107000"/>
                        </a:lnSpc>
                        <a:spcAft>
                          <a:spcPts val="800"/>
                        </a:spcAft>
                        <a:buNone/>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Maximum Deliverable Dose</a:t>
                      </a:r>
                    </a:p>
                  </a:txBody>
                  <a:tcPr marL="68580" marR="68580" marT="0" marB="0"/>
                </a:tc>
                <a:tc>
                  <a:txBody>
                    <a:bodyPr/>
                    <a:lstStyle/>
                    <a:p>
                      <a:pPr marL="0" marR="0">
                        <a:lnSpc>
                          <a:spcPct val="107000"/>
                        </a:lnSpc>
                        <a:spcAft>
                          <a:spcPts val="800"/>
                        </a:spcAft>
                        <a:buNone/>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Dose Increment</a:t>
                      </a:r>
                    </a:p>
                  </a:txBody>
                  <a:tcPr marL="68580" marR="68580" marT="0" marB="0"/>
                </a:tc>
                <a:tc>
                  <a:txBody>
                    <a:bodyPr/>
                    <a:lstStyle/>
                    <a:p>
                      <a:pPr marL="0" marR="0">
                        <a:lnSpc>
                          <a:spcPct val="107000"/>
                        </a:lnSpc>
                        <a:spcAft>
                          <a:spcPts val="800"/>
                        </a:spcAft>
                        <a:buNone/>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Units Available Per Pen</a:t>
                      </a:r>
                    </a:p>
                  </a:txBody>
                  <a:tcPr marL="68580" marR="68580" marT="0" marB="0"/>
                </a:tc>
                <a:extLst>
                  <a:ext uri="{0D108BD9-81ED-4DB2-BD59-A6C34878D82A}">
                    <a16:rowId xmlns:a16="http://schemas.microsoft.com/office/drawing/2014/main" val="10000"/>
                  </a:ext>
                </a:extLst>
              </a:tr>
              <a:tr h="534230">
                <a:tc>
                  <a:txBody>
                    <a:bodyPr/>
                    <a:lstStyle/>
                    <a:p>
                      <a:pPr marL="0" marR="0">
                        <a:lnSpc>
                          <a:spcPct val="107000"/>
                        </a:lnSpc>
                        <a:spcAft>
                          <a:spcPts val="800"/>
                        </a:spcAft>
                        <a:buNone/>
                      </a:pPr>
                      <a:r>
                        <a:rPr lang="en-US" sz="1600" b="1" kern="100">
                          <a:effectLst/>
                          <a:latin typeface="Times New Roman" panose="02020603050405020304" pitchFamily="18" charset="0"/>
                          <a:ea typeface="Aptos" panose="020B0004020202020204" pitchFamily="34" charset="0"/>
                          <a:cs typeface="Times New Roman" panose="02020603050405020304" pitchFamily="18" charset="0"/>
                        </a:rPr>
                        <a:t>Lantus SoloStar</a:t>
                      </a:r>
                    </a:p>
                  </a:txBody>
                  <a:tcPr marL="68580" marR="68580" marT="0" marB="0"/>
                </a:tc>
                <a:tc>
                  <a:txBody>
                    <a:bodyPr/>
                    <a:lstStyle/>
                    <a:p>
                      <a:pPr marL="0" marR="0">
                        <a:lnSpc>
                          <a:spcPct val="107000"/>
                        </a:lnSpc>
                        <a:spcAft>
                          <a:spcPts val="800"/>
                        </a:spcAft>
                        <a:buNone/>
                      </a:pPr>
                      <a:r>
                        <a:rPr lang="en-US" sz="1600" b="1" kern="100">
                          <a:effectLst/>
                          <a:latin typeface="Times New Roman" panose="02020603050405020304" pitchFamily="18" charset="0"/>
                          <a:ea typeface="Aptos" panose="020B0004020202020204" pitchFamily="34" charset="0"/>
                          <a:cs typeface="Times New Roman" panose="02020603050405020304" pitchFamily="18" charset="0"/>
                        </a:rPr>
                        <a:t>80</a:t>
                      </a:r>
                    </a:p>
                  </a:txBody>
                  <a:tcPr marL="68580" marR="68580" marT="0" marB="0"/>
                </a:tc>
                <a:tc>
                  <a:txBody>
                    <a:bodyPr/>
                    <a:lstStyle/>
                    <a:p>
                      <a:pPr marL="0" marR="0">
                        <a:lnSpc>
                          <a:spcPct val="107000"/>
                        </a:lnSpc>
                        <a:spcAft>
                          <a:spcPts val="800"/>
                        </a:spcAft>
                        <a:buNone/>
                      </a:pPr>
                      <a:r>
                        <a:rPr lang="en-US" sz="1600" b="1" kern="100">
                          <a:effectLst/>
                          <a:latin typeface="Times New Roman" panose="02020603050405020304" pitchFamily="18" charset="0"/>
                          <a:ea typeface="Aptos" panose="020B0004020202020204" pitchFamily="34" charset="0"/>
                          <a:cs typeface="Times New Roman" panose="02020603050405020304" pitchFamily="18" charset="0"/>
                        </a:rPr>
                        <a:t>1</a:t>
                      </a:r>
                    </a:p>
                  </a:txBody>
                  <a:tcPr marL="68580" marR="68580" marT="0" marB="0"/>
                </a:tc>
                <a:tc>
                  <a:txBody>
                    <a:bodyPr/>
                    <a:lstStyle/>
                    <a:p>
                      <a:pPr marL="0" marR="0">
                        <a:lnSpc>
                          <a:spcPct val="107000"/>
                        </a:lnSpc>
                        <a:spcAft>
                          <a:spcPts val="800"/>
                        </a:spcAft>
                        <a:buNone/>
                      </a:pPr>
                      <a:r>
                        <a:rPr lang="en-US" sz="1600" b="1" kern="100">
                          <a:effectLst/>
                          <a:latin typeface="Times New Roman" panose="02020603050405020304" pitchFamily="18" charset="0"/>
                          <a:ea typeface="Aptos" panose="020B0004020202020204" pitchFamily="34" charset="0"/>
                          <a:cs typeface="Times New Roman" panose="02020603050405020304" pitchFamily="18" charset="0"/>
                        </a:rPr>
                        <a:t>300</a:t>
                      </a:r>
                    </a:p>
                  </a:txBody>
                  <a:tcPr marL="68580" marR="68580" marT="0" marB="0"/>
                </a:tc>
                <a:extLst>
                  <a:ext uri="{0D108BD9-81ED-4DB2-BD59-A6C34878D82A}">
                    <a16:rowId xmlns:a16="http://schemas.microsoft.com/office/drawing/2014/main" val="3460046087"/>
                  </a:ext>
                </a:extLst>
              </a:tr>
              <a:tr h="534230">
                <a:tc>
                  <a:txBody>
                    <a:bodyPr/>
                    <a:lstStyle/>
                    <a:p>
                      <a:pPr marL="0" marR="0">
                        <a:lnSpc>
                          <a:spcPct val="107000"/>
                        </a:lnSpc>
                        <a:spcAft>
                          <a:spcPts val="800"/>
                        </a:spcAft>
                        <a:buNone/>
                      </a:pPr>
                      <a:r>
                        <a:rPr lang="en-US" sz="1600" b="1" kern="100">
                          <a:effectLst/>
                          <a:latin typeface="Times New Roman" panose="02020603050405020304" pitchFamily="18" charset="0"/>
                          <a:ea typeface="Aptos" panose="020B0004020202020204" pitchFamily="34" charset="0"/>
                          <a:cs typeface="Times New Roman" panose="02020603050405020304" pitchFamily="18" charset="0"/>
                        </a:rPr>
                        <a:t>Novolog FlexPen</a:t>
                      </a:r>
                    </a:p>
                  </a:txBody>
                  <a:tcPr marL="68580" marR="68580" marT="0" marB="0"/>
                </a:tc>
                <a:tc>
                  <a:txBody>
                    <a:bodyPr/>
                    <a:lstStyle/>
                    <a:p>
                      <a:pPr marL="0" marR="0">
                        <a:lnSpc>
                          <a:spcPct val="107000"/>
                        </a:lnSpc>
                        <a:spcAft>
                          <a:spcPts val="800"/>
                        </a:spcAft>
                        <a:buNone/>
                      </a:pPr>
                      <a:r>
                        <a:rPr lang="en-US" sz="1600" b="1" kern="100">
                          <a:effectLst/>
                          <a:latin typeface="Times New Roman" panose="02020603050405020304" pitchFamily="18" charset="0"/>
                          <a:ea typeface="Aptos" panose="020B0004020202020204" pitchFamily="34" charset="0"/>
                          <a:cs typeface="Times New Roman" panose="02020603050405020304" pitchFamily="18" charset="0"/>
                        </a:rPr>
                        <a:t>60</a:t>
                      </a:r>
                    </a:p>
                  </a:txBody>
                  <a:tcPr marL="68580" marR="68580" marT="0" marB="0"/>
                </a:tc>
                <a:tc>
                  <a:txBody>
                    <a:bodyPr/>
                    <a:lstStyle/>
                    <a:p>
                      <a:pPr marL="0" marR="0">
                        <a:lnSpc>
                          <a:spcPct val="107000"/>
                        </a:lnSpc>
                        <a:spcAft>
                          <a:spcPts val="800"/>
                        </a:spcAft>
                        <a:buNone/>
                      </a:pPr>
                      <a:r>
                        <a:rPr lang="en-US" sz="1600" b="1" kern="100">
                          <a:effectLst/>
                          <a:latin typeface="Times New Roman" panose="02020603050405020304" pitchFamily="18" charset="0"/>
                          <a:ea typeface="Aptos" panose="020B0004020202020204" pitchFamily="34" charset="0"/>
                          <a:cs typeface="Times New Roman" panose="02020603050405020304" pitchFamily="18" charset="0"/>
                        </a:rPr>
                        <a:t>1</a:t>
                      </a:r>
                    </a:p>
                  </a:txBody>
                  <a:tcPr marL="68580" marR="68580" marT="0" marB="0"/>
                </a:tc>
                <a:tc>
                  <a:txBody>
                    <a:bodyPr/>
                    <a:lstStyle/>
                    <a:p>
                      <a:pPr marL="0" marR="0">
                        <a:lnSpc>
                          <a:spcPct val="107000"/>
                        </a:lnSpc>
                        <a:spcAft>
                          <a:spcPts val="800"/>
                        </a:spcAft>
                        <a:buNone/>
                      </a:pPr>
                      <a:r>
                        <a:rPr lang="en-US" sz="1600" b="1" kern="100">
                          <a:effectLst/>
                          <a:latin typeface="Times New Roman" panose="02020603050405020304" pitchFamily="18" charset="0"/>
                          <a:ea typeface="Aptos" panose="020B0004020202020204" pitchFamily="34" charset="0"/>
                          <a:cs typeface="Times New Roman" panose="02020603050405020304" pitchFamily="18" charset="0"/>
                        </a:rPr>
                        <a:t>300</a:t>
                      </a:r>
                    </a:p>
                  </a:txBody>
                  <a:tcPr marL="68580" marR="68580" marT="0" marB="0"/>
                </a:tc>
                <a:extLst>
                  <a:ext uri="{0D108BD9-81ED-4DB2-BD59-A6C34878D82A}">
                    <a16:rowId xmlns:a16="http://schemas.microsoft.com/office/drawing/2014/main" val="1664705028"/>
                  </a:ext>
                </a:extLst>
              </a:tr>
              <a:tr h="534230">
                <a:tc>
                  <a:txBody>
                    <a:bodyPr/>
                    <a:lstStyle/>
                    <a:p>
                      <a:pPr marL="0" marR="0">
                        <a:lnSpc>
                          <a:spcPct val="107000"/>
                        </a:lnSpc>
                        <a:spcAft>
                          <a:spcPts val="800"/>
                        </a:spcAft>
                        <a:buNone/>
                      </a:pPr>
                      <a:r>
                        <a:rPr lang="en-US" sz="1600" b="1" kern="100">
                          <a:effectLst/>
                          <a:latin typeface="Times New Roman" panose="02020603050405020304" pitchFamily="18" charset="0"/>
                          <a:ea typeface="Aptos" panose="020B0004020202020204" pitchFamily="34" charset="0"/>
                          <a:cs typeface="Times New Roman" panose="02020603050405020304" pitchFamily="18" charset="0"/>
                        </a:rPr>
                        <a:t>Semglee Pen</a:t>
                      </a:r>
                    </a:p>
                  </a:txBody>
                  <a:tcPr marL="68580" marR="68580" marT="0" marB="0"/>
                </a:tc>
                <a:tc>
                  <a:txBody>
                    <a:bodyPr/>
                    <a:lstStyle/>
                    <a:p>
                      <a:pPr marL="0" marR="0">
                        <a:lnSpc>
                          <a:spcPct val="107000"/>
                        </a:lnSpc>
                        <a:spcAft>
                          <a:spcPts val="800"/>
                        </a:spcAft>
                        <a:buNone/>
                      </a:pPr>
                      <a:r>
                        <a:rPr lang="en-US" sz="1600" b="1" kern="100">
                          <a:effectLst/>
                          <a:latin typeface="Times New Roman" panose="02020603050405020304" pitchFamily="18" charset="0"/>
                          <a:ea typeface="Aptos" panose="020B0004020202020204" pitchFamily="34" charset="0"/>
                          <a:cs typeface="Times New Roman" panose="02020603050405020304" pitchFamily="18" charset="0"/>
                        </a:rPr>
                        <a:t>80</a:t>
                      </a:r>
                    </a:p>
                  </a:txBody>
                  <a:tcPr marL="68580" marR="68580" marT="0" marB="0"/>
                </a:tc>
                <a:tc>
                  <a:txBody>
                    <a:bodyPr/>
                    <a:lstStyle/>
                    <a:p>
                      <a:pPr marL="0" marR="0">
                        <a:lnSpc>
                          <a:spcPct val="107000"/>
                        </a:lnSpc>
                        <a:spcAft>
                          <a:spcPts val="800"/>
                        </a:spcAft>
                        <a:buNone/>
                      </a:pPr>
                      <a:r>
                        <a:rPr lang="en-US" sz="1600" b="1" kern="100">
                          <a:effectLst/>
                          <a:latin typeface="Times New Roman" panose="02020603050405020304" pitchFamily="18" charset="0"/>
                          <a:ea typeface="Aptos" panose="020B0004020202020204" pitchFamily="34" charset="0"/>
                          <a:cs typeface="Times New Roman" panose="02020603050405020304" pitchFamily="18" charset="0"/>
                        </a:rPr>
                        <a:t>1</a:t>
                      </a:r>
                    </a:p>
                  </a:txBody>
                  <a:tcPr marL="68580" marR="68580" marT="0" marB="0"/>
                </a:tc>
                <a:tc>
                  <a:txBody>
                    <a:bodyPr/>
                    <a:lstStyle/>
                    <a:p>
                      <a:pPr marL="0" marR="0">
                        <a:lnSpc>
                          <a:spcPct val="107000"/>
                        </a:lnSpc>
                        <a:spcAft>
                          <a:spcPts val="800"/>
                        </a:spcAft>
                        <a:buNone/>
                      </a:pPr>
                      <a:r>
                        <a:rPr lang="en-US" sz="1600" b="1" kern="100">
                          <a:effectLst/>
                          <a:latin typeface="Times New Roman" panose="02020603050405020304" pitchFamily="18" charset="0"/>
                          <a:ea typeface="Aptos" panose="020B0004020202020204" pitchFamily="34" charset="0"/>
                          <a:cs typeface="Times New Roman" panose="02020603050405020304" pitchFamily="18" charset="0"/>
                        </a:rPr>
                        <a:t>300</a:t>
                      </a:r>
                    </a:p>
                  </a:txBody>
                  <a:tcPr marL="68580" marR="68580" marT="0" marB="0"/>
                </a:tc>
                <a:extLst>
                  <a:ext uri="{0D108BD9-81ED-4DB2-BD59-A6C34878D82A}">
                    <a16:rowId xmlns:a16="http://schemas.microsoft.com/office/drawing/2014/main" val="10001"/>
                  </a:ext>
                </a:extLst>
              </a:tr>
              <a:tr h="535741">
                <a:tc>
                  <a:txBody>
                    <a:bodyPr/>
                    <a:lstStyle/>
                    <a:p>
                      <a:pPr marL="0" marR="0">
                        <a:lnSpc>
                          <a:spcPct val="107000"/>
                        </a:lnSpc>
                        <a:spcAft>
                          <a:spcPts val="800"/>
                        </a:spcAft>
                        <a:buNone/>
                      </a:pPr>
                      <a:r>
                        <a:rPr lang="en-US" sz="1600" b="1" kern="100">
                          <a:effectLst/>
                          <a:latin typeface="Times New Roman" panose="02020603050405020304" pitchFamily="18" charset="0"/>
                          <a:ea typeface="Aptos" panose="020B0004020202020204" pitchFamily="34" charset="0"/>
                          <a:cs typeface="Times New Roman" panose="02020603050405020304" pitchFamily="18" charset="0"/>
                        </a:rPr>
                        <a:t>Humulin R U-500 KwikPen</a:t>
                      </a:r>
                    </a:p>
                  </a:txBody>
                  <a:tcPr marL="68580" marR="68580" marT="0" marB="0"/>
                </a:tc>
                <a:tc>
                  <a:txBody>
                    <a:bodyPr/>
                    <a:lstStyle/>
                    <a:p>
                      <a:pPr marL="0" marR="0">
                        <a:lnSpc>
                          <a:spcPct val="107000"/>
                        </a:lnSpc>
                        <a:spcAft>
                          <a:spcPts val="800"/>
                        </a:spcAft>
                        <a:buNone/>
                      </a:pPr>
                      <a:r>
                        <a:rPr lang="en-US" sz="1600" b="1" kern="100">
                          <a:effectLst/>
                          <a:latin typeface="Times New Roman" panose="02020603050405020304" pitchFamily="18" charset="0"/>
                          <a:ea typeface="Aptos" panose="020B0004020202020204" pitchFamily="34" charset="0"/>
                          <a:cs typeface="Times New Roman" panose="02020603050405020304" pitchFamily="18" charset="0"/>
                        </a:rPr>
                        <a:t>300</a:t>
                      </a:r>
                    </a:p>
                  </a:txBody>
                  <a:tcPr marL="68580" marR="68580" marT="0" marB="0"/>
                </a:tc>
                <a:tc>
                  <a:txBody>
                    <a:bodyPr/>
                    <a:lstStyle/>
                    <a:p>
                      <a:pPr marL="0" marR="0">
                        <a:lnSpc>
                          <a:spcPct val="107000"/>
                        </a:lnSpc>
                        <a:spcAft>
                          <a:spcPts val="800"/>
                        </a:spcAft>
                        <a:buNone/>
                      </a:pPr>
                      <a:r>
                        <a:rPr lang="en-US" sz="1600" b="1" kern="100">
                          <a:effectLst/>
                          <a:latin typeface="Times New Roman" panose="02020603050405020304" pitchFamily="18" charset="0"/>
                          <a:ea typeface="Aptos" panose="020B0004020202020204" pitchFamily="34" charset="0"/>
                          <a:cs typeface="Times New Roman" panose="02020603050405020304" pitchFamily="18" charset="0"/>
                        </a:rPr>
                        <a:t>5</a:t>
                      </a:r>
                    </a:p>
                  </a:txBody>
                  <a:tcPr marL="68580" marR="68580" marT="0" marB="0"/>
                </a:tc>
                <a:tc>
                  <a:txBody>
                    <a:bodyPr/>
                    <a:lstStyle/>
                    <a:p>
                      <a:pPr marL="0" marR="0">
                        <a:lnSpc>
                          <a:spcPct val="107000"/>
                        </a:lnSpc>
                        <a:spcAft>
                          <a:spcPts val="800"/>
                        </a:spcAft>
                        <a:buNone/>
                      </a:pPr>
                      <a:r>
                        <a:rPr lang="en-US" sz="1600" b="1" kern="100">
                          <a:effectLst/>
                          <a:latin typeface="Times New Roman" panose="02020603050405020304" pitchFamily="18" charset="0"/>
                          <a:ea typeface="Aptos" panose="020B0004020202020204" pitchFamily="34" charset="0"/>
                          <a:cs typeface="Times New Roman" panose="02020603050405020304" pitchFamily="18" charset="0"/>
                        </a:rPr>
                        <a:t>1500</a:t>
                      </a:r>
                    </a:p>
                  </a:txBody>
                  <a:tcPr marL="68580" marR="68580" marT="0" marB="0"/>
                </a:tc>
                <a:extLst>
                  <a:ext uri="{0D108BD9-81ED-4DB2-BD59-A6C34878D82A}">
                    <a16:rowId xmlns:a16="http://schemas.microsoft.com/office/drawing/2014/main" val="10002"/>
                  </a:ext>
                </a:extLst>
              </a:tr>
              <a:tr h="535741">
                <a:tc>
                  <a:txBody>
                    <a:bodyPr/>
                    <a:lstStyle/>
                    <a:p>
                      <a:pPr marL="0" marR="0">
                        <a:lnSpc>
                          <a:spcPct val="107000"/>
                        </a:lnSpc>
                        <a:spcAft>
                          <a:spcPts val="800"/>
                        </a:spcAft>
                        <a:buNone/>
                      </a:pPr>
                      <a:r>
                        <a:rPr lang="en-US" sz="1600" b="1" kern="100">
                          <a:effectLst/>
                          <a:latin typeface="Times New Roman" panose="02020603050405020304" pitchFamily="18" charset="0"/>
                          <a:ea typeface="Aptos" panose="020B0004020202020204" pitchFamily="34" charset="0"/>
                          <a:cs typeface="Times New Roman" panose="02020603050405020304" pitchFamily="18" charset="0"/>
                        </a:rPr>
                        <a:t>Tresiba U-200 FlexTouch</a:t>
                      </a:r>
                    </a:p>
                  </a:txBody>
                  <a:tcPr marL="68580" marR="68580" marT="0" marB="0"/>
                </a:tc>
                <a:tc>
                  <a:txBody>
                    <a:bodyPr/>
                    <a:lstStyle/>
                    <a:p>
                      <a:pPr marL="0" marR="0">
                        <a:lnSpc>
                          <a:spcPct val="107000"/>
                        </a:lnSpc>
                        <a:spcAft>
                          <a:spcPts val="800"/>
                        </a:spcAft>
                        <a:buNone/>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160</a:t>
                      </a:r>
                    </a:p>
                  </a:txBody>
                  <a:tcPr marL="68580" marR="68580" marT="0" marB="0"/>
                </a:tc>
                <a:tc>
                  <a:txBody>
                    <a:bodyPr/>
                    <a:lstStyle/>
                    <a:p>
                      <a:pPr marL="0" marR="0">
                        <a:lnSpc>
                          <a:spcPct val="107000"/>
                        </a:lnSpc>
                        <a:spcAft>
                          <a:spcPts val="800"/>
                        </a:spcAft>
                        <a:buNone/>
                      </a:pPr>
                      <a:r>
                        <a:rPr lang="en-US" sz="1600" b="1" kern="100">
                          <a:effectLst/>
                          <a:latin typeface="Times New Roman" panose="02020603050405020304" pitchFamily="18" charset="0"/>
                          <a:ea typeface="Aptos" panose="020B0004020202020204" pitchFamily="34" charset="0"/>
                          <a:cs typeface="Times New Roman" panose="02020603050405020304" pitchFamily="18" charset="0"/>
                        </a:rPr>
                        <a:t>2</a:t>
                      </a:r>
                    </a:p>
                  </a:txBody>
                  <a:tcPr marL="68580" marR="68580" marT="0" marB="0"/>
                </a:tc>
                <a:tc>
                  <a:txBody>
                    <a:bodyPr/>
                    <a:lstStyle/>
                    <a:p>
                      <a:pPr marL="0" marR="0">
                        <a:lnSpc>
                          <a:spcPct val="107000"/>
                        </a:lnSpc>
                        <a:spcAft>
                          <a:spcPts val="800"/>
                        </a:spcAft>
                        <a:buNone/>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600</a:t>
                      </a: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1626C-40CE-EA16-8B42-ACD2592B78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AE149-33BF-3A0B-CAD1-CBC6CD373553}"/>
              </a:ext>
            </a:extLst>
          </p:cNvPr>
          <p:cNvSpPr>
            <a:spLocks noGrp="1"/>
          </p:cNvSpPr>
          <p:nvPr>
            <p:ph type="title"/>
          </p:nvPr>
        </p:nvSpPr>
        <p:spPr/>
        <p:txBody>
          <a:bodyPr/>
          <a:lstStyle/>
          <a:p>
            <a:r>
              <a:rPr lang="en-US" dirty="0"/>
              <a:t>Design Approach</a:t>
            </a:r>
          </a:p>
        </p:txBody>
      </p:sp>
      <p:sp>
        <p:nvSpPr>
          <p:cNvPr id="3" name="Content Placeholder 2">
            <a:extLst>
              <a:ext uri="{FF2B5EF4-FFF2-40B4-BE49-F238E27FC236}">
                <a16:creationId xmlns:a16="http://schemas.microsoft.com/office/drawing/2014/main" id="{C89FC824-791C-B582-4250-D0E567ADBFED}"/>
              </a:ext>
            </a:extLst>
          </p:cNvPr>
          <p:cNvSpPr>
            <a:spLocks noGrp="1"/>
          </p:cNvSpPr>
          <p:nvPr>
            <p:ph sz="half" idx="1"/>
          </p:nvPr>
        </p:nvSpPr>
        <p:spPr>
          <a:xfrm>
            <a:off x="533400" y="1600200"/>
            <a:ext cx="10744200" cy="4571999"/>
          </a:xfrm>
        </p:spPr>
        <p:txBody>
          <a:bodyPr/>
          <a:lstStyle/>
          <a:p>
            <a:r>
              <a:rPr lang="en-US" dirty="0"/>
              <a:t>Because of the variety of insulin pens available, the program should allow the user to select the product the patient will be using. By having a built-in database or dictionary with associated values, the number of potential mistakes by user entry can be minimized. </a:t>
            </a:r>
          </a:p>
          <a:p>
            <a:r>
              <a:rPr lang="en-US" dirty="0"/>
              <a:t>Different types of insulins require different dosing schedules. Some are administered once per day, while others are administered multiple times per day. Complicating matters further, doses administered multiple times per day are not always the same number of units. Thus, the user will need to enter each dose separately</a:t>
            </a:r>
          </a:p>
        </p:txBody>
      </p:sp>
    </p:spTree>
    <p:extLst>
      <p:ext uri="{BB962C8B-B14F-4D97-AF65-F5344CB8AC3E}">
        <p14:creationId xmlns:p14="http://schemas.microsoft.com/office/powerpoint/2010/main" val="40345156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sp>
        <p:nvSpPr>
          <p:cNvPr id="3" name="Content Placeholder 2"/>
          <p:cNvSpPr>
            <a:spLocks noGrp="1"/>
          </p:cNvSpPr>
          <p:nvPr>
            <p:ph sz="half" idx="1"/>
          </p:nvPr>
        </p:nvSpPr>
        <p:spPr>
          <a:xfrm>
            <a:off x="1066800" y="1825625"/>
            <a:ext cx="10058400" cy="3889376"/>
          </a:xfrm>
        </p:spPr>
        <p:txBody>
          <a:bodyPr/>
          <a:lstStyle/>
          <a:p>
            <a:r>
              <a:rPr lang="en-US" dirty="0"/>
              <a:t>Create a table of available insulin products and assign an entry code</a:t>
            </a:r>
          </a:p>
          <a:p>
            <a:endParaRPr lang="en-US" dirty="0"/>
          </a:p>
          <a:p>
            <a:endParaRPr lang="en-US" dirty="0"/>
          </a:p>
          <a:p>
            <a:r>
              <a:rPr lang="en-US" dirty="0"/>
              <a:t>Use the entry code to create a dictionary with the associated paraments of maximum deliverable dose, dose increment and pen capacity</a:t>
            </a:r>
          </a:p>
          <a:p>
            <a:pPr lvl="1"/>
            <a:r>
              <a:rPr lang="en-US" dirty="0" err="1"/>
              <a:t>Insulin_paraments</a:t>
            </a:r>
            <a:r>
              <a:rPr lang="en-US" dirty="0"/>
              <a:t> = {1:(80, 1, 300), 2:(60, 1, 300), 3:(80, 1, 300), 4:(300, 5, 1500), 5:(160, 2, 600)}</a:t>
            </a:r>
          </a:p>
          <a:p>
            <a:pPr marL="228600" lvl="1" indent="0">
              <a:buNone/>
            </a:pPr>
            <a:endParaRPr lang="en-US" dirty="0"/>
          </a:p>
        </p:txBody>
      </p:sp>
      <p:graphicFrame>
        <p:nvGraphicFramePr>
          <p:cNvPr id="6" name="Table 5">
            <a:extLst>
              <a:ext uri="{FF2B5EF4-FFF2-40B4-BE49-F238E27FC236}">
                <a16:creationId xmlns:a16="http://schemas.microsoft.com/office/drawing/2014/main" id="{D2A11119-8AAD-BCC4-9A79-998450CEDAE8}"/>
              </a:ext>
            </a:extLst>
          </p:cNvPr>
          <p:cNvGraphicFramePr>
            <a:graphicFrameLocks noGrp="1"/>
          </p:cNvGraphicFramePr>
          <p:nvPr>
            <p:extLst>
              <p:ext uri="{D42A27DB-BD31-4B8C-83A1-F6EECF244321}">
                <p14:modId xmlns:p14="http://schemas.microsoft.com/office/powerpoint/2010/main" val="3937323128"/>
              </p:ext>
            </p:extLst>
          </p:nvPr>
        </p:nvGraphicFramePr>
        <p:xfrm>
          <a:off x="2133600" y="2334768"/>
          <a:ext cx="4114800" cy="1094232"/>
        </p:xfrm>
        <a:graphic>
          <a:graphicData uri="http://schemas.openxmlformats.org/drawingml/2006/table">
            <a:tbl>
              <a:tblPr firstRow="1" firstCol="1" bandRow="1">
                <a:tableStyleId>{21E4AEA4-8DFA-4A89-87EB-49C32662AFE0}</a:tableStyleId>
              </a:tblPr>
              <a:tblGrid>
                <a:gridCol w="2057400">
                  <a:extLst>
                    <a:ext uri="{9D8B030D-6E8A-4147-A177-3AD203B41FA5}">
                      <a16:colId xmlns:a16="http://schemas.microsoft.com/office/drawing/2014/main" val="769981624"/>
                    </a:ext>
                  </a:extLst>
                </a:gridCol>
                <a:gridCol w="2057400">
                  <a:extLst>
                    <a:ext uri="{9D8B030D-6E8A-4147-A177-3AD203B41FA5}">
                      <a16:colId xmlns:a16="http://schemas.microsoft.com/office/drawing/2014/main" val="3230615054"/>
                    </a:ext>
                  </a:extLst>
                </a:gridCol>
              </a:tblGrid>
              <a:tr h="0">
                <a:tc>
                  <a:txBody>
                    <a:bodyPr/>
                    <a:lstStyle/>
                    <a:p>
                      <a:pPr marL="0" marR="0">
                        <a:lnSpc>
                          <a:spcPct val="107000"/>
                        </a:lnSpc>
                        <a:spcAft>
                          <a:spcPts val="800"/>
                        </a:spcAft>
                        <a:buNone/>
                      </a:pPr>
                      <a:r>
                        <a:rPr lang="en-US" sz="1200" kern="100">
                          <a:effectLst/>
                        </a:rPr>
                        <a:t>Insulin Pen</a:t>
                      </a:r>
                      <a:endParaRPr lang="en-US"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200" kern="100">
                          <a:effectLst/>
                        </a:rPr>
                        <a:t>Code</a:t>
                      </a:r>
                      <a:endParaRPr lang="en-US"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362450"/>
                  </a:ext>
                </a:extLst>
              </a:tr>
              <a:tr h="0">
                <a:tc>
                  <a:txBody>
                    <a:bodyPr/>
                    <a:lstStyle/>
                    <a:p>
                      <a:pPr marL="0" marR="0">
                        <a:lnSpc>
                          <a:spcPct val="107000"/>
                        </a:lnSpc>
                        <a:spcAft>
                          <a:spcPts val="800"/>
                        </a:spcAft>
                        <a:buNone/>
                      </a:pPr>
                      <a:r>
                        <a:rPr lang="en-US" sz="1200" kern="100">
                          <a:effectLst/>
                        </a:rPr>
                        <a:t>Lantus SoloStar</a:t>
                      </a:r>
                      <a:endParaRPr lang="en-US"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200" kern="100">
                          <a:effectLst/>
                        </a:rPr>
                        <a:t>1</a:t>
                      </a:r>
                      <a:endParaRPr lang="en-US"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5482138"/>
                  </a:ext>
                </a:extLst>
              </a:tr>
              <a:tr h="0">
                <a:tc>
                  <a:txBody>
                    <a:bodyPr/>
                    <a:lstStyle/>
                    <a:p>
                      <a:pPr marL="0" marR="0">
                        <a:lnSpc>
                          <a:spcPct val="107000"/>
                        </a:lnSpc>
                        <a:spcAft>
                          <a:spcPts val="800"/>
                        </a:spcAft>
                        <a:buNone/>
                      </a:pPr>
                      <a:r>
                        <a:rPr lang="en-US" sz="1200" kern="100">
                          <a:effectLst/>
                        </a:rPr>
                        <a:t>Novolog FlexPen</a:t>
                      </a:r>
                      <a:endParaRPr lang="en-US"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200" kern="100">
                          <a:effectLst/>
                        </a:rPr>
                        <a:t>2</a:t>
                      </a:r>
                      <a:endParaRPr lang="en-US"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4585815"/>
                  </a:ext>
                </a:extLst>
              </a:tr>
              <a:tr h="0">
                <a:tc>
                  <a:txBody>
                    <a:bodyPr/>
                    <a:lstStyle/>
                    <a:p>
                      <a:pPr marL="0" marR="0">
                        <a:lnSpc>
                          <a:spcPct val="107000"/>
                        </a:lnSpc>
                        <a:spcAft>
                          <a:spcPts val="800"/>
                        </a:spcAft>
                        <a:buNone/>
                      </a:pPr>
                      <a:r>
                        <a:rPr lang="en-US" sz="1200" kern="100">
                          <a:effectLst/>
                        </a:rPr>
                        <a:t>Semglee Pen</a:t>
                      </a:r>
                      <a:endParaRPr lang="en-US"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200" kern="100">
                          <a:effectLst/>
                        </a:rPr>
                        <a:t>3</a:t>
                      </a:r>
                      <a:endParaRPr lang="en-US"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1344619"/>
                  </a:ext>
                </a:extLst>
              </a:tr>
              <a:tr h="0">
                <a:tc>
                  <a:txBody>
                    <a:bodyPr/>
                    <a:lstStyle/>
                    <a:p>
                      <a:pPr marL="0" marR="0">
                        <a:lnSpc>
                          <a:spcPct val="107000"/>
                        </a:lnSpc>
                        <a:spcAft>
                          <a:spcPts val="800"/>
                        </a:spcAft>
                        <a:buNone/>
                      </a:pPr>
                      <a:r>
                        <a:rPr lang="en-US" sz="1200" kern="100">
                          <a:effectLst/>
                        </a:rPr>
                        <a:t>Humulin R U-500 KwikPen</a:t>
                      </a:r>
                      <a:endParaRPr lang="en-US"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200" kern="100">
                          <a:effectLst/>
                        </a:rPr>
                        <a:t>4</a:t>
                      </a:r>
                      <a:endParaRPr lang="en-US"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0168511"/>
                  </a:ext>
                </a:extLst>
              </a:tr>
              <a:tr h="0">
                <a:tc>
                  <a:txBody>
                    <a:bodyPr/>
                    <a:lstStyle/>
                    <a:p>
                      <a:pPr marL="0" marR="0">
                        <a:lnSpc>
                          <a:spcPct val="107000"/>
                        </a:lnSpc>
                        <a:spcAft>
                          <a:spcPts val="800"/>
                        </a:spcAft>
                        <a:buNone/>
                      </a:pPr>
                      <a:r>
                        <a:rPr lang="en-US" sz="1200" kern="100">
                          <a:effectLst/>
                        </a:rPr>
                        <a:t>Tresiba U-200 FlexTouch</a:t>
                      </a:r>
                      <a:endParaRPr lang="en-US"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200" kern="100" dirty="0">
                          <a:effectLst/>
                        </a:rPr>
                        <a:t>5</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0266050"/>
                  </a:ext>
                </a:extLst>
              </a:tr>
            </a:tbl>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A96DD-5E80-ADF7-64CA-F9B918D00D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E14DB4-035A-F553-7102-DD3F4D6D676A}"/>
              </a:ext>
            </a:extLst>
          </p:cNvPr>
          <p:cNvSpPr>
            <a:spLocks noGrp="1"/>
          </p:cNvSpPr>
          <p:nvPr>
            <p:ph type="title"/>
          </p:nvPr>
        </p:nvSpPr>
        <p:spPr/>
        <p:txBody>
          <a:bodyPr/>
          <a:lstStyle/>
          <a:p>
            <a:r>
              <a:rPr lang="en-US" dirty="0"/>
              <a:t>Software Design</a:t>
            </a:r>
          </a:p>
        </p:txBody>
      </p:sp>
      <p:sp>
        <p:nvSpPr>
          <p:cNvPr id="3" name="Content Placeholder 2">
            <a:extLst>
              <a:ext uri="{FF2B5EF4-FFF2-40B4-BE49-F238E27FC236}">
                <a16:creationId xmlns:a16="http://schemas.microsoft.com/office/drawing/2014/main" id="{B5DEAFF3-ADF7-E575-79A5-40BCBF223E27}"/>
              </a:ext>
            </a:extLst>
          </p:cNvPr>
          <p:cNvSpPr>
            <a:spLocks noGrp="1"/>
          </p:cNvSpPr>
          <p:nvPr>
            <p:ph sz="half" idx="1"/>
          </p:nvPr>
        </p:nvSpPr>
        <p:spPr>
          <a:xfrm>
            <a:off x="609600" y="1524000"/>
            <a:ext cx="11125200" cy="4498975"/>
          </a:xfrm>
        </p:spPr>
        <p:txBody>
          <a:bodyPr/>
          <a:lstStyle/>
          <a:p>
            <a:r>
              <a:rPr lang="en-US" dirty="0"/>
              <a:t>Request the following user input</a:t>
            </a:r>
          </a:p>
          <a:p>
            <a:pPr lvl="1"/>
            <a:r>
              <a:rPr lang="en-US" dirty="0"/>
              <a:t>Insulin product (</a:t>
            </a:r>
            <a:r>
              <a:rPr lang="en-US" dirty="0" err="1"/>
              <a:t>entry_code</a:t>
            </a:r>
            <a:r>
              <a:rPr lang="en-US" dirty="0"/>
              <a:t>)</a:t>
            </a:r>
          </a:p>
          <a:p>
            <a:pPr lvl="2"/>
            <a:r>
              <a:rPr lang="en-US" dirty="0"/>
              <a:t>Use </a:t>
            </a:r>
            <a:r>
              <a:rPr lang="en-US" dirty="0" err="1"/>
              <a:t>entry_code</a:t>
            </a:r>
            <a:r>
              <a:rPr lang="en-US" dirty="0"/>
              <a:t> as key to access and unpack tuple containing constants of MAX_DEL_DOSE, DOSE_INCR and UNITS_PER_PEN</a:t>
            </a:r>
          </a:p>
          <a:p>
            <a:pPr lvl="1"/>
            <a:r>
              <a:rPr lang="en-US" dirty="0"/>
              <a:t>Days Supply (</a:t>
            </a:r>
            <a:r>
              <a:rPr lang="en-US" dirty="0" err="1"/>
              <a:t>days_supply</a:t>
            </a:r>
            <a:r>
              <a:rPr lang="en-US" dirty="0"/>
              <a:t>)</a:t>
            </a:r>
          </a:p>
          <a:p>
            <a:pPr lvl="1"/>
            <a:r>
              <a:rPr lang="en-US" dirty="0"/>
              <a:t>Number of doses daily (</a:t>
            </a:r>
            <a:r>
              <a:rPr lang="en-US" dirty="0" err="1"/>
              <a:t>number_of_doses</a:t>
            </a:r>
            <a:r>
              <a:rPr lang="en-US" dirty="0"/>
              <a:t>)</a:t>
            </a:r>
          </a:p>
          <a:p>
            <a:pPr lvl="1"/>
            <a:r>
              <a:rPr lang="en-US" dirty="0"/>
              <a:t>Number of </a:t>
            </a:r>
            <a:r>
              <a:rPr lang="en-US" dirty="0" err="1"/>
              <a:t>units_per_dose</a:t>
            </a:r>
            <a:r>
              <a:rPr lang="en-US" dirty="0"/>
              <a:t> </a:t>
            </a:r>
          </a:p>
          <a:p>
            <a:r>
              <a:rPr lang="en-US" dirty="0"/>
              <a:t>Use </a:t>
            </a:r>
            <a:r>
              <a:rPr lang="en-US" dirty="0" err="1"/>
              <a:t>number_of_doses</a:t>
            </a:r>
            <a:r>
              <a:rPr lang="en-US" dirty="0"/>
              <a:t> to create a loop that requests the number of units for each dose. </a:t>
            </a:r>
          </a:p>
          <a:p>
            <a:pPr lvl="1"/>
            <a:r>
              <a:rPr lang="en-US" dirty="0"/>
              <a:t>Keep a running total of </a:t>
            </a:r>
            <a:r>
              <a:rPr lang="en-US" dirty="0" err="1"/>
              <a:t>units_per_dose</a:t>
            </a:r>
            <a:r>
              <a:rPr lang="en-US" dirty="0"/>
              <a:t> for total daily dose (</a:t>
            </a:r>
            <a:r>
              <a:rPr lang="en-US" dirty="0" err="1"/>
              <a:t>total_daily_dose</a:t>
            </a:r>
            <a:r>
              <a:rPr lang="en-US" dirty="0"/>
              <a:t>)</a:t>
            </a:r>
          </a:p>
          <a:p>
            <a:pPr lvl="1"/>
            <a:r>
              <a:rPr lang="en-US" dirty="0"/>
              <a:t>In order to account for doses that exceed the maximum deliverable dose and require extra needles, divide dose by maximum number of units and round up. Subtract 1 and save in a running tally (</a:t>
            </a:r>
            <a:r>
              <a:rPr lang="en-US" dirty="0" err="1"/>
              <a:t>extra_needles</a:t>
            </a:r>
            <a:r>
              <a:rPr lang="en-US" dirty="0"/>
              <a:t>). </a:t>
            </a:r>
          </a:p>
        </p:txBody>
      </p:sp>
    </p:spTree>
    <p:extLst>
      <p:ext uri="{BB962C8B-B14F-4D97-AF65-F5344CB8AC3E}">
        <p14:creationId xmlns:p14="http://schemas.microsoft.com/office/powerpoint/2010/main" val="39707994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157</TotalTime>
  <Words>1085</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Franklin Gothic Medium</vt:lpstr>
      <vt:lpstr>Times New Roman</vt:lpstr>
      <vt:lpstr>Medical Design 16x9</vt:lpstr>
      <vt:lpstr>Insulin Pen Needle Calculator</vt:lpstr>
      <vt:lpstr>Background</vt:lpstr>
      <vt:lpstr>Background Continued</vt:lpstr>
      <vt:lpstr>Existing Solutions</vt:lpstr>
      <vt:lpstr>Proposed Solution</vt:lpstr>
      <vt:lpstr>Design Approach</vt:lpstr>
      <vt:lpstr>Design Approach</vt:lpstr>
      <vt:lpstr>Software Design</vt:lpstr>
      <vt:lpstr>Software Design</vt:lpstr>
      <vt:lpstr>Software Design</vt:lpstr>
      <vt:lpstr>Questions</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Alejandra Aguilar</dc:creator>
  <cp:lastModifiedBy>Alejandra Aguilar</cp:lastModifiedBy>
  <cp:revision>4</cp:revision>
  <dcterms:created xsi:type="dcterms:W3CDTF">2025-05-19T00:27:43Z</dcterms:created>
  <dcterms:modified xsi:type="dcterms:W3CDTF">2025-05-20T01:38:45Z</dcterms:modified>
</cp:coreProperties>
</file>