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70" r:id="rId4"/>
    <p:sldId id="258" r:id="rId5"/>
    <p:sldId id="269" r:id="rId6"/>
    <p:sldId id="277" r:id="rId7"/>
    <p:sldId id="271" r:id="rId8"/>
    <p:sldId id="272" r:id="rId9"/>
    <p:sldId id="278" r:id="rId10"/>
    <p:sldId id="273" r:id="rId11"/>
    <p:sldId id="279" r:id="rId12"/>
    <p:sldId id="281" r:id="rId13"/>
    <p:sldId id="275" r:id="rId14"/>
    <p:sldId id="276" r:id="rId15"/>
    <p:sldId id="282" r:id="rId16"/>
    <p:sldId id="280" r:id="rId17"/>
    <p:sldId id="283" r:id="rId18"/>
    <p:sldId id="267" r:id="rId19"/>
    <p:sldId id="262" r:id="rId2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113" d="100"/>
          <a:sy n="113" d="100"/>
        </p:scale>
        <p:origin x="67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31/03/2021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31/03/2021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31/03/2021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jfif"/><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42661" y="901908"/>
            <a:ext cx="4478168" cy="954107"/>
          </a:xfrm>
          <a:prstGeom prst="rect">
            <a:avLst/>
          </a:prstGeom>
          <a:noFill/>
        </p:spPr>
        <p:txBody>
          <a:bodyPr wrap="square" rtlCol="0">
            <a:spAutoFit/>
          </a:bodyPr>
          <a:lstStyle/>
          <a:p>
            <a:pPr algn="r"/>
            <a:r>
              <a:rPr lang="es-ES" sz="2800" b="1" dirty="0">
                <a:solidFill>
                  <a:schemeClr val="tx1">
                    <a:lumMod val="75000"/>
                    <a:lumOff val="25000"/>
                  </a:schemeClr>
                </a:solidFill>
              </a:rPr>
              <a:t>Software especializado en la gestión de inventarios (SEGI) </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Segundo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19 de marzo de 2021</a:t>
            </a:r>
          </a:p>
        </p:txBody>
      </p:sp>
      <p:sp>
        <p:nvSpPr>
          <p:cNvPr id="5" name="CuadroTexto 4"/>
          <p:cNvSpPr txBox="1"/>
          <p:nvPr/>
        </p:nvSpPr>
        <p:spPr>
          <a:xfrm>
            <a:off x="768520" y="2441112"/>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Juan David Murcia Buitrago</a:t>
            </a:r>
          </a:p>
          <a:p>
            <a:pPr algn="ctr"/>
            <a:r>
              <a:rPr lang="es-ES" sz="1200" b="1" dirty="0">
                <a:solidFill>
                  <a:schemeClr val="tx1">
                    <a:lumMod val="75000"/>
                    <a:lumOff val="25000"/>
                  </a:schemeClr>
                </a:solidFill>
              </a:rPr>
              <a:t>Johny Esteban Buitrago Ortiz</a:t>
            </a:r>
          </a:p>
          <a:p>
            <a:pPr algn="ctr"/>
            <a:r>
              <a:rPr lang="es-ES" sz="1200" b="1" dirty="0">
                <a:solidFill>
                  <a:schemeClr val="tx1">
                    <a:lumMod val="75000"/>
                    <a:lumOff val="25000"/>
                  </a:schemeClr>
                </a:solidFill>
              </a:rPr>
              <a:t>Yulieth Alejandra León Pineda</a:t>
            </a:r>
          </a:p>
        </p:txBody>
      </p:sp>
      <p:pic>
        <p:nvPicPr>
          <p:cNvPr id="8" name="Imagen 7">
            <a:extLst>
              <a:ext uri="{FF2B5EF4-FFF2-40B4-BE49-F238E27FC236}">
                <a16:creationId xmlns:a16="http://schemas.microsoft.com/office/drawing/2014/main" id="{A2248D2F-1BC7-4E1C-B651-159D88B7B497}"/>
              </a:ext>
            </a:extLst>
          </p:cNvPr>
          <p:cNvPicPr>
            <a:picLocks noChangeAspect="1"/>
          </p:cNvPicPr>
          <p:nvPr/>
        </p:nvPicPr>
        <p:blipFill rotWithShape="1">
          <a:blip r:embed="rId2"/>
          <a:srcRect l="1" t="1654" r="1583" b="1602"/>
          <a:stretch/>
        </p:blipFill>
        <p:spPr>
          <a:xfrm>
            <a:off x="1791359" y="784949"/>
            <a:ext cx="1355878" cy="135726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744279" y="2692065"/>
            <a:ext cx="7793665" cy="1077218"/>
          </a:xfrm>
          <a:prstGeom prst="rect">
            <a:avLst/>
          </a:prstGeom>
          <a:noFill/>
        </p:spPr>
        <p:txBody>
          <a:bodyPr wrap="square" rtlCol="0">
            <a:spAutoFit/>
          </a:bodyPr>
          <a:lstStyle/>
          <a:p>
            <a:pPr algn="just"/>
            <a:r>
              <a:rPr lang="es-ES" sz="1600" dirty="0">
                <a:ea typeface="Times New Roman" panose="02020603050405020304" pitchFamily="18" charset="0"/>
              </a:rPr>
              <a:t>En este apartado se pretende dar a conocer los beneficios y la importancia de tener el sistema de información web SEGI que sirve como apoyo  frente al proceso de gestión de inventario en la empresa LES asesores contables</a:t>
            </a:r>
          </a:p>
          <a:p>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467EF12B-106F-41D6-BCA7-A6EE27425E28}"/>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5358713" cy="3539430"/>
          </a:xfrm>
          <a:prstGeom prst="rect">
            <a:avLst/>
          </a:prstGeom>
        </p:spPr>
        <p:txBody>
          <a:bodyPr wrap="square">
            <a:spAutoFit/>
          </a:bodyPr>
          <a:lstStyle/>
          <a:p>
            <a:pPr algn="just"/>
            <a:r>
              <a:rPr lang="es-ES" sz="1600" dirty="0">
                <a:solidFill>
                  <a:schemeClr val="tx1">
                    <a:lumMod val="75000"/>
                    <a:lumOff val="25000"/>
                  </a:schemeClr>
                </a:solidFill>
              </a:rPr>
              <a:t>Se propone el desarrollo de un sistema de información web denominado software especializado en gestión de inventarios (SEGI), que sirva como herramienta software de apoyo al seguimiento del proceso de gestión de inventarios de la empresa LES asesores contables.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Permitirá a los usuarios de la empresa les asesores contables gestionar el proceso de inventarios realizando ingresos, consultas, actualizaciones, aviso de daños, petición de soporte y registro de mantenimiento  en un solo sistema, de forma rápida  y sin perdida ni duplicidad de la información, reducirá los tiempos de revisión de datos  y mostrara reportes claves para la toma de decisiones.</a:t>
            </a:r>
          </a:p>
          <a:p>
            <a:pPr algn="just"/>
            <a:endParaRPr lang="es-ES"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170" name="Picture 2" descr="Gráfico vectorial Audiencia feliz ▷ Imagen vectorial Audiencia feliz |  Depositphotos®">
            <a:extLst>
              <a:ext uri="{FF2B5EF4-FFF2-40B4-BE49-F238E27FC236}">
                <a16:creationId xmlns:a16="http://schemas.microsoft.com/office/drawing/2014/main" id="{90F92782-7123-408A-A9A5-AF566A7BA6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5" r="11646"/>
          <a:stretch/>
        </p:blipFill>
        <p:spPr bwMode="auto">
          <a:xfrm>
            <a:off x="5816009" y="1137684"/>
            <a:ext cx="3327991" cy="40058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4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59FD37-4867-4295-9E24-E0A02A851C69}"/>
              </a:ext>
            </a:extLst>
          </p:cNvPr>
          <p:cNvSpPr txBox="1"/>
          <p:nvPr/>
        </p:nvSpPr>
        <p:spPr>
          <a:xfrm>
            <a:off x="382868" y="2199425"/>
            <a:ext cx="3721395" cy="1815882"/>
          </a:xfrm>
          <a:prstGeom prst="rect">
            <a:avLst/>
          </a:prstGeom>
          <a:noFill/>
        </p:spPr>
        <p:txBody>
          <a:bodyPr wrap="square">
            <a:spAutoFit/>
          </a:bodyPr>
          <a:lstStyle/>
          <a:p>
            <a:pPr algn="just">
              <a:tabLst>
                <a:tab pos="268288" algn="l"/>
              </a:tabLst>
            </a:pPr>
            <a:r>
              <a:rPr lang="es-ES_tradnl" sz="1600" dirty="0">
                <a:solidFill>
                  <a:schemeClr val="tx1">
                    <a:lumMod val="75000"/>
                    <a:lumOff val="25000"/>
                  </a:schemeClr>
                </a:solidFill>
              </a:rPr>
              <a:t>El sistema de información web SEGI servirá como aporte al sector de servicios y comercio de asesoría contable, brindando un balance correcto en los bienes materiales de la empresa dando como resultado organización y optimización en el tiempo de la misma.</a:t>
            </a:r>
          </a:p>
        </p:txBody>
      </p:sp>
      <p:sp>
        <p:nvSpPr>
          <p:cNvPr id="4" name="CuadroTexto 3">
            <a:extLst>
              <a:ext uri="{FF2B5EF4-FFF2-40B4-BE49-F238E27FC236}">
                <a16:creationId xmlns:a16="http://schemas.microsoft.com/office/drawing/2014/main" id="{B1892044-DCB3-48BC-BA2B-4A4F0502CD07}"/>
              </a:ext>
            </a:extLst>
          </p:cNvPr>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pic>
        <p:nvPicPr>
          <p:cNvPr id="8194" name="Picture 2" descr="Concepto adorable de organización de horario dibujado a mano | Concepto,  Planificador, Manos dibujo">
            <a:extLst>
              <a:ext uri="{FF2B5EF4-FFF2-40B4-BE49-F238E27FC236}">
                <a16:creationId xmlns:a16="http://schemas.microsoft.com/office/drawing/2014/main" id="{A6DFBB20-A3C6-4AF3-B8EE-6659C42A66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51" b="8015"/>
          <a:stretch/>
        </p:blipFill>
        <p:spPr bwMode="auto">
          <a:xfrm>
            <a:off x="4323127" y="1205121"/>
            <a:ext cx="4567400" cy="31073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DA7E1DD-1CEB-47F0-AF02-DEF06125DF9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6047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815330"/>
            <a:ext cx="4377600" cy="1754326"/>
          </a:xfrm>
          <a:prstGeom prst="rect">
            <a:avLst/>
          </a:prstGeom>
          <a:noFill/>
        </p:spPr>
        <p:txBody>
          <a:bodyPr wrap="square" rtlCol="0">
            <a:spAutoFit/>
          </a:bodyPr>
          <a:lstStyle/>
          <a:p>
            <a:r>
              <a:rPr lang="es-ES" sz="5400" b="1" dirty="0">
                <a:solidFill>
                  <a:schemeClr val="tx1">
                    <a:lumMod val="75000"/>
                    <a:lumOff val="25000"/>
                  </a:schemeClr>
                </a:solidFill>
              </a:rPr>
              <a:t>Alcance y Delimitación</a:t>
            </a:r>
          </a:p>
        </p:txBody>
      </p:sp>
      <p:sp>
        <p:nvSpPr>
          <p:cNvPr id="4" name="CuadroTexto 3"/>
          <p:cNvSpPr txBox="1"/>
          <p:nvPr/>
        </p:nvSpPr>
        <p:spPr>
          <a:xfrm>
            <a:off x="935664" y="2692065"/>
            <a:ext cx="7527851" cy="646331"/>
          </a:xfrm>
          <a:prstGeom prst="rect">
            <a:avLst/>
          </a:prstGeom>
          <a:noFill/>
        </p:spPr>
        <p:txBody>
          <a:bodyPr wrap="square" rtlCol="0">
            <a:spAutoFit/>
          </a:bodyPr>
          <a:lstStyle/>
          <a:p>
            <a:r>
              <a:rPr lang="es-ES" dirty="0">
                <a:solidFill>
                  <a:schemeClr val="tx1">
                    <a:lumMod val="75000"/>
                    <a:lumOff val="25000"/>
                  </a:schemeClr>
                </a:solidFill>
              </a:rPr>
              <a:t>En este apartado se pretende definir  hasta donde llega el aplicativo, lo que no va a hacer, el tiempo de ejecución y las entregas del proyecto.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FF20ADE9-50D5-4A84-BF63-2C120E5B4DF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5" name="Rectángulo 4"/>
          <p:cNvSpPr/>
          <p:nvPr/>
        </p:nvSpPr>
        <p:spPr>
          <a:xfrm>
            <a:off x="266044" y="1108353"/>
            <a:ext cx="6219951" cy="3785652"/>
          </a:xfrm>
          <a:prstGeom prst="rect">
            <a:avLst/>
          </a:prstGeom>
        </p:spPr>
        <p:txBody>
          <a:bodyPr wrap="square">
            <a:spAutoFit/>
          </a:bodyPr>
          <a:lstStyle/>
          <a:p>
            <a:pPr algn="just"/>
            <a:r>
              <a:rPr lang="es-ES_tradnl" sz="1600" b="1" dirty="0">
                <a:solidFill>
                  <a:schemeClr val="tx1">
                    <a:lumMod val="75000"/>
                    <a:lumOff val="25000"/>
                  </a:schemeClr>
                </a:solidFill>
              </a:rPr>
              <a:t>ALCANCE</a:t>
            </a:r>
            <a:endParaRPr lang="es-ES_tradnl" sz="1600" dirty="0">
              <a:solidFill>
                <a:schemeClr val="tx1">
                  <a:lumMod val="75000"/>
                  <a:lumOff val="25000"/>
                </a:schemeClr>
              </a:solidFill>
            </a:endParaRP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aplicativo abarca el proceso de gestión de inventarios en ingreso, consulta y edición, así como la gestión de usuarios, ingreso de daños, solicitud de soporte e ingreso de mantenimiento con sus respectivos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técnico puede realizar el ingreso, la consulta, el cambio de estado del inventario, ingreso de daños, solicitud de soportes, ingreso de mantenimiento y visualización de reportes.</a:t>
            </a:r>
          </a:p>
        </p:txBody>
      </p:sp>
      <p:sp>
        <p:nvSpPr>
          <p:cNvPr id="8" name="Rectángulo 7"/>
          <p:cNvSpPr/>
          <p:nvPr/>
        </p:nvSpPr>
        <p:spPr>
          <a:xfrm>
            <a:off x="382867" y="1395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218" name="Picture 2" descr="Trabajadores De Cuello Blanco Profesionales En Trajes Dándose La Mano,  Trabajador De Oficina Masculino De Dibujos Animados, Traje De Dibujos  Animados, Listo Para Estrechar La Mano PNG y PSD para Descargar Gratis |">
            <a:extLst>
              <a:ext uri="{FF2B5EF4-FFF2-40B4-BE49-F238E27FC236}">
                <a16:creationId xmlns:a16="http://schemas.microsoft.com/office/drawing/2014/main" id="{F7D09F61-759B-448E-A02A-BEB8F76C4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3" t="6146" r="26189"/>
          <a:stretch/>
        </p:blipFill>
        <p:spPr bwMode="auto">
          <a:xfrm>
            <a:off x="6804837" y="1199791"/>
            <a:ext cx="2118524" cy="39437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EB9F6D-CA09-47E6-97DE-6615A66B1F34}"/>
              </a:ext>
            </a:extLst>
          </p:cNvPr>
          <p:cNvSpPr txBox="1"/>
          <p:nvPr/>
        </p:nvSpPr>
        <p:spPr>
          <a:xfrm>
            <a:off x="3442994" y="1347003"/>
            <a:ext cx="5413925" cy="3323987"/>
          </a:xfrm>
          <a:prstGeom prst="rect">
            <a:avLst/>
          </a:prstGeom>
          <a:noFill/>
        </p:spPr>
        <p:txBody>
          <a:bodyPr wrap="square">
            <a:spAutoFit/>
          </a:bodyPr>
          <a:lstStyle/>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contador puede realizar el ingreso de daños y la solicitud de soporte.</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sistema no realizara ningún otro proceso, ni se relacionara con ningún otro sistema que no sea el de gestión de inventarios SEGI, no manejara los reportes anuales de la empresa, ni reportes administrativos generales.</a:t>
            </a:r>
          </a:p>
          <a:p>
            <a:endParaRPr lang="es-ES_tradnl" sz="1800" dirty="0">
              <a:solidFill>
                <a:schemeClr val="tx1">
                  <a:lumMod val="75000"/>
                  <a:lumOff val="25000"/>
                </a:schemeClr>
              </a:solidFill>
            </a:endParaRPr>
          </a:p>
        </p:txBody>
      </p:sp>
      <p:sp>
        <p:nvSpPr>
          <p:cNvPr id="4" name="CuadroTexto 3">
            <a:extLst>
              <a:ext uri="{FF2B5EF4-FFF2-40B4-BE49-F238E27FC236}">
                <a16:creationId xmlns:a16="http://schemas.microsoft.com/office/drawing/2014/main" id="{6076D977-7280-4754-9A93-94CE72176F96}"/>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pic>
        <p:nvPicPr>
          <p:cNvPr id="10244" name="Picture 4" descr="Hombre mostrando una tableta - Descargar Vectores Gratis, Illustrator  Graficos, Plantillas Diseño">
            <a:extLst>
              <a:ext uri="{FF2B5EF4-FFF2-40B4-BE49-F238E27FC236}">
                <a16:creationId xmlns:a16="http://schemas.microsoft.com/office/drawing/2014/main" id="{21F1E860-A77A-4520-B767-850AB1510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0" r="14545"/>
          <a:stretch/>
        </p:blipFill>
        <p:spPr bwMode="auto">
          <a:xfrm>
            <a:off x="138224" y="1125957"/>
            <a:ext cx="2977117" cy="37660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FE46EAA-24CE-4BE7-A7F8-6CD4E672CB17}"/>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234743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4068592" cy="2800767"/>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El tiempo total de levantamiento de la información, análisis, diseño, desarrollo, implementación y pruebas será de dos años.</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Los siguientes documentos a desarrollar son soportes que se le entregaran a la empresa les asesores contables.</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4893735" y="1369780"/>
            <a:ext cx="3801533" cy="4278094"/>
          </a:xfrm>
          <a:prstGeom prst="rect">
            <a:avLst/>
          </a:prstGeom>
        </p:spPr>
        <p:txBody>
          <a:bodyPr wrap="square">
            <a:spAutoFit/>
          </a:bodyPr>
          <a:lstStyle/>
          <a:p>
            <a:pPr algn="just"/>
            <a:r>
              <a:rPr lang="es-ES_tradnl" sz="1600" b="1" dirty="0">
                <a:solidFill>
                  <a:schemeClr val="tx1">
                    <a:lumMod val="75000"/>
                    <a:lumOff val="25000"/>
                  </a:schemeClr>
                </a:solidFill>
              </a:rPr>
              <a:t>Primer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Presentación de proyecto</a:t>
            </a:r>
          </a:p>
          <a:p>
            <a:pPr marL="285750" indent="-285750" algn="just">
              <a:buFont typeface="Arial" panose="020B0604020202020204" pitchFamily="34" charset="0"/>
              <a:buChar char="•"/>
            </a:pPr>
            <a:r>
              <a:rPr lang="es-ES_tradnl" sz="1600" dirty="0">
                <a:solidFill>
                  <a:schemeClr val="tx1">
                    <a:lumMod val="75000"/>
                    <a:lumOff val="25000"/>
                  </a:schemeClr>
                </a:solidFill>
              </a:rPr>
              <a:t>Levantamiento de información</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procesos</a:t>
            </a:r>
          </a:p>
          <a:p>
            <a:pPr marL="285750" indent="-285750" algn="just">
              <a:buFont typeface="Arial" panose="020B0604020202020204" pitchFamily="34" charset="0"/>
              <a:buChar char="•"/>
            </a:pPr>
            <a:r>
              <a:rPr lang="es-ES_tradnl" sz="1600" dirty="0">
                <a:solidFill>
                  <a:schemeClr val="tx1">
                    <a:lumMod val="75000"/>
                    <a:lumOff val="25000"/>
                  </a:schemeClr>
                </a:solidFill>
              </a:rPr>
              <a:t>Preliminar inventario</a:t>
            </a:r>
          </a:p>
          <a:p>
            <a:pPr marL="285750" indent="-285750" algn="just">
              <a:buFont typeface="Arial" panose="020B0604020202020204" pitchFamily="34" charset="0"/>
              <a:buChar char="•"/>
            </a:pPr>
            <a:r>
              <a:rPr lang="es-ES_tradnl" sz="1600" dirty="0">
                <a:solidFill>
                  <a:schemeClr val="tx1">
                    <a:lumMod val="75000"/>
                    <a:lumOff val="25000"/>
                  </a:schemeClr>
                </a:solidFill>
              </a:rPr>
              <a:t>Formulación del proyecto</a:t>
            </a:r>
          </a:p>
          <a:p>
            <a:pPr marL="285750" indent="-285750" algn="just">
              <a:buFont typeface="Arial" panose="020B0604020202020204" pitchFamily="34" charset="0"/>
              <a:buChar char="•"/>
            </a:pPr>
            <a:r>
              <a:rPr lang="es-ES_tradnl" sz="1600" dirty="0">
                <a:solidFill>
                  <a:schemeClr val="tx1">
                    <a:lumMod val="75000"/>
                    <a:lumOff val="25000"/>
                  </a:schemeClr>
                </a:solidFill>
              </a:rPr>
              <a:t>IEEE830</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Segundo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Diagrama casos de uso</a:t>
            </a:r>
          </a:p>
          <a:p>
            <a:pPr marL="285750" indent="-285750" algn="just">
              <a:buFont typeface="Arial" panose="020B0604020202020204" pitchFamily="34" charset="0"/>
              <a:buChar char="•"/>
            </a:pPr>
            <a:r>
              <a:rPr lang="es-ES_tradnl" sz="1600" dirty="0">
                <a:solidFill>
                  <a:schemeClr val="tx1">
                    <a:lumMod val="75000"/>
                    <a:lumOff val="25000"/>
                  </a:schemeClr>
                </a:solidFill>
              </a:rPr>
              <a:t>Casos de uso extendido</a:t>
            </a:r>
          </a:p>
          <a:p>
            <a:pPr marL="285750" indent="-285750" algn="just">
              <a:buFont typeface="Arial" panose="020B0604020202020204" pitchFamily="34" charset="0"/>
              <a:buChar char="•"/>
            </a:pPr>
            <a:r>
              <a:rPr lang="es-ES_tradnl" sz="1600" dirty="0">
                <a:solidFill>
                  <a:schemeClr val="tx1">
                    <a:lumMod val="75000"/>
                    <a:lumOff val="25000"/>
                  </a:schemeClr>
                </a:solidFill>
              </a:rPr>
              <a:t>Modelo entidad relación</a:t>
            </a:r>
          </a:p>
          <a:p>
            <a:pPr marL="285750" indent="-285750" algn="just">
              <a:buFont typeface="Arial" panose="020B0604020202020204" pitchFamily="34" charset="0"/>
              <a:buChar char="•"/>
            </a:pPr>
            <a:r>
              <a:rPr lang="es-ES_tradnl" sz="1600" dirty="0">
                <a:solidFill>
                  <a:schemeClr val="tx1">
                    <a:lumMod val="75000"/>
                    <a:lumOff val="25000"/>
                  </a:schemeClr>
                </a:solidFill>
              </a:rPr>
              <a:t>Diccionario de datos</a:t>
            </a:r>
          </a:p>
          <a:p>
            <a:pPr marL="285750" indent="-285750" algn="just">
              <a:buFont typeface="Arial" panose="020B0604020202020204" pitchFamily="34" charset="0"/>
              <a:buChar char="•"/>
            </a:pPr>
            <a:r>
              <a:rPr lang="es-ES_tradnl" sz="1600" dirty="0">
                <a:solidFill>
                  <a:schemeClr val="tx1">
                    <a:lumMod val="75000"/>
                    <a:lumOff val="25000"/>
                  </a:schemeClr>
                </a:solidFill>
              </a:rPr>
              <a:t>Cronograma de actividades</a:t>
            </a:r>
          </a:p>
          <a:p>
            <a:pPr marL="285750" indent="-285750" algn="just">
              <a:buFont typeface="Arial" panose="020B0604020202020204" pitchFamily="34" charset="0"/>
              <a:buChar char="•"/>
            </a:pPr>
            <a:r>
              <a:rPr lang="es-ES_tradnl" sz="1600" dirty="0">
                <a:solidFill>
                  <a:schemeClr val="tx1">
                    <a:lumMod val="75000"/>
                    <a:lumOff val="25000"/>
                  </a:schemeClr>
                </a:solidFill>
              </a:rPr>
              <a:t>Presupuesto y personal</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pic>
        <p:nvPicPr>
          <p:cNvPr id="1028" name="Picture 4" descr="Last Chances To Apply For Funding - Organización En El Tiempo Dibujos -  Free Transparent PNG Clipart Images Download">
            <a:extLst>
              <a:ext uri="{FF2B5EF4-FFF2-40B4-BE49-F238E27FC236}">
                <a16:creationId xmlns:a16="http://schemas.microsoft.com/office/drawing/2014/main" id="{A918DBEF-6C2B-4E8C-8AED-046BB921F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46" r="32141" b="13446"/>
          <a:stretch/>
        </p:blipFill>
        <p:spPr bwMode="auto">
          <a:xfrm>
            <a:off x="1549400" y="3218828"/>
            <a:ext cx="1803400" cy="187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2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3281192" cy="3785652"/>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Tercer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Modelo relacional</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clases</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distribución</a:t>
            </a:r>
          </a:p>
          <a:p>
            <a:pPr marL="285750" indent="-285750" algn="just">
              <a:buFont typeface="Arial" panose="020B0604020202020204" pitchFamily="34" charset="0"/>
              <a:buChar char="•"/>
            </a:pPr>
            <a:r>
              <a:rPr lang="es-ES_tradnl" sz="1600" dirty="0">
                <a:solidFill>
                  <a:schemeClr val="tx1">
                    <a:lumMod val="75000"/>
                    <a:lumOff val="25000"/>
                  </a:schemeClr>
                </a:solidFill>
              </a:rPr>
              <a:t>Wireframe o mockups</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Cuarto trimestre</a:t>
            </a:r>
          </a:p>
          <a:p>
            <a:pPr marL="285750" indent="-285750" algn="just">
              <a:buFont typeface="Arial" panose="020B0604020202020204" pitchFamily="34" charset="0"/>
              <a:buChar char="•"/>
            </a:pPr>
            <a:r>
              <a:rPr lang="es-ES" sz="1600" dirty="0">
                <a:solidFill>
                  <a:schemeClr val="tx1">
                    <a:lumMod val="75000"/>
                    <a:lumOff val="25000"/>
                  </a:schemeClr>
                </a:solidFill>
              </a:rPr>
              <a:t>Inventario</a:t>
            </a:r>
          </a:p>
          <a:p>
            <a:pPr marL="285750" indent="-285750" algn="just">
              <a:buFont typeface="Arial" panose="020B0604020202020204" pitchFamily="34" charset="0"/>
              <a:buChar char="•"/>
            </a:pPr>
            <a:r>
              <a:rPr lang="es-ES" sz="1600" dirty="0">
                <a:solidFill>
                  <a:schemeClr val="tx1">
                    <a:lumMod val="75000"/>
                    <a:lumOff val="25000"/>
                  </a:schemeClr>
                </a:solidFill>
              </a:rPr>
              <a:t>Informe de Costos</a:t>
            </a:r>
          </a:p>
          <a:p>
            <a:pPr marL="285750" indent="-285750" algn="just">
              <a:buFont typeface="Arial" panose="020B0604020202020204" pitchFamily="34" charset="0"/>
              <a:buChar char="•"/>
            </a:pPr>
            <a:r>
              <a:rPr lang="es-ES" sz="1600" dirty="0">
                <a:solidFill>
                  <a:schemeClr val="tx1">
                    <a:lumMod val="75000"/>
                    <a:lumOff val="25000"/>
                  </a:schemeClr>
                </a:solidFill>
              </a:rPr>
              <a:t>Base de Datos - DDL</a:t>
            </a:r>
          </a:p>
          <a:p>
            <a:pPr marL="285750" indent="-285750" algn="just">
              <a:buFont typeface="Arial" panose="020B0604020202020204" pitchFamily="34" charset="0"/>
              <a:buChar char="•"/>
            </a:pPr>
            <a:r>
              <a:rPr lang="es-ES" sz="1600" dirty="0">
                <a:solidFill>
                  <a:schemeClr val="tx1">
                    <a:lumMod val="75000"/>
                    <a:lumOff val="25000"/>
                  </a:schemeClr>
                </a:solidFill>
              </a:rPr>
              <a:t>Base de Datos - DML</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2782155" y="1491297"/>
            <a:ext cx="3356179" cy="4031873"/>
          </a:xfrm>
          <a:prstGeom prst="rect">
            <a:avLst/>
          </a:prstGeom>
        </p:spPr>
        <p:txBody>
          <a:bodyPr wrap="square">
            <a:spAutoFit/>
          </a:bodyPr>
          <a:lstStyle/>
          <a:p>
            <a:pPr algn="just"/>
            <a:r>
              <a:rPr lang="es-ES_tradnl" sz="1600" b="1" dirty="0">
                <a:solidFill>
                  <a:schemeClr val="tx1">
                    <a:lumMod val="75000"/>
                    <a:lumOff val="25000"/>
                  </a:schemeClr>
                </a:solidFill>
              </a:rPr>
              <a:t>Quinto trimestre</a:t>
            </a:r>
          </a:p>
          <a:p>
            <a:pPr marL="285750" indent="-285750" algn="just">
              <a:buFont typeface="Arial" panose="020B0604020202020204" pitchFamily="34" charset="0"/>
              <a:buChar char="•"/>
            </a:pPr>
            <a:r>
              <a:rPr lang="es-ES" sz="1600" dirty="0">
                <a:solidFill>
                  <a:schemeClr val="tx1">
                    <a:lumMod val="75000"/>
                    <a:lumOff val="25000"/>
                  </a:schemeClr>
                </a:solidFill>
              </a:rPr>
              <a:t>Prototipo No Funcional</a:t>
            </a:r>
          </a:p>
          <a:p>
            <a:pPr marL="285750" indent="-285750" algn="just">
              <a:buFont typeface="Arial" panose="020B0604020202020204" pitchFamily="34" charset="0"/>
              <a:buChar char="•"/>
            </a:pPr>
            <a:r>
              <a:rPr lang="es-ES" sz="1600" dirty="0">
                <a:solidFill>
                  <a:schemeClr val="tx1">
                    <a:lumMod val="75000"/>
                    <a:lumOff val="25000"/>
                  </a:schemeClr>
                </a:solidFill>
              </a:rPr>
              <a:t>Manual Técnico</a:t>
            </a:r>
          </a:p>
          <a:p>
            <a:pPr marL="285750" indent="-285750" algn="just">
              <a:buFont typeface="Arial" panose="020B0604020202020204" pitchFamily="34" charset="0"/>
              <a:buChar char="•"/>
            </a:pPr>
            <a:r>
              <a:rPr lang="es-ES" sz="1600" dirty="0">
                <a:solidFill>
                  <a:schemeClr val="tx1">
                    <a:lumMod val="75000"/>
                    <a:lumOff val="25000"/>
                  </a:schemeClr>
                </a:solidFill>
              </a:rPr>
              <a:t>Planeación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Local App - S.I.</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Sexto trimestre</a:t>
            </a:r>
          </a:p>
          <a:p>
            <a:pPr marL="285750" indent="-285750" algn="just">
              <a:buFont typeface="Arial" panose="020B0604020202020204" pitchFamily="34" charset="0"/>
              <a:buChar char="•"/>
            </a:pPr>
            <a:r>
              <a:rPr lang="es-ES" sz="1600" dirty="0">
                <a:solidFill>
                  <a:schemeClr val="tx1">
                    <a:lumMod val="75000"/>
                    <a:lumOff val="25000"/>
                  </a:schemeClr>
                </a:solidFill>
              </a:rPr>
              <a:t>Plan de Instalación</a:t>
            </a:r>
          </a:p>
          <a:p>
            <a:pPr marL="285750" indent="-285750" algn="just">
              <a:buFont typeface="Arial" panose="020B0604020202020204" pitchFamily="34" charset="0"/>
              <a:buChar char="•"/>
            </a:pPr>
            <a:r>
              <a:rPr lang="es-ES" sz="1600" dirty="0">
                <a:solidFill>
                  <a:schemeClr val="tx1">
                    <a:lumMod val="75000"/>
                    <a:lumOff val="25000"/>
                  </a:schemeClr>
                </a:solidFill>
              </a:rPr>
              <a:t>Plan de Respaldo</a:t>
            </a:r>
          </a:p>
          <a:p>
            <a:pPr marL="285750" indent="-285750" algn="just">
              <a:buFont typeface="Arial" panose="020B0604020202020204" pitchFamily="34" charset="0"/>
              <a:buChar char="•"/>
            </a:pPr>
            <a:r>
              <a:rPr lang="es-ES" sz="1600" dirty="0">
                <a:solidFill>
                  <a:schemeClr val="tx1">
                    <a:lumMod val="75000"/>
                    <a:lumOff val="25000"/>
                  </a:schemeClr>
                </a:solidFill>
              </a:rPr>
              <a:t>Plan de Migración Datos</a:t>
            </a:r>
          </a:p>
          <a:p>
            <a:pPr marL="285750" indent="-285750" algn="just">
              <a:buFont typeface="Arial" panose="020B0604020202020204" pitchFamily="34" charset="0"/>
              <a:buChar char="•"/>
            </a:pPr>
            <a:r>
              <a:rPr lang="es-ES" sz="1600" dirty="0">
                <a:solidFill>
                  <a:schemeClr val="tx1">
                    <a:lumMod val="75000"/>
                    <a:lumOff val="25000"/>
                  </a:schemeClr>
                </a:solidFill>
              </a:rPr>
              <a:t>Manual de Usuario</a:t>
            </a:r>
          </a:p>
          <a:p>
            <a:pPr marL="285750" indent="-285750" algn="just">
              <a:buFont typeface="Arial" panose="020B0604020202020204" pitchFamily="34" charset="0"/>
              <a:buChar char="•"/>
            </a:pPr>
            <a:r>
              <a:rPr lang="es-ES" sz="1600" dirty="0">
                <a:solidFill>
                  <a:schemeClr val="tx1">
                    <a:lumMod val="75000"/>
                    <a:lumOff val="25000"/>
                  </a:schemeClr>
                </a:solidFill>
              </a:rPr>
              <a:t>Manual de Operación</a:t>
            </a:r>
          </a:p>
          <a:p>
            <a:pPr marL="285750" indent="-285750" algn="just">
              <a:buFont typeface="Arial" panose="020B0604020202020204" pitchFamily="34" charset="0"/>
              <a:buChar char="•"/>
            </a:pPr>
            <a:r>
              <a:rPr lang="es-ES" sz="1600" dirty="0">
                <a:solidFill>
                  <a:schemeClr val="tx1">
                    <a:lumMod val="75000"/>
                    <a:lumOff val="25000"/>
                  </a:schemeClr>
                </a:solidFill>
              </a:rPr>
              <a:t>Documentación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Despliegue app - S.I. 1er</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7" name="Rectángulo 6">
            <a:extLst>
              <a:ext uri="{FF2B5EF4-FFF2-40B4-BE49-F238E27FC236}">
                <a16:creationId xmlns:a16="http://schemas.microsoft.com/office/drawing/2014/main" id="{F0A64E1F-D05A-4E6A-BB60-EE788F5E5BB8}"/>
              </a:ext>
            </a:extLst>
          </p:cNvPr>
          <p:cNvSpPr/>
          <p:nvPr/>
        </p:nvSpPr>
        <p:spPr>
          <a:xfrm>
            <a:off x="6073026" y="1487699"/>
            <a:ext cx="2889299" cy="4031873"/>
          </a:xfrm>
          <a:prstGeom prst="rect">
            <a:avLst/>
          </a:prstGeom>
        </p:spPr>
        <p:txBody>
          <a:bodyPr wrap="square">
            <a:spAutoFit/>
          </a:bodyPr>
          <a:lstStyle/>
          <a:p>
            <a:pPr algn="just"/>
            <a:r>
              <a:rPr lang="es-ES_tradnl" sz="1600" b="1" dirty="0">
                <a:solidFill>
                  <a:schemeClr val="tx1">
                    <a:lumMod val="75000"/>
                    <a:lumOff val="25000"/>
                  </a:schemeClr>
                </a:solidFill>
              </a:rPr>
              <a:t>Séptimo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Informe de Distribución</a:t>
            </a:r>
          </a:p>
          <a:p>
            <a:pPr marL="285750" indent="-285750">
              <a:buFont typeface="Arial" panose="020B0604020202020204" pitchFamily="34" charset="0"/>
              <a:buChar char="•"/>
            </a:pPr>
            <a:r>
              <a:rPr lang="es-ES_tradnl" sz="1600" dirty="0">
                <a:solidFill>
                  <a:schemeClr val="tx1">
                    <a:lumMod val="75000"/>
                    <a:lumOff val="25000"/>
                  </a:schemeClr>
                </a:solidFill>
              </a:rPr>
              <a:t>Cuadro Comparativo Proveedores</a:t>
            </a:r>
          </a:p>
          <a:p>
            <a:pPr marL="285750" indent="-285750" algn="just">
              <a:buFont typeface="Arial" panose="020B0604020202020204" pitchFamily="34" charset="0"/>
              <a:buChar char="•"/>
            </a:pPr>
            <a:r>
              <a:rPr lang="es-ES_tradnl" sz="1600" dirty="0">
                <a:solidFill>
                  <a:schemeClr val="tx1">
                    <a:lumMod val="75000"/>
                    <a:lumOff val="25000"/>
                  </a:schemeClr>
                </a:solidFill>
              </a:rPr>
              <a:t>Contratos de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2do</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octavo trimestre</a:t>
            </a:r>
          </a:p>
          <a:p>
            <a:pPr marL="285750" indent="-285750">
              <a:buFont typeface="Arial" panose="020B0604020202020204" pitchFamily="34" charset="0"/>
              <a:buChar char="•"/>
            </a:pPr>
            <a:r>
              <a:rPr lang="es-ES_tradnl" sz="1600" dirty="0">
                <a:solidFill>
                  <a:schemeClr val="tx1">
                    <a:lumMod val="75000"/>
                    <a:lumOff val="25000"/>
                  </a:schemeClr>
                </a:solidFill>
              </a:rPr>
              <a:t>Cronograma de Actividades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Usuario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Operación Final</a:t>
            </a:r>
          </a:p>
          <a:p>
            <a:pPr marL="285750" indent="-285750" algn="just">
              <a:buFont typeface="Arial" panose="020B0604020202020204" pitchFamily="34" charset="0"/>
              <a:buChar char="•"/>
            </a:pPr>
            <a:r>
              <a:rPr lang="es-ES_tradnl" sz="1600" dirty="0">
                <a:solidFill>
                  <a:schemeClr val="tx1">
                    <a:lumMod val="75000"/>
                    <a:lumOff val="25000"/>
                  </a:schemeClr>
                </a:solidFill>
              </a:rPr>
              <a:t>Modelo de Calidad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Final</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Tree>
    <p:extLst>
      <p:ext uri="{BB962C8B-B14F-4D97-AF65-F5344CB8AC3E}">
        <p14:creationId xmlns:p14="http://schemas.microsoft.com/office/powerpoint/2010/main" val="415322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86000" y="1778352"/>
            <a:ext cx="4572000" cy="1754326"/>
          </a:xfrm>
          <a:prstGeom prst="rect">
            <a:avLst/>
          </a:prstGeom>
          <a:noFill/>
        </p:spPr>
        <p:txBody>
          <a:bodyPr anchor="ctr" anchorCtr="1">
            <a:spAutoFit/>
          </a:bodyPr>
          <a:lstStyle/>
          <a:p>
            <a:pPr algn="ctr">
              <a:lnSpc>
                <a:spcPct val="120000"/>
              </a:lnSpc>
            </a:pPr>
            <a:r>
              <a:rPr lang="es-ES_tradnl" b="1" dirty="0">
                <a:solidFill>
                  <a:schemeClr val="tx1">
                    <a:lumMod val="75000"/>
                    <a:lumOff val="25000"/>
                  </a:schemeClr>
                </a:solidFill>
              </a:rPr>
              <a:t>Hipervínculo a Carpeta Drive Entregable 1</a:t>
            </a:r>
          </a:p>
          <a:p>
            <a:pPr algn="ctr">
              <a:lnSpc>
                <a:spcPct val="120000"/>
              </a:lnSpc>
            </a:pPr>
            <a:r>
              <a:rPr lang="es-ES_tradnl" b="1" dirty="0">
                <a:solidFill>
                  <a:schemeClr val="tx1">
                    <a:lumMod val="75000"/>
                    <a:lumOff val="25000"/>
                  </a:schemeClr>
                </a:solidFill>
              </a:rPr>
              <a:t>Hipervínculo a Carpeta Drive Entregable 2</a:t>
            </a:r>
          </a:p>
          <a:p>
            <a:pPr algn="ctr">
              <a:lnSpc>
                <a:spcPct val="120000"/>
              </a:lnSpc>
            </a:pPr>
            <a:r>
              <a:rPr lang="es-ES_tradnl" b="1" dirty="0">
                <a:solidFill>
                  <a:schemeClr val="tx1">
                    <a:lumMod val="75000"/>
                    <a:lumOff val="25000"/>
                  </a:schemeClr>
                </a:solidFill>
              </a:rPr>
              <a:t>Hipervínculo a Carpeta Drive Entregable 3</a:t>
            </a:r>
          </a:p>
          <a:p>
            <a:pPr algn="ctr">
              <a:lnSpc>
                <a:spcPct val="120000"/>
              </a:lnSpc>
            </a:pPr>
            <a:r>
              <a:rPr lang="es-ES_tradnl" b="1" dirty="0">
                <a:solidFill>
                  <a:schemeClr val="tx1">
                    <a:lumMod val="75000"/>
                    <a:lumOff val="25000"/>
                  </a:schemeClr>
                </a:solidFill>
              </a:rPr>
              <a:t>Hipervínculo a Carpeta Drive Entregable 4</a:t>
            </a:r>
          </a:p>
          <a:p>
            <a:pPr algn="ctr">
              <a:lnSpc>
                <a:spcPct val="120000"/>
              </a:lnSpc>
            </a:pPr>
            <a:r>
              <a:rPr lang="es-ES_tradnl" b="1" dirty="0">
                <a:solidFill>
                  <a:schemeClr val="tx1">
                    <a:lumMod val="75000"/>
                    <a:lumOff val="25000"/>
                  </a:schemeClr>
                </a:solidFill>
              </a:rPr>
              <a:t>Hipervínculo a Carpeta Drive Entregable N</a:t>
            </a: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a:t>
            </a:r>
          </a:p>
          <a:p>
            <a:r>
              <a:rPr lang="es-ES" b="1" dirty="0">
                <a:solidFill>
                  <a:schemeClr val="tx1">
                    <a:lumMod val="75000"/>
                    <a:lumOff val="25000"/>
                  </a:schemeClr>
                </a:solidFill>
              </a:rPr>
              <a:t>Formativo 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79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ea typeface="Helvetica Neue"/>
                <a:cs typeface="Calibir"/>
                <a:sym typeface="Helvetica Neue"/>
              </a:rPr>
              <a:t>Presentación de la creación del proyecto software especializado en gestión de inventarios (SEGI) para el seguimiento al proceso de inventario de la empresa LES asesores contables</a:t>
            </a: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a:extLst>
              <a:ext uri="{FF2B5EF4-FFF2-40B4-BE49-F238E27FC236}">
                <a16:creationId xmlns:a16="http://schemas.microsoft.com/office/drawing/2014/main" id="{E5F897DE-3E2A-439D-A221-D36E3EF8AB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1" r="32558" b="-1614"/>
          <a:stretch/>
        </p:blipFill>
        <p:spPr bwMode="auto">
          <a:xfrm>
            <a:off x="4695215" y="831013"/>
            <a:ext cx="4184202" cy="36730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EE590E9-B140-4306-950C-5A143D7AE958}"/>
              </a:ext>
            </a:extLst>
          </p:cNvPr>
          <p:cNvPicPr>
            <a:picLocks noChangeAspect="1"/>
          </p:cNvPicPr>
          <p:nvPr/>
        </p:nvPicPr>
        <p:blipFill rotWithShape="1">
          <a:blip r:embed="rId4"/>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 y Delimitación</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7" name="Imagen 6">
            <a:extLst>
              <a:ext uri="{FF2B5EF4-FFF2-40B4-BE49-F238E27FC236}">
                <a16:creationId xmlns:a16="http://schemas.microsoft.com/office/drawing/2014/main" id="{89731C1C-FA8A-4404-BD7E-D96119DA975D}"/>
              </a:ext>
            </a:extLst>
          </p:cNvPr>
          <p:cNvPicPr>
            <a:picLocks noChangeAspect="1"/>
          </p:cNvPicPr>
          <p:nvPr/>
        </p:nvPicPr>
        <p:blipFill rotWithShape="1">
          <a:blip r:embed="rId7"/>
          <a:srcRect l="-280" t="1654" r="1583" b="1602"/>
          <a:stretch/>
        </p:blipFill>
        <p:spPr>
          <a:xfrm>
            <a:off x="4880344" y="1034038"/>
            <a:ext cx="3312000" cy="3305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669851" y="2692065"/>
            <a:ext cx="7708605" cy="923330"/>
          </a:xfrm>
          <a:prstGeom prst="rect">
            <a:avLst/>
          </a:prstGeom>
          <a:noFill/>
        </p:spPr>
        <p:txBody>
          <a:bodyPr wrap="square" rtlCol="0">
            <a:spAutoFit/>
          </a:bodyPr>
          <a:lstStyle/>
          <a:p>
            <a:pPr algn="just"/>
            <a:r>
              <a:rPr lang="es-ES" dirty="0">
                <a:solidFill>
                  <a:schemeClr val="tx1">
                    <a:lumMod val="75000"/>
                    <a:lumOff val="25000"/>
                  </a:schemeClr>
                </a:solidFill>
              </a:rPr>
              <a:t>En este aparatado se pretende conocer el funcionamiento del proceso de gestión de inventarios a través de un levantamiento de información  para determinar cuales son las necesidades que se deben solucionar.</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A71AA621-CA95-49AC-9370-A29702B44FA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793967" y="1181709"/>
            <a:ext cx="5165475" cy="3785652"/>
          </a:xfrm>
          <a:prstGeom prst="rect">
            <a:avLst/>
          </a:prstGeom>
        </p:spPr>
        <p:txBody>
          <a:bodyPr wrap="square">
            <a:spAutoFit/>
          </a:bodyPr>
          <a:lstStyle/>
          <a:p>
            <a:pPr algn="just"/>
            <a:r>
              <a:rPr lang="es-ES" sz="1600" dirty="0">
                <a:solidFill>
                  <a:schemeClr val="tx1">
                    <a:lumMod val="75000"/>
                    <a:lumOff val="25000"/>
                  </a:schemeClr>
                </a:solidFill>
              </a:rPr>
              <a:t>LES asesores contables es una empresa que se dedica a realizar como misión </a:t>
            </a:r>
            <a:r>
              <a:rPr lang="es-ES" sz="1600" b="0" i="0" dirty="0">
                <a:solidFill>
                  <a:schemeClr val="tx1">
                    <a:lumMod val="75000"/>
                    <a:lumOff val="25000"/>
                  </a:schemeClr>
                </a:solidFill>
                <a:effectLst/>
                <a:latin typeface="Ubuntu"/>
              </a:rPr>
              <a:t>asesorías contables, financieras, tributarias y normas internaciones  así como a satisfacer las necesidades de cada cliente en estos temas.</a:t>
            </a:r>
          </a:p>
          <a:p>
            <a:pPr algn="just"/>
            <a:endParaRPr lang="es-ES" sz="1600" b="0" i="0" dirty="0">
              <a:solidFill>
                <a:srgbClr val="000000"/>
              </a:solidFill>
              <a:effectLst/>
              <a:latin typeface="Ubuntu"/>
            </a:endParaRPr>
          </a:p>
          <a:p>
            <a:pPr algn="just"/>
            <a:r>
              <a:rPr lang="es-ES" sz="1600" dirty="0">
                <a:solidFill>
                  <a:srgbClr val="000000"/>
                </a:solidFill>
                <a:latin typeface="Ubuntu"/>
              </a:rPr>
              <a:t>U</a:t>
            </a:r>
            <a:r>
              <a:rPr lang="es-ES" sz="1600" dirty="0">
                <a:solidFill>
                  <a:schemeClr val="tx1">
                    <a:lumMod val="75000"/>
                    <a:lumOff val="25000"/>
                  </a:schemeClr>
                </a:solidFill>
              </a:rPr>
              <a:t>no de los procesos que mas tienen relevancia dentro de la empresa es la gestión de inventarios que se realiza manualmente por medio de Excel.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Para determinar las necesidades del proceso de gestión de inventarios se recolecto información por medio de la revisión documental del archivo Excel que maneja el inventario, adicional se realizaron entrevistas con el gerente administrativo y finalmente se realizo observación directa  del proceso.</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4098" name="Picture 2" descr="Conversación de entrevista de trabajo | Vector Gratis">
            <a:extLst>
              <a:ext uri="{FF2B5EF4-FFF2-40B4-BE49-F238E27FC236}">
                <a16:creationId xmlns:a16="http://schemas.microsoft.com/office/drawing/2014/main" id="{29E94DFF-D506-4C87-88FB-7E4E632207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84" r="15048"/>
          <a:stretch/>
        </p:blipFill>
        <p:spPr bwMode="auto">
          <a:xfrm>
            <a:off x="245511" y="1251336"/>
            <a:ext cx="3498111" cy="3724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3F5CED-AC27-4417-B106-52EBA9F7EFCF}"/>
              </a:ext>
            </a:extLst>
          </p:cNvPr>
          <p:cNvSpPr txBox="1"/>
          <p:nvPr/>
        </p:nvSpPr>
        <p:spPr>
          <a:xfrm>
            <a:off x="236293" y="1858839"/>
            <a:ext cx="4601521" cy="2308324"/>
          </a:xfrm>
          <a:prstGeom prst="rect">
            <a:avLst/>
          </a:prstGeom>
          <a:noFill/>
        </p:spPr>
        <p:txBody>
          <a:bodyPr wrap="square">
            <a:spAutoFit/>
          </a:bodyPr>
          <a:lstStyle/>
          <a:p>
            <a:pPr algn="just"/>
            <a:r>
              <a:rPr lang="es-ES" sz="1600" dirty="0">
                <a:solidFill>
                  <a:schemeClr val="tx1">
                    <a:lumMod val="75000"/>
                    <a:lumOff val="25000"/>
                  </a:schemeClr>
                </a:solidFill>
              </a:rPr>
              <a:t>El proceso de gestión de inventario se divide en 3 categorías (activos móviles, equipos electrónicos y archivo ) se manejan manualmente en archivos de Excel.</a:t>
            </a:r>
          </a:p>
          <a:p>
            <a:pPr marL="285750" indent="-285750" algn="just">
              <a:buFont typeface="Arial" panose="020B0604020202020204" pitchFamily="34" charset="0"/>
              <a:buChar char="•"/>
            </a:pPr>
            <a:endParaRPr lang="es-ES" sz="1600" dirty="0">
              <a:solidFill>
                <a:schemeClr val="tx1">
                  <a:lumMod val="75000"/>
                  <a:lumOff val="25000"/>
                </a:schemeClr>
              </a:solidFill>
            </a:endParaRPr>
          </a:p>
          <a:p>
            <a:pPr algn="just"/>
            <a:r>
              <a:rPr lang="es-ES" sz="1600" dirty="0">
                <a:solidFill>
                  <a:schemeClr val="tx1">
                    <a:lumMod val="75000"/>
                    <a:lumOff val="25000"/>
                  </a:schemeClr>
                </a:solidFill>
              </a:rPr>
              <a:t>se encuentra la necesidad de crear información unificada y actualizable, reducir tiempo de ejecución de las tareas del inventario, evitar la repetición de tareas y administrar la información en un solo lugar.</a:t>
            </a:r>
            <a:endParaRPr lang="es-ES_tradnl" sz="1600" dirty="0">
              <a:solidFill>
                <a:schemeClr val="tx1">
                  <a:lumMod val="75000"/>
                  <a:lumOff val="25000"/>
                </a:schemeClr>
              </a:solidFill>
            </a:endParaRPr>
          </a:p>
        </p:txBody>
      </p:sp>
      <p:sp>
        <p:nvSpPr>
          <p:cNvPr id="6" name="CuadroTexto 5">
            <a:extLst>
              <a:ext uri="{FF2B5EF4-FFF2-40B4-BE49-F238E27FC236}">
                <a16:creationId xmlns:a16="http://schemas.microsoft.com/office/drawing/2014/main" id="{10D503A2-4910-438D-9298-F77B4FC7B5A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pic>
        <p:nvPicPr>
          <p:cNvPr id="3074" name="Picture 2" descr="Cómo reparé 28 bases de datos dañadas de Microsoft Access | ACCDB Crash Help">
            <a:extLst>
              <a:ext uri="{FF2B5EF4-FFF2-40B4-BE49-F238E27FC236}">
                <a16:creationId xmlns:a16="http://schemas.microsoft.com/office/drawing/2014/main" id="{CA2D7766-688C-4BD6-A60E-E6E1E0BF5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218" y="1456660"/>
            <a:ext cx="3557489" cy="31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988827" y="2692065"/>
            <a:ext cx="7223995" cy="1323439"/>
          </a:xfrm>
          <a:prstGeom prst="rect">
            <a:avLst/>
          </a:prstGeom>
          <a:noFill/>
        </p:spPr>
        <p:txBody>
          <a:bodyPr wrap="square" rtlCol="0">
            <a:spAutoFit/>
          </a:bodyPr>
          <a:lstStyle/>
          <a:p>
            <a:pPr algn="just"/>
            <a:r>
              <a:rPr lang="es-ES" sz="1600" dirty="0">
                <a:solidFill>
                  <a:srgbClr val="000000"/>
                </a:solidFill>
                <a:effectLst/>
                <a:ea typeface="Times New Roman" panose="02020603050405020304" pitchFamily="18" charset="0"/>
              </a:rPr>
              <a:t>En este apartado se proponen las metas que se quieren alcanzar para desarrollar el  sistema de información web SEGI para el proceso de gestión de inventarios de la empresa LES asesores contables.</a:t>
            </a:r>
          </a:p>
          <a:p>
            <a:pPr algn="just"/>
            <a:endParaRPr lang="es-ES" sz="1600" dirty="0">
              <a:solidFill>
                <a:srgbClr val="000000"/>
              </a:solidFill>
              <a:ea typeface="Times New Roman" panose="02020603050405020304" pitchFamily="18" charset="0"/>
            </a:endParaRPr>
          </a:p>
          <a:p>
            <a:pPr algn="just"/>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C1860BED-1C53-4AD8-946C-31C0CD68CC8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114369" y="1065234"/>
            <a:ext cx="5905431" cy="1077218"/>
          </a:xfrm>
          <a:prstGeom prst="rect">
            <a:avLst/>
          </a:prstGeom>
        </p:spPr>
        <p:txBody>
          <a:bodyPr wrap="square">
            <a:spAutoFit/>
          </a:bodyPr>
          <a:lstStyle/>
          <a:p>
            <a:pPr algn="just"/>
            <a:r>
              <a:rPr lang="es-ES_tradnl" sz="1600" b="1" dirty="0">
                <a:solidFill>
                  <a:schemeClr val="tx1">
                    <a:lumMod val="75000"/>
                    <a:lumOff val="25000"/>
                  </a:schemeClr>
                </a:solidFill>
              </a:rPr>
              <a:t>OBJETIVO GENERAL</a:t>
            </a:r>
          </a:p>
          <a:p>
            <a:pPr algn="just"/>
            <a:endParaRPr lang="es-ES_tradnl" sz="1600" b="1" dirty="0">
              <a:solidFill>
                <a:schemeClr val="tx1">
                  <a:lumMod val="75000"/>
                  <a:lumOff val="25000"/>
                </a:schemeClr>
              </a:solidFill>
            </a:endParaRPr>
          </a:p>
          <a:p>
            <a:pPr algn="just"/>
            <a:r>
              <a:rPr lang="es-ES" sz="1600" dirty="0">
                <a:solidFill>
                  <a:schemeClr val="tx1">
                    <a:lumMod val="75000"/>
                    <a:lumOff val="25000"/>
                  </a:schemeClr>
                </a:solidFill>
              </a:rPr>
              <a:t>Desarrollar el sistema de información web SEGI, para el seguimiento al proceso de inventario de la empresa LES asesores contables</a:t>
            </a:r>
            <a:endParaRPr lang="es-ES_tradnl" sz="1600" dirty="0">
              <a:solidFill>
                <a:schemeClr val="tx1">
                  <a:lumMod val="75000"/>
                  <a:lumOff val="25000"/>
                </a:schemeClr>
              </a:solidFill>
            </a:endParaRPr>
          </a:p>
        </p:txBody>
      </p:sp>
      <p:sp>
        <p:nvSpPr>
          <p:cNvPr id="7" name="Rectángulo 6"/>
          <p:cNvSpPr/>
          <p:nvPr/>
        </p:nvSpPr>
        <p:spPr>
          <a:xfrm>
            <a:off x="49884" y="2219364"/>
            <a:ext cx="5961936" cy="3046988"/>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algn="just"/>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usuarios de la empresa LES asesores contables para el sistema de información web(SEGI).</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bitácoras de perfiles de usuario  y su relación con 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peticiones  para reportar daños y para solicitar visitas de soporte frente a objetos del inventario en la empresa LES asesores contables. </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207718" y="135492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207717" y="254366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5124" name="Picture 4" descr="Políticas de inventarios: tipos, cómo se establecen y ejemplo">
            <a:extLst>
              <a:ext uri="{FF2B5EF4-FFF2-40B4-BE49-F238E27FC236}">
                <a16:creationId xmlns:a16="http://schemas.microsoft.com/office/drawing/2014/main" id="{84D796F0-4479-47A3-9274-885AE11A9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82" r="14590"/>
          <a:stretch/>
        </p:blipFill>
        <p:spPr bwMode="auto">
          <a:xfrm>
            <a:off x="6113149" y="1354924"/>
            <a:ext cx="2823133" cy="33332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555D12-AA65-4047-B442-E7B164B3AF1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a:extLst>
              <a:ext uri="{FF2B5EF4-FFF2-40B4-BE49-F238E27FC236}">
                <a16:creationId xmlns:a16="http://schemas.microsoft.com/office/drawing/2014/main" id="{E1BFF980-A79B-4889-9D06-C9A137418CD5}"/>
              </a:ext>
            </a:extLst>
          </p:cNvPr>
          <p:cNvSpPr/>
          <p:nvPr/>
        </p:nvSpPr>
        <p:spPr>
          <a:xfrm>
            <a:off x="117054" y="1122443"/>
            <a:ext cx="5496937" cy="4278094"/>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marL="342900" indent="-342900" algn="just">
              <a:buFont typeface="+mj-lt"/>
              <a:buAutoNum type="arabicPeriod"/>
            </a:pPr>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registro de los mantenimientos realizados frente a los objetos del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manejo de inventarios, con posibilidad de consultar, editar cambiar de estado o eliminar, así como añadir un nuevo inventario para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reportes frente al tiempo de uso, mantenimientos, reporte de daños y de solicitud de soporte, personas encargadas y la consulta y edición de los inventarios en la empresa LES asesores contables.</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4" name="Rectángulo 3">
            <a:extLst>
              <a:ext uri="{FF2B5EF4-FFF2-40B4-BE49-F238E27FC236}">
                <a16:creationId xmlns:a16="http://schemas.microsoft.com/office/drawing/2014/main" id="{AED47822-FB3D-4602-8737-7B835EAC3805}"/>
              </a:ext>
            </a:extLst>
          </p:cNvPr>
          <p:cNvSpPr/>
          <p:nvPr/>
        </p:nvSpPr>
        <p:spPr>
          <a:xfrm>
            <a:off x="210709" y="140142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146" name="Picture 2" descr="Mujer feliz de negocios con portátil pop arte retro estilo. trabaja en la  computadora. el negocio y la tecnología. buenas | CanStock">
            <a:extLst>
              <a:ext uri="{FF2B5EF4-FFF2-40B4-BE49-F238E27FC236}">
                <a16:creationId xmlns:a16="http://schemas.microsoft.com/office/drawing/2014/main" id="{935B3E70-B589-4966-AF8F-85E9247B8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9" t="5420" r="5349" b="7378"/>
          <a:stretch/>
        </p:blipFill>
        <p:spPr bwMode="auto">
          <a:xfrm>
            <a:off x="5741486" y="1257830"/>
            <a:ext cx="3285460" cy="29652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6A6B2FE-6DA5-4D15-9397-8D4CF78C3F4D}"/>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82742809"/>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1160</TotalTime>
  <Words>1192</Words>
  <Application>Microsoft Office PowerPoint</Application>
  <PresentationFormat>Presentación en pantalla (16:9)</PresentationFormat>
  <Paragraphs>141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Calibir</vt:lpstr>
      <vt:lpstr>Calibri</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Alejandra Leon</cp:lastModifiedBy>
  <cp:revision>134</cp:revision>
  <dcterms:created xsi:type="dcterms:W3CDTF">2019-11-27T03:16:21Z</dcterms:created>
  <dcterms:modified xsi:type="dcterms:W3CDTF">2021-04-01T05:01:47Z</dcterms:modified>
</cp:coreProperties>
</file>