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51"/>
  </p:notesMasterIdLst>
  <p:sldIdLst>
    <p:sldId id="256" r:id="rId5"/>
    <p:sldId id="299" r:id="rId6"/>
    <p:sldId id="285" r:id="rId7"/>
    <p:sldId id="277" r:id="rId8"/>
    <p:sldId id="279" r:id="rId9"/>
    <p:sldId id="280" r:id="rId10"/>
    <p:sldId id="288" r:id="rId11"/>
    <p:sldId id="287" r:id="rId12"/>
    <p:sldId id="289" r:id="rId13"/>
    <p:sldId id="291" r:id="rId14"/>
    <p:sldId id="301" r:id="rId15"/>
    <p:sldId id="276" r:id="rId16"/>
    <p:sldId id="271" r:id="rId17"/>
    <p:sldId id="272" r:id="rId18"/>
    <p:sldId id="292" r:id="rId19"/>
    <p:sldId id="270" r:id="rId20"/>
    <p:sldId id="290" r:id="rId21"/>
    <p:sldId id="273" r:id="rId22"/>
    <p:sldId id="274" r:id="rId23"/>
    <p:sldId id="308" r:id="rId24"/>
    <p:sldId id="275" r:id="rId25"/>
    <p:sldId id="303" r:id="rId26"/>
    <p:sldId id="305" r:id="rId27"/>
    <p:sldId id="298" r:id="rId28"/>
    <p:sldId id="297" r:id="rId29"/>
    <p:sldId id="269" r:id="rId30"/>
    <p:sldId id="282" r:id="rId31"/>
    <p:sldId id="264" r:id="rId32"/>
    <p:sldId id="265" r:id="rId33"/>
    <p:sldId id="259" r:id="rId34"/>
    <p:sldId id="283" r:id="rId35"/>
    <p:sldId id="294" r:id="rId36"/>
    <p:sldId id="258" r:id="rId37"/>
    <p:sldId id="260" r:id="rId38"/>
    <p:sldId id="261" r:id="rId39"/>
    <p:sldId id="262" r:id="rId40"/>
    <p:sldId id="263" r:id="rId41"/>
    <p:sldId id="293" r:id="rId42"/>
    <p:sldId id="266" r:id="rId43"/>
    <p:sldId id="267" r:id="rId44"/>
    <p:sldId id="268" r:id="rId45"/>
    <p:sldId id="300" r:id="rId46"/>
    <p:sldId id="296" r:id="rId47"/>
    <p:sldId id="306" r:id="rId48"/>
    <p:sldId id="307" r:id="rId49"/>
    <p:sldId id="309" r:id="rId50"/>
  </p:sldIdLst>
  <p:sldSz cx="12192000" cy="6858000"/>
  <p:notesSz cx="12192000" cy="6858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9374" autoAdjust="0"/>
  </p:normalViewPr>
  <p:slideViewPr>
    <p:cSldViewPr>
      <p:cViewPr varScale="1">
        <p:scale>
          <a:sx n="114" d="100"/>
          <a:sy n="114" d="100"/>
        </p:scale>
        <p:origin x="47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103F0CB-9370-4C0E-8A9A-D7B94A068E61}" type="datetimeFigureOut">
              <a:rPr lang="es-CO" smtClean="0"/>
              <a:t>15/02/2023</a:t>
            </a:fld>
            <a:endParaRPr lang="es-CO"/>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BBC38B0-ADC2-4604-8D77-AA06126D0024}" type="slidenum">
              <a:rPr lang="es-CO" smtClean="0"/>
              <a:t>‹Nº›</a:t>
            </a:fld>
            <a:endParaRPr lang="es-CO"/>
          </a:p>
        </p:txBody>
      </p:sp>
    </p:spTree>
    <p:extLst>
      <p:ext uri="{BB962C8B-B14F-4D97-AF65-F5344CB8AC3E}">
        <p14:creationId xmlns:p14="http://schemas.microsoft.com/office/powerpoint/2010/main" val="1268213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1" i="0">
                <a:solidFill>
                  <a:schemeClr val="bg1"/>
                </a:solidFill>
                <a:latin typeface="Calibri"/>
                <a:cs typeface="Calibri"/>
              </a:defRPr>
            </a:lvl1pPr>
          </a:lstStyle>
          <a:p>
            <a:pPr marL="12700" marR="5080">
              <a:lnSpc>
                <a:spcPts val="2110"/>
              </a:lnSpc>
              <a:spcBef>
                <a:spcPts val="125"/>
              </a:spcBef>
            </a:pPr>
            <a:r>
              <a:rPr spc="-10" dirty="0"/>
              <a:t>Magíster</a:t>
            </a:r>
            <a:r>
              <a:rPr spc="-15" dirty="0"/>
              <a:t> </a:t>
            </a:r>
            <a:r>
              <a:rPr spc="-10" dirty="0"/>
              <a:t>Leonardo </a:t>
            </a:r>
            <a:r>
              <a:rPr spc="-75" dirty="0"/>
              <a:t>F.</a:t>
            </a:r>
            <a:r>
              <a:rPr spc="-15" dirty="0"/>
              <a:t> </a:t>
            </a:r>
            <a:r>
              <a:rPr spc="-10" dirty="0"/>
              <a:t>Sánchez </a:t>
            </a:r>
            <a:r>
              <a:rPr spc="-5" dirty="0"/>
              <a:t>S. </a:t>
            </a:r>
            <a:r>
              <a:rPr spc="-390" dirty="0"/>
              <a:t> </a:t>
            </a:r>
            <a:r>
              <a:rPr spc="-10" dirty="0"/>
              <a:t>Lógica</a:t>
            </a:r>
            <a:r>
              <a:rPr spc="-5" dirty="0"/>
              <a:t> de </a:t>
            </a:r>
            <a:r>
              <a:rPr spc="-15" dirty="0"/>
              <a:t>Programación</a:t>
            </a:r>
            <a:r>
              <a:rPr dirty="0"/>
              <a:t> 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86633"/>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00" b="1" i="0">
                <a:solidFill>
                  <a:schemeClr val="bg1"/>
                </a:solidFill>
                <a:latin typeface="Calibri"/>
                <a:cs typeface="Calibri"/>
              </a:defRPr>
            </a:lvl1pPr>
          </a:lstStyle>
          <a:p>
            <a:pPr marL="12700" marR="5080">
              <a:lnSpc>
                <a:spcPts val="2110"/>
              </a:lnSpc>
              <a:spcBef>
                <a:spcPts val="125"/>
              </a:spcBef>
            </a:pPr>
            <a:r>
              <a:rPr spc="-10" dirty="0"/>
              <a:t>Magíster</a:t>
            </a:r>
            <a:r>
              <a:rPr spc="-15" dirty="0"/>
              <a:t> </a:t>
            </a:r>
            <a:r>
              <a:rPr spc="-10" dirty="0"/>
              <a:t>Leonardo </a:t>
            </a:r>
            <a:r>
              <a:rPr spc="-75" dirty="0"/>
              <a:t>F.</a:t>
            </a:r>
            <a:r>
              <a:rPr spc="-15" dirty="0"/>
              <a:t> </a:t>
            </a:r>
            <a:r>
              <a:rPr spc="-10" dirty="0"/>
              <a:t>Sánchez </a:t>
            </a:r>
            <a:r>
              <a:rPr spc="-5" dirty="0"/>
              <a:t>S. </a:t>
            </a:r>
            <a:r>
              <a:rPr spc="-390" dirty="0"/>
              <a:t> </a:t>
            </a:r>
            <a:r>
              <a:rPr spc="-10" dirty="0"/>
              <a:t>Lógica</a:t>
            </a:r>
            <a:r>
              <a:rPr spc="-5" dirty="0"/>
              <a:t> de </a:t>
            </a:r>
            <a:r>
              <a:rPr spc="-15" dirty="0"/>
              <a:t>Programación</a:t>
            </a:r>
            <a:r>
              <a:rPr dirty="0"/>
              <a:t> 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86633"/>
                </a:solidFill>
                <a:latin typeface="Tahoma"/>
                <a:cs typeface="Tahom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1" i="0">
                <a:solidFill>
                  <a:schemeClr val="bg1"/>
                </a:solidFill>
                <a:latin typeface="Calibri"/>
                <a:cs typeface="Calibri"/>
              </a:defRPr>
            </a:lvl1pPr>
          </a:lstStyle>
          <a:p>
            <a:pPr marL="12700" marR="5080">
              <a:lnSpc>
                <a:spcPts val="2110"/>
              </a:lnSpc>
              <a:spcBef>
                <a:spcPts val="125"/>
              </a:spcBef>
            </a:pPr>
            <a:r>
              <a:rPr spc="-10" dirty="0"/>
              <a:t>Magíster</a:t>
            </a:r>
            <a:r>
              <a:rPr spc="-15" dirty="0"/>
              <a:t> </a:t>
            </a:r>
            <a:r>
              <a:rPr spc="-10" dirty="0"/>
              <a:t>Leonardo </a:t>
            </a:r>
            <a:r>
              <a:rPr spc="-75" dirty="0"/>
              <a:t>F.</a:t>
            </a:r>
            <a:r>
              <a:rPr spc="-15" dirty="0"/>
              <a:t> </a:t>
            </a:r>
            <a:r>
              <a:rPr spc="-10" dirty="0"/>
              <a:t>Sánchez </a:t>
            </a:r>
            <a:r>
              <a:rPr spc="-5" dirty="0"/>
              <a:t>S. </a:t>
            </a:r>
            <a:r>
              <a:rPr spc="-390" dirty="0"/>
              <a:t> </a:t>
            </a:r>
            <a:r>
              <a:rPr spc="-10" dirty="0"/>
              <a:t>Lógica</a:t>
            </a:r>
            <a:r>
              <a:rPr spc="-5" dirty="0"/>
              <a:t> de </a:t>
            </a:r>
            <a:r>
              <a:rPr spc="-15" dirty="0"/>
              <a:t>Programación</a:t>
            </a:r>
            <a:r>
              <a:rPr dirty="0"/>
              <a:t> I</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86633"/>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800" b="1" i="0">
                <a:solidFill>
                  <a:schemeClr val="bg1"/>
                </a:solidFill>
                <a:latin typeface="Calibri"/>
                <a:cs typeface="Calibri"/>
              </a:defRPr>
            </a:lvl1pPr>
          </a:lstStyle>
          <a:p>
            <a:pPr marL="12700" marR="5080">
              <a:lnSpc>
                <a:spcPts val="2110"/>
              </a:lnSpc>
              <a:spcBef>
                <a:spcPts val="125"/>
              </a:spcBef>
            </a:pPr>
            <a:r>
              <a:rPr spc="-10" dirty="0"/>
              <a:t>Magíster</a:t>
            </a:r>
            <a:r>
              <a:rPr spc="-15" dirty="0"/>
              <a:t> </a:t>
            </a:r>
            <a:r>
              <a:rPr spc="-10" dirty="0"/>
              <a:t>Leonardo </a:t>
            </a:r>
            <a:r>
              <a:rPr spc="-75" dirty="0"/>
              <a:t>F.</a:t>
            </a:r>
            <a:r>
              <a:rPr spc="-15" dirty="0"/>
              <a:t> </a:t>
            </a:r>
            <a:r>
              <a:rPr spc="-10" dirty="0"/>
              <a:t>Sánchez </a:t>
            </a:r>
            <a:r>
              <a:rPr spc="-5" dirty="0"/>
              <a:t>S. </a:t>
            </a:r>
            <a:r>
              <a:rPr spc="-390" dirty="0"/>
              <a:t> </a:t>
            </a:r>
            <a:r>
              <a:rPr spc="-10" dirty="0"/>
              <a:t>Lógica</a:t>
            </a:r>
            <a:r>
              <a:rPr spc="-5" dirty="0"/>
              <a:t> de </a:t>
            </a:r>
            <a:r>
              <a:rPr spc="-15" dirty="0"/>
              <a:t>Programación</a:t>
            </a:r>
            <a:r>
              <a:rPr dirty="0"/>
              <a:t> I</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1" i="0">
                <a:solidFill>
                  <a:schemeClr val="bg1"/>
                </a:solidFill>
                <a:latin typeface="Calibri"/>
                <a:cs typeface="Calibri"/>
              </a:defRPr>
            </a:lvl1pPr>
          </a:lstStyle>
          <a:p>
            <a:pPr marL="12700" marR="5080">
              <a:lnSpc>
                <a:spcPts val="2110"/>
              </a:lnSpc>
              <a:spcBef>
                <a:spcPts val="125"/>
              </a:spcBef>
            </a:pPr>
            <a:r>
              <a:rPr spc="-10" dirty="0"/>
              <a:t>Magíster</a:t>
            </a:r>
            <a:r>
              <a:rPr spc="-15" dirty="0"/>
              <a:t> </a:t>
            </a:r>
            <a:r>
              <a:rPr spc="-10" dirty="0"/>
              <a:t>Leonardo </a:t>
            </a:r>
            <a:r>
              <a:rPr spc="-75" dirty="0"/>
              <a:t>F.</a:t>
            </a:r>
            <a:r>
              <a:rPr spc="-15" dirty="0"/>
              <a:t> </a:t>
            </a:r>
            <a:r>
              <a:rPr spc="-10" dirty="0"/>
              <a:t>Sánchez </a:t>
            </a:r>
            <a:r>
              <a:rPr spc="-5" dirty="0"/>
              <a:t>S. </a:t>
            </a:r>
            <a:r>
              <a:rPr spc="-390" dirty="0"/>
              <a:t> </a:t>
            </a:r>
            <a:r>
              <a:rPr spc="-10" dirty="0"/>
              <a:t>Lógica</a:t>
            </a:r>
            <a:r>
              <a:rPr spc="-5" dirty="0"/>
              <a:t> de </a:t>
            </a:r>
            <a:r>
              <a:rPr spc="-15" dirty="0"/>
              <a:t>Programación</a:t>
            </a:r>
            <a:r>
              <a:rPr dirty="0"/>
              <a:t> I</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233033" y="164083"/>
            <a:ext cx="3343275" cy="756919"/>
          </a:xfrm>
          <a:prstGeom prst="rect">
            <a:avLst/>
          </a:prstGeom>
        </p:spPr>
        <p:txBody>
          <a:bodyPr wrap="square" lIns="0" tIns="0" rIns="0" bIns="0">
            <a:spAutoFit/>
          </a:bodyPr>
          <a:lstStyle>
            <a:lvl1pPr>
              <a:defRPr sz="4800" b="1" i="0">
                <a:solidFill>
                  <a:srgbClr val="086633"/>
                </a:solidFill>
                <a:latin typeface="Tahoma"/>
                <a:cs typeface="Tahoma"/>
              </a:defRPr>
            </a:lvl1pPr>
          </a:lstStyle>
          <a:p>
            <a:endParaRPr/>
          </a:p>
        </p:txBody>
      </p:sp>
      <p:sp>
        <p:nvSpPr>
          <p:cNvPr id="3" name="Holder 3"/>
          <p:cNvSpPr>
            <a:spLocks noGrp="1"/>
          </p:cNvSpPr>
          <p:nvPr>
            <p:ph type="body" idx="1"/>
          </p:nvPr>
        </p:nvSpPr>
        <p:spPr>
          <a:xfrm>
            <a:off x="530317" y="1144015"/>
            <a:ext cx="11131364" cy="44519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30317" y="6109479"/>
            <a:ext cx="3041650" cy="572770"/>
          </a:xfrm>
          <a:prstGeom prst="rect">
            <a:avLst/>
          </a:prstGeom>
        </p:spPr>
        <p:txBody>
          <a:bodyPr wrap="square" lIns="0" tIns="0" rIns="0" bIns="0">
            <a:spAutoFit/>
          </a:bodyPr>
          <a:lstStyle>
            <a:lvl1pPr>
              <a:defRPr sz="1800" b="1" i="0">
                <a:solidFill>
                  <a:schemeClr val="bg1"/>
                </a:solidFill>
                <a:latin typeface="Calibri"/>
                <a:cs typeface="Calibri"/>
              </a:defRPr>
            </a:lvl1pPr>
          </a:lstStyle>
          <a:p>
            <a:pPr marL="12700" marR="5080">
              <a:lnSpc>
                <a:spcPts val="2110"/>
              </a:lnSpc>
              <a:spcBef>
                <a:spcPts val="125"/>
              </a:spcBef>
            </a:pPr>
            <a:r>
              <a:rPr spc="-10" dirty="0"/>
              <a:t>Magíster</a:t>
            </a:r>
            <a:r>
              <a:rPr spc="-15" dirty="0"/>
              <a:t> </a:t>
            </a:r>
            <a:r>
              <a:rPr spc="-10" dirty="0"/>
              <a:t>Leonardo </a:t>
            </a:r>
            <a:r>
              <a:rPr spc="-75" dirty="0"/>
              <a:t>F.</a:t>
            </a:r>
            <a:r>
              <a:rPr spc="-15" dirty="0"/>
              <a:t> </a:t>
            </a:r>
            <a:r>
              <a:rPr spc="-10" dirty="0"/>
              <a:t>Sánchez </a:t>
            </a:r>
            <a:r>
              <a:rPr spc="-5" dirty="0"/>
              <a:t>S. </a:t>
            </a:r>
            <a:r>
              <a:rPr spc="-390" dirty="0"/>
              <a:t> </a:t>
            </a:r>
            <a:r>
              <a:rPr spc="-10" dirty="0"/>
              <a:t>Lógica</a:t>
            </a:r>
            <a:r>
              <a:rPr spc="-5" dirty="0"/>
              <a:t> de </a:t>
            </a:r>
            <a:r>
              <a:rPr spc="-15" dirty="0"/>
              <a:t>Programación</a:t>
            </a:r>
            <a:r>
              <a:rPr dirty="0"/>
              <a:t> I</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hyperlink" Target="mailto:cristian.lopera60@tdea.edu.c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4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padlet.com/cristianclv/hshrb7hkh8rl9ij3"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cotana.informatica.edu.bo/downloads/ld-Ingenieria.de.software.enfoque.practico.7ed.Pressman.PDF"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447800" y="1952212"/>
            <a:ext cx="9953036" cy="848309"/>
          </a:xfrm>
          <a:prstGeom prst="rect">
            <a:avLst/>
          </a:prstGeom>
        </p:spPr>
        <p:txBody>
          <a:bodyPr vert="horz" wrap="square" lIns="0" tIns="17145" rIns="0" bIns="0" rtlCol="0">
            <a:spAutoFit/>
          </a:bodyPr>
          <a:lstStyle/>
          <a:p>
            <a:pPr marL="12700" marR="5080" algn="ctr">
              <a:lnSpc>
                <a:spcPct val="99600"/>
              </a:lnSpc>
              <a:spcBef>
                <a:spcPts val="135"/>
              </a:spcBef>
            </a:pPr>
            <a:r>
              <a:rPr lang="es-ES" sz="5400" i="0" dirty="0">
                <a:effectLst/>
                <a:latin typeface="Arial" panose="020B0604020202020204" pitchFamily="34" charset="0"/>
              </a:rPr>
              <a:t>Cristian Lopera Villa</a:t>
            </a:r>
            <a:endParaRPr sz="13800"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
        <p:nvSpPr>
          <p:cNvPr id="9" name="CuadroTexto 8">
            <a:extLst>
              <a:ext uri="{FF2B5EF4-FFF2-40B4-BE49-F238E27FC236}">
                <a16:creationId xmlns:a16="http://schemas.microsoft.com/office/drawing/2014/main" id="{691761DC-69B7-D013-8AC2-A22FA1AD575F}"/>
              </a:ext>
            </a:extLst>
          </p:cNvPr>
          <p:cNvSpPr txBox="1"/>
          <p:nvPr/>
        </p:nvSpPr>
        <p:spPr>
          <a:xfrm>
            <a:off x="3523452" y="3248278"/>
            <a:ext cx="6098344" cy="1815882"/>
          </a:xfrm>
          <a:prstGeom prst="rect">
            <a:avLst/>
          </a:prstGeom>
          <a:noFill/>
        </p:spPr>
        <p:txBody>
          <a:bodyPr wrap="square">
            <a:spAutoFit/>
          </a:bodyPr>
          <a:lstStyle/>
          <a:p>
            <a:pPr algn="ctr"/>
            <a:r>
              <a:rPr lang="es-ES" sz="3200" b="1" dirty="0">
                <a:solidFill>
                  <a:srgbClr val="086633"/>
                </a:solidFill>
                <a:latin typeface="Arial" panose="020B0604020202020204" pitchFamily="34" charset="0"/>
                <a:ea typeface="+mj-ea"/>
                <a:cs typeface="Tahoma"/>
                <a:hlinkClick r:id="rId4">
                  <a:extLst>
                    <a:ext uri="{A12FA001-AC4F-418D-AE19-62706E023703}">
                      <ahyp:hlinkClr xmlns:ahyp="http://schemas.microsoft.com/office/drawing/2018/hyperlinkcolor" val="tx"/>
                    </a:ext>
                  </a:extLst>
                </a:hlinkClick>
              </a:rPr>
              <a:t>cristian.lopera60@tdea.edu.co</a:t>
            </a:r>
            <a:endParaRPr lang="es-ES" sz="3200" b="1" dirty="0">
              <a:solidFill>
                <a:srgbClr val="086633"/>
              </a:solidFill>
              <a:latin typeface="Arial" panose="020B0604020202020204" pitchFamily="34" charset="0"/>
              <a:ea typeface="+mj-ea"/>
              <a:cs typeface="Tahoma"/>
            </a:endParaRPr>
          </a:p>
          <a:p>
            <a:pPr algn="ctr"/>
            <a:endParaRPr lang="es-CO" sz="2400" b="1" dirty="0">
              <a:solidFill>
                <a:srgbClr val="086633"/>
              </a:solidFill>
              <a:latin typeface="Arial" panose="020B0604020202020204" pitchFamily="34" charset="0"/>
              <a:ea typeface="+mj-ea"/>
              <a:cs typeface="Tahoma"/>
            </a:endParaRPr>
          </a:p>
          <a:p>
            <a:pPr algn="ctr"/>
            <a:r>
              <a:rPr lang="es-CO" sz="2400" b="1" dirty="0">
                <a:solidFill>
                  <a:srgbClr val="086633"/>
                </a:solidFill>
                <a:latin typeface="Arial" panose="020B0604020202020204" pitchFamily="34" charset="0"/>
                <a:ea typeface="+mj-ea"/>
                <a:cs typeface="Tahoma"/>
              </a:rPr>
              <a:t>SEMESTRE 2023-1</a:t>
            </a:r>
          </a:p>
          <a:p>
            <a:pPr algn="ctr"/>
            <a:r>
              <a:rPr lang="es-CO" sz="3200" b="1" dirty="0">
                <a:solidFill>
                  <a:srgbClr val="086633"/>
                </a:solidFill>
                <a:latin typeface="Arial" panose="020B0604020202020204" pitchFamily="34" charset="0"/>
                <a:ea typeface="+mj-ea"/>
                <a:cs typeface="Tahoma"/>
              </a:rPr>
              <a:t> </a:t>
            </a:r>
            <a:endParaRPr lang="es-ES" sz="3200" b="1" dirty="0">
              <a:solidFill>
                <a:srgbClr val="086633"/>
              </a:solidFill>
              <a:latin typeface="Arial" panose="020B0604020202020204" pitchFamily="34" charset="0"/>
              <a:ea typeface="+mj-e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pic>
        <p:nvPicPr>
          <p:cNvPr id="3078" name="Picture 6" descr="Lion King gameplay (PC Game, 1994) - YouTube">
            <a:extLst>
              <a:ext uri="{FF2B5EF4-FFF2-40B4-BE49-F238E27FC236}">
                <a16:creationId xmlns:a16="http://schemas.microsoft.com/office/drawing/2014/main" id="{BA9C2ED2-466A-24DC-CACD-9414B9FE52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9086" y="1609184"/>
            <a:ext cx="6259285" cy="3505200"/>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texto 2">
            <a:extLst>
              <a:ext uri="{FF2B5EF4-FFF2-40B4-BE49-F238E27FC236}">
                <a16:creationId xmlns:a16="http://schemas.microsoft.com/office/drawing/2014/main" id="{58020C4B-5B4A-ABA5-CA6E-A2E4856411EA}"/>
              </a:ext>
            </a:extLst>
          </p:cNvPr>
          <p:cNvSpPr>
            <a:spLocks noGrp="1"/>
          </p:cNvSpPr>
          <p:nvPr>
            <p:ph type="body" idx="1"/>
          </p:nvPr>
        </p:nvSpPr>
        <p:spPr>
          <a:xfrm>
            <a:off x="202858" y="1213008"/>
            <a:ext cx="5562600" cy="4431983"/>
          </a:xfrm>
        </p:spPr>
        <p:txBody>
          <a:bodyPr/>
          <a:lstStyle/>
          <a:p>
            <a:pPr marL="457200" indent="-457200" algn="just">
              <a:buFont typeface="Arial" panose="020B0604020202020204" pitchFamily="34" charset="0"/>
              <a:buChar char="•"/>
            </a:pPr>
            <a:r>
              <a:rPr lang="es-CO" sz="2400" dirty="0">
                <a:latin typeface="Arial" panose="020B0604020202020204" pitchFamily="34" charset="0"/>
                <a:cs typeface="Arial" panose="020B0604020202020204" pitchFamily="34" charset="0"/>
              </a:rPr>
              <a:t>1994 Disney </a:t>
            </a:r>
            <a:r>
              <a:rPr lang="es-CO" sz="2400" dirty="0" err="1">
                <a:latin typeface="Arial" panose="020B0604020202020204" pitchFamily="34" charset="0"/>
                <a:cs typeface="Arial" panose="020B0604020202020204" pitchFamily="34" charset="0"/>
              </a:rPr>
              <a:t>released</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its</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first</a:t>
            </a:r>
            <a:r>
              <a:rPr lang="es-CO" sz="2400" dirty="0">
                <a:latin typeface="Arial" panose="020B0604020202020204" pitchFamily="34" charset="0"/>
                <a:cs typeface="Arial" panose="020B0604020202020204" pitchFamily="34" charset="0"/>
              </a:rPr>
              <a:t> multimedia CD-ROM.</a:t>
            </a:r>
          </a:p>
          <a:p>
            <a:pPr algn="just"/>
            <a:endParaRPr lang="es-CO" sz="24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s-CO" sz="2400" dirty="0" err="1">
                <a:latin typeface="Arial" panose="020B0604020202020204" pitchFamily="34" charset="0"/>
                <a:cs typeface="Arial" panose="020B0604020202020204" pitchFamily="34" charset="0"/>
              </a:rPr>
              <a:t>Failed</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to</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properly</a:t>
            </a:r>
            <a:r>
              <a:rPr lang="es-CO" sz="2400" dirty="0">
                <a:latin typeface="Arial" panose="020B0604020202020204" pitchFamily="34" charset="0"/>
                <a:cs typeface="Arial" panose="020B0604020202020204" pitchFamily="34" charset="0"/>
              </a:rPr>
              <a:t> test in </a:t>
            </a:r>
            <a:r>
              <a:rPr lang="es-CO" sz="2400" dirty="0" err="1">
                <a:latin typeface="Arial" panose="020B0604020202020204" pitchFamily="34" charset="0"/>
                <a:cs typeface="Arial" panose="020B0604020202020204" pitchFamily="34" charset="0"/>
              </a:rPr>
              <a:t>many</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different</a:t>
            </a:r>
            <a:r>
              <a:rPr lang="es-CO" sz="2400" dirty="0">
                <a:latin typeface="Arial" panose="020B0604020202020204" pitchFamily="34" charset="0"/>
                <a:cs typeface="Arial" panose="020B0604020202020204" pitchFamily="34" charset="0"/>
              </a:rPr>
              <a:t> PC </a:t>
            </a:r>
            <a:r>
              <a:rPr lang="es-CO" sz="2400" dirty="0" err="1">
                <a:latin typeface="Arial" panose="020B0604020202020204" pitchFamily="34" charset="0"/>
                <a:cs typeface="Arial" panose="020B0604020202020204" pitchFamily="34" charset="0"/>
              </a:rPr>
              <a:t>models</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available</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on</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the</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market</a:t>
            </a:r>
            <a:r>
              <a:rPr lang="es-CO" sz="2400" dirty="0">
                <a:latin typeface="Arial" panose="020B0604020202020204" pitchFamily="34" charset="0"/>
                <a:cs typeface="Arial" panose="020B0604020202020204" pitchFamily="34" charset="0"/>
              </a:rPr>
              <a:t>.</a:t>
            </a:r>
          </a:p>
          <a:p>
            <a:pPr algn="l"/>
            <a:endParaRPr lang="es-CO" sz="24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s-CO" sz="2400" dirty="0" err="1">
                <a:latin typeface="Arial" panose="020B0604020202020204" pitchFamily="34" charset="0"/>
                <a:cs typeface="Arial" panose="020B0604020202020204" pitchFamily="34" charset="0"/>
              </a:rPr>
              <a:t>The</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sofware</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worked</a:t>
            </a:r>
            <a:r>
              <a:rPr lang="es-CO" sz="2400" dirty="0">
                <a:latin typeface="Arial" panose="020B0604020202020204" pitchFamily="34" charset="0"/>
                <a:cs typeface="Arial" panose="020B0604020202020204" pitchFamily="34" charset="0"/>
              </a:rPr>
              <a:t> in a </a:t>
            </a:r>
            <a:r>
              <a:rPr lang="es-CO" sz="2400" dirty="0" err="1">
                <a:latin typeface="Arial" panose="020B0604020202020204" pitchFamily="34" charset="0"/>
                <a:cs typeface="Arial" panose="020B0604020202020204" pitchFamily="34" charset="0"/>
              </a:rPr>
              <a:t>few</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system</a:t>
            </a:r>
            <a:r>
              <a:rPr lang="es-CO" sz="2400" dirty="0">
                <a:latin typeface="Arial" panose="020B0604020202020204" pitchFamily="34" charset="0"/>
                <a:cs typeface="Arial" panose="020B0604020202020204" pitchFamily="34" charset="0"/>
              </a:rPr>
              <a:t> </a:t>
            </a:r>
          </a:p>
          <a:p>
            <a:pPr lvl="1" algn="l"/>
            <a:r>
              <a:rPr lang="es-CO" sz="2400" dirty="0" err="1">
                <a:latin typeface="Arial" panose="020B0604020202020204" pitchFamily="34" charset="0"/>
                <a:cs typeface="Arial" panose="020B0604020202020204" pitchFamily="34" charset="0"/>
              </a:rPr>
              <a:t>But</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not</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that</a:t>
            </a:r>
            <a:r>
              <a:rPr lang="es-CO" sz="2400" dirty="0">
                <a:latin typeface="Arial" panose="020B0604020202020204" pitchFamily="34" charset="0"/>
                <a:cs typeface="Arial" panose="020B0604020202020204" pitchFamily="34" charset="0"/>
              </a:rPr>
              <a:t> general </a:t>
            </a:r>
            <a:r>
              <a:rPr lang="es-CO" sz="2400" dirty="0" err="1">
                <a:latin typeface="Arial" panose="020B0604020202020204" pitchFamily="34" charset="0"/>
                <a:cs typeface="Arial" panose="020B0604020202020204" pitchFamily="34" charset="0"/>
              </a:rPr>
              <a:t>public</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had</a:t>
            </a:r>
            <a:r>
              <a:rPr lang="es-CO" sz="2400" dirty="0">
                <a:latin typeface="Arial" panose="020B0604020202020204" pitchFamily="34" charset="0"/>
                <a:cs typeface="Arial" panose="020B0604020202020204" pitchFamily="34" charset="0"/>
              </a:rPr>
              <a:t>.</a:t>
            </a:r>
          </a:p>
          <a:p>
            <a:pPr algn="just"/>
            <a:endParaRPr lang="es-CO"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sz="2400" dirty="0">
                <a:latin typeface="Arial" panose="020B0604020202020204" pitchFamily="34" charset="0"/>
                <a:cs typeface="Arial" panose="020B0604020202020204" pitchFamily="34" charset="0"/>
              </a:rPr>
              <a:t>Sales </a:t>
            </a:r>
            <a:r>
              <a:rPr lang="es-CO" sz="2400" dirty="0" err="1">
                <a:latin typeface="Arial" panose="020B0604020202020204" pitchFamily="34" charset="0"/>
                <a:cs typeface="Arial" panose="020B0604020202020204" pitchFamily="34" charset="0"/>
              </a:rPr>
              <a:t>were</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huge</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on</a:t>
            </a:r>
            <a:r>
              <a:rPr lang="es-CO" sz="2400" dirty="0">
                <a:latin typeface="Arial" panose="020B0604020202020204" pitchFamily="34" charset="0"/>
                <a:cs typeface="Arial" panose="020B0604020202020204" pitchFamily="34" charset="0"/>
              </a:rPr>
              <a:t> Christmas)</a:t>
            </a:r>
          </a:p>
          <a:p>
            <a:pPr marL="342900" indent="-342900" algn="just">
              <a:buFont typeface="Arial" panose="020B0604020202020204" pitchFamily="34" charset="0"/>
              <a:buChar char="•"/>
            </a:pPr>
            <a:r>
              <a:rPr lang="es-CO" sz="2400" dirty="0" err="1">
                <a:latin typeface="Arial" panose="020B0604020202020204" pitchFamily="34" charset="0"/>
                <a:cs typeface="Arial" panose="020B0604020202020204" pitchFamily="34" charset="0"/>
              </a:rPr>
              <a:t>was</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tested</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over</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developers</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PCs</a:t>
            </a:r>
            <a:r>
              <a:rPr lang="es-CO"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8083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
        <p:nvSpPr>
          <p:cNvPr id="3" name="Marcador de texto 2">
            <a:extLst>
              <a:ext uri="{FF2B5EF4-FFF2-40B4-BE49-F238E27FC236}">
                <a16:creationId xmlns:a16="http://schemas.microsoft.com/office/drawing/2014/main" id="{FC4DDC91-9367-FA41-0366-F19DBE3B87CE}"/>
              </a:ext>
            </a:extLst>
          </p:cNvPr>
          <p:cNvSpPr>
            <a:spLocks noGrp="1"/>
          </p:cNvSpPr>
          <p:nvPr>
            <p:ph type="body" idx="1"/>
          </p:nvPr>
        </p:nvSpPr>
        <p:spPr>
          <a:xfrm>
            <a:off x="530317" y="1144014"/>
            <a:ext cx="11131364" cy="3970318"/>
          </a:xfrm>
        </p:spPr>
        <p:txBody>
          <a:bodyPr/>
          <a:lstStyle/>
          <a:p>
            <a:pPr algn="l"/>
            <a:r>
              <a:rPr lang="es-ES" sz="2400" b="1" i="0" u="none" strike="noStrike" dirty="0">
                <a:solidFill>
                  <a:srgbClr val="272727"/>
                </a:solidFill>
                <a:effectLst/>
                <a:latin typeface="bold"/>
              </a:rPr>
              <a:t>3. Caída de la red AT&amp;T. </a:t>
            </a:r>
            <a:r>
              <a:rPr lang="es-ES" sz="2400" b="1" i="0" dirty="0">
                <a:solidFill>
                  <a:srgbClr val="272727"/>
                </a:solidFill>
                <a:effectLst/>
                <a:latin typeface="normal"/>
              </a:rPr>
              <a:t>1990</a:t>
            </a:r>
            <a:endParaRPr lang="es-ES" sz="2400" b="1" i="0" u="none" strike="noStrike" dirty="0">
              <a:solidFill>
                <a:srgbClr val="272727"/>
              </a:solidFill>
              <a:effectLst/>
              <a:latin typeface="bold"/>
            </a:endParaRPr>
          </a:p>
          <a:p>
            <a:pPr algn="l"/>
            <a:endParaRPr lang="es-ES" b="1" i="0" u="none" strike="noStrike" dirty="0">
              <a:solidFill>
                <a:srgbClr val="272727"/>
              </a:solidFill>
              <a:effectLst/>
              <a:latin typeface="bold"/>
            </a:endParaRPr>
          </a:p>
          <a:p>
            <a:pPr algn="l"/>
            <a:r>
              <a:rPr lang="es-ES" sz="2400" dirty="0">
                <a:latin typeface="Arial" panose="020B0604020202020204" pitchFamily="34" charset="0"/>
                <a:cs typeface="Arial" panose="020B0604020202020204" pitchFamily="34" charset="0"/>
              </a:rPr>
              <a:t>El 15 de enero de, gran parte de la red AT&amp;T dejó de funcionar por 9 horas, debido a que un conmutador de 114 centros conmutados sufriera un problema mecánico que desactivo el centro.</a:t>
            </a:r>
          </a:p>
          <a:p>
            <a:pPr algn="l"/>
            <a:endParaRPr lang="es-ES" sz="2400" dirty="0">
              <a:latin typeface="Arial" panose="020B0604020202020204" pitchFamily="34" charset="0"/>
              <a:cs typeface="Arial" panose="020B0604020202020204" pitchFamily="34" charset="0"/>
            </a:endParaRPr>
          </a:p>
          <a:p>
            <a:pPr algn="l"/>
            <a:endParaRPr lang="es-ES" sz="2400" dirty="0">
              <a:latin typeface="Arial" panose="020B0604020202020204" pitchFamily="34" charset="0"/>
              <a:cs typeface="Arial" panose="020B0604020202020204" pitchFamily="34" charset="0"/>
            </a:endParaRPr>
          </a:p>
          <a:p>
            <a:pPr algn="l"/>
            <a:endParaRPr lang="es-ES" sz="2400" dirty="0">
              <a:latin typeface="Arial" panose="020B0604020202020204" pitchFamily="34" charset="0"/>
              <a:cs typeface="Arial" panose="020B0604020202020204" pitchFamily="34" charset="0"/>
            </a:endParaRPr>
          </a:p>
          <a:p>
            <a:pPr algn="l"/>
            <a:endParaRPr lang="es-ES" sz="2400" dirty="0">
              <a:latin typeface="Arial" panose="020B0604020202020204" pitchFamily="34" charset="0"/>
              <a:cs typeface="Arial" panose="020B0604020202020204" pitchFamily="34" charset="0"/>
            </a:endParaRPr>
          </a:p>
          <a:p>
            <a:br>
              <a:rPr lang="es-ES" sz="2400" dirty="0">
                <a:latin typeface="Arial" panose="020B0604020202020204" pitchFamily="34" charset="0"/>
                <a:cs typeface="Arial" panose="020B0604020202020204" pitchFamily="34" charset="0"/>
              </a:rPr>
            </a:br>
            <a:endParaRPr lang="es-ES" sz="24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C25BA902-FB67-E5FB-D6BA-C6A6056D7D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4635256"/>
            <a:ext cx="3680340" cy="1515434"/>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652A2136-3319-C113-20A2-046C8F1C6A7E}"/>
              </a:ext>
            </a:extLst>
          </p:cNvPr>
          <p:cNvSpPr txBox="1"/>
          <p:nvPr/>
        </p:nvSpPr>
        <p:spPr>
          <a:xfrm>
            <a:off x="498665" y="3102935"/>
            <a:ext cx="9431720" cy="1569660"/>
          </a:xfrm>
          <a:prstGeom prst="rect">
            <a:avLst/>
          </a:prstGeom>
          <a:noFill/>
        </p:spPr>
        <p:txBody>
          <a:bodyPr wrap="square">
            <a:spAutoFit/>
          </a:bodyPr>
          <a:lstStyle/>
          <a:p>
            <a:r>
              <a:rPr lang="es-ES" sz="2400" dirty="0">
                <a:latin typeface="Arial" panose="020B0604020202020204" pitchFamily="34" charset="0"/>
                <a:cs typeface="Arial" panose="020B0604020202020204" pitchFamily="34" charset="0"/>
              </a:rPr>
              <a:t>Esta gran caída fue causada por una línea de código errónea en una compleja actualización de software empleada para acelerar las llamadas, ocasionando una reacción que tiró abajo toda la red afectando 75 millones de llamadas telefónicas.</a:t>
            </a:r>
          </a:p>
        </p:txBody>
      </p:sp>
    </p:spTree>
    <p:extLst>
      <p:ext uri="{BB962C8B-B14F-4D97-AF65-F5344CB8AC3E}">
        <p14:creationId xmlns:p14="http://schemas.microsoft.com/office/powerpoint/2010/main" val="3935678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295400" y="1752600"/>
            <a:ext cx="9953036" cy="1679306"/>
          </a:xfrm>
          <a:prstGeom prst="rect">
            <a:avLst/>
          </a:prstGeom>
        </p:spPr>
        <p:txBody>
          <a:bodyPr vert="horz" wrap="square" lIns="0" tIns="17145" rIns="0" bIns="0" rtlCol="0">
            <a:spAutoFit/>
          </a:bodyPr>
          <a:lstStyle/>
          <a:p>
            <a:pPr marL="12700" marR="5080" algn="ctr">
              <a:lnSpc>
                <a:spcPct val="99600"/>
              </a:lnSpc>
              <a:spcBef>
                <a:spcPts val="135"/>
              </a:spcBef>
            </a:pPr>
            <a:r>
              <a:rPr lang="es-ES" sz="5400" i="0" dirty="0">
                <a:effectLst/>
                <a:latin typeface="Arial" panose="020B0604020202020204" pitchFamily="34" charset="0"/>
              </a:rPr>
              <a:t>Terminología asociada a las pruebas de software </a:t>
            </a:r>
            <a:endParaRPr sz="13800"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1056277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381000" y="1733824"/>
            <a:ext cx="11125200" cy="4001095"/>
          </a:xfrm>
        </p:spPr>
        <p:txBody>
          <a:bodyPr/>
          <a:lstStyle/>
          <a:p>
            <a:pPr algn="just"/>
            <a:r>
              <a:rPr lang="es-ES" sz="2000" b="1" dirty="0">
                <a:latin typeface="Arial" panose="020B0604020202020204" pitchFamily="34" charset="0"/>
                <a:cs typeface="Arial" panose="020B0604020202020204" pitchFamily="34" charset="0"/>
              </a:rPr>
              <a:t>Error</a:t>
            </a:r>
            <a:r>
              <a:rPr lang="es-ES" sz="2000" dirty="0">
                <a:latin typeface="Arial" panose="020B0604020202020204" pitchFamily="34" charset="0"/>
                <a:cs typeface="Arial" panose="020B0604020202020204" pitchFamily="34" charset="0"/>
              </a:rPr>
              <a:t>: está provocado por la acción humana.</a:t>
            </a:r>
          </a:p>
          <a:p>
            <a:pPr marL="457200" indent="-457200"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Por ejemplo:</a:t>
            </a:r>
          </a:p>
          <a:p>
            <a:pPr algn="just"/>
            <a:endParaRPr lang="es-ES" sz="2000" dirty="0">
              <a:latin typeface="Arial" panose="020B0604020202020204" pitchFamily="34" charset="0"/>
              <a:cs typeface="Arial" panose="020B0604020202020204" pitchFamily="34" charset="0"/>
            </a:endParaRPr>
          </a:p>
          <a:p>
            <a:pPr marL="914400" lvl="1" indent="-457200" algn="just">
              <a:buFont typeface="Arial" panose="020B0604020202020204" pitchFamily="34" charset="0"/>
              <a:buChar char="•"/>
            </a:pPr>
            <a:r>
              <a:rPr lang="es-ES" sz="2000" dirty="0">
                <a:latin typeface="Arial" panose="020B0604020202020204" pitchFamily="34" charset="0"/>
                <a:cs typeface="Arial" panose="020B0604020202020204" pitchFamily="34" charset="0"/>
              </a:rPr>
              <a:t>Lo provocará el desarrollador que realizará una incorrecta interpretación de un método  del  programa que  producirá un resultado no esperado.</a:t>
            </a:r>
          </a:p>
          <a:p>
            <a:pPr marL="914400" lvl="1" indent="-457200" algn="just">
              <a:buFont typeface="Arial" panose="020B0604020202020204" pitchFamily="34" charset="0"/>
              <a:buChar char="•"/>
            </a:pPr>
            <a:r>
              <a:rPr lang="es-ES" sz="2000" dirty="0">
                <a:latin typeface="Arial" panose="020B0604020202020204" pitchFamily="34" charset="0"/>
                <a:cs typeface="Arial" panose="020B0604020202020204" pitchFamily="34" charset="0"/>
              </a:rPr>
              <a:t>La presión de tiempo.</a:t>
            </a:r>
          </a:p>
          <a:p>
            <a:pPr marL="914400" lvl="1" indent="-457200" algn="just">
              <a:buFont typeface="Arial" panose="020B0604020202020204" pitchFamily="34" charset="0"/>
              <a:buChar char="•"/>
            </a:pPr>
            <a:r>
              <a:rPr lang="es-ES" sz="2000" dirty="0">
                <a:latin typeface="Arial" panose="020B0604020202020204" pitchFamily="34" charset="0"/>
                <a:cs typeface="Arial" panose="020B0604020202020204" pitchFamily="34" charset="0"/>
              </a:rPr>
              <a:t>La falta de experiencia o sin capacitación.</a:t>
            </a:r>
          </a:p>
          <a:p>
            <a:pPr marL="914400" lvl="1" indent="-457200" algn="just">
              <a:buFont typeface="Arial" panose="020B0604020202020204" pitchFamily="34" charset="0"/>
              <a:buChar char="•"/>
            </a:pPr>
            <a:r>
              <a:rPr lang="es-ES" sz="2000" dirty="0">
                <a:latin typeface="Arial" panose="020B0604020202020204" pitchFamily="34" charset="0"/>
                <a:cs typeface="Arial" panose="020B0604020202020204" pitchFamily="34" charset="0"/>
              </a:rPr>
              <a:t>Falta de comunicación entre los participantes del proyecto.</a:t>
            </a:r>
          </a:p>
          <a:p>
            <a:pPr marL="914400" lvl="1" indent="-457200" algn="just">
              <a:buFont typeface="Arial" panose="020B0604020202020204" pitchFamily="34" charset="0"/>
              <a:buChar char="•"/>
            </a:pPr>
            <a:r>
              <a:rPr lang="es-ES" sz="2000" dirty="0">
                <a:latin typeface="Arial" panose="020B0604020202020204" pitchFamily="34" charset="0"/>
                <a:cs typeface="Arial" panose="020B0604020202020204" pitchFamily="34" charset="0"/>
              </a:rPr>
              <a:t>Ausencia de entendimiento sobre los requisitos y el diseño.</a:t>
            </a:r>
          </a:p>
          <a:p>
            <a:pPr marL="914400" lvl="1" indent="-457200" algn="just">
              <a:buFont typeface="Arial" panose="020B0604020202020204" pitchFamily="34" charset="0"/>
              <a:buChar char="•"/>
            </a:pPr>
            <a:r>
              <a:rPr lang="es-ES" sz="2000" dirty="0">
                <a:latin typeface="Arial" panose="020B0604020202020204" pitchFamily="34" charset="0"/>
                <a:cs typeface="Arial" panose="020B0604020202020204" pitchFamily="34" charset="0"/>
              </a:rPr>
              <a:t>Complejidad del código y/o tecnologías utilizadas.</a:t>
            </a:r>
          </a:p>
          <a:p>
            <a:pPr marL="914400" lvl="1" indent="-457200"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
        <p:nvSpPr>
          <p:cNvPr id="10" name="Título 1">
            <a:extLst>
              <a:ext uri="{FF2B5EF4-FFF2-40B4-BE49-F238E27FC236}">
                <a16:creationId xmlns:a16="http://schemas.microsoft.com/office/drawing/2014/main" id="{3080E2D1-FE89-4038-98C7-20AA87D0B3F7}"/>
              </a:ext>
            </a:extLst>
          </p:cNvPr>
          <p:cNvSpPr txBox="1">
            <a:spLocks/>
          </p:cNvSpPr>
          <p:nvPr/>
        </p:nvSpPr>
        <p:spPr>
          <a:xfrm>
            <a:off x="6477000" y="580298"/>
            <a:ext cx="5318508" cy="553998"/>
          </a:xfrm>
          <a:prstGeom prst="rect">
            <a:avLst/>
          </a:prstGeom>
        </p:spPr>
        <p:txBody>
          <a:bodyPr wrap="square" lIns="0" tIns="0" rIns="0" bIns="0">
            <a:spAutoFit/>
          </a:bodyPr>
          <a:lstStyle>
            <a:lvl1pPr>
              <a:defRPr sz="4800" b="1" i="0">
                <a:solidFill>
                  <a:srgbClr val="086633"/>
                </a:solidFill>
                <a:latin typeface="Tahoma"/>
                <a:ea typeface="+mj-ea"/>
                <a:cs typeface="Tahoma"/>
              </a:defRPr>
            </a:lvl1pPr>
          </a:lstStyle>
          <a:p>
            <a:r>
              <a:rPr lang="es-ES" sz="3600" kern="0"/>
              <a:t>Error - Defecto – Fallo</a:t>
            </a:r>
            <a:endParaRPr lang="es-CO" sz="3600" kern="0" dirty="0"/>
          </a:p>
        </p:txBody>
      </p:sp>
    </p:spTree>
    <p:extLst>
      <p:ext uri="{BB962C8B-B14F-4D97-AF65-F5344CB8AC3E}">
        <p14:creationId xmlns:p14="http://schemas.microsoft.com/office/powerpoint/2010/main" val="2411990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304800" y="1219200"/>
            <a:ext cx="11582400" cy="2585323"/>
          </a:xfrm>
        </p:spPr>
        <p:txBody>
          <a:bodyPr/>
          <a:lstStyle/>
          <a:p>
            <a:pPr algn="just"/>
            <a:r>
              <a:rPr lang="es-ES" sz="2000" b="1" dirty="0">
                <a:latin typeface="Arial" panose="020B0604020202020204" pitchFamily="34" charset="0"/>
                <a:cs typeface="Arial" panose="020B0604020202020204" pitchFamily="34" charset="0"/>
              </a:rPr>
              <a:t>Defecto</a:t>
            </a:r>
            <a:r>
              <a:rPr lang="es-ES" sz="2000" dirty="0">
                <a:latin typeface="Arial" panose="020B0604020202020204" pitchFamily="34" charset="0"/>
                <a:cs typeface="Arial" panose="020B0604020202020204" pitchFamily="34" charset="0"/>
              </a:rPr>
              <a:t>: Es un desperfecto en un componente o en un sistema</a:t>
            </a:r>
          </a:p>
          <a:p>
            <a:pPr algn="just"/>
            <a:r>
              <a:rPr lang="es-ES" sz="2000" dirty="0">
                <a:latin typeface="Arial" panose="020B0604020202020204" pitchFamily="34" charset="0"/>
                <a:cs typeface="Arial" panose="020B0604020202020204" pitchFamily="34" charset="0"/>
              </a:rPr>
              <a:t>provocado por un error de implementación.</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Por ejemplo, el defecto lo provocará el haber utilizado el operador:</a:t>
            </a:r>
          </a:p>
          <a:p>
            <a:pPr algn="just"/>
            <a:endParaRPr lang="es-ES" sz="2000" dirty="0">
              <a:latin typeface="Arial" panose="020B0604020202020204" pitchFamily="34" charset="0"/>
              <a:cs typeface="Arial" panose="020B0604020202020204" pitchFamily="34" charset="0"/>
            </a:endParaRPr>
          </a:p>
          <a:p>
            <a:pPr algn="just"/>
            <a:r>
              <a:rPr lang="es-ES" sz="2800" b="1" dirty="0">
                <a:latin typeface="Arial" panose="020B0604020202020204" pitchFamily="34" charset="0"/>
                <a:cs typeface="Arial" panose="020B0604020202020204" pitchFamily="34" charset="0"/>
              </a:rPr>
              <a:t> “</a:t>
            </a:r>
            <a:r>
              <a:rPr lang="es-ES" sz="2800" b="1" i="1" u="sng" dirty="0">
                <a:latin typeface="Arial" panose="020B0604020202020204" pitchFamily="34" charset="0"/>
                <a:cs typeface="Arial" panose="020B0604020202020204" pitchFamily="34" charset="0"/>
              </a:rPr>
              <a:t>x + y &gt; z</a:t>
            </a:r>
            <a:r>
              <a:rPr lang="es-ES" sz="2800" b="1" dirty="0">
                <a:latin typeface="Arial" panose="020B0604020202020204" pitchFamily="34" charset="0"/>
                <a:cs typeface="Arial" panose="020B0604020202020204" pitchFamily="34" charset="0"/>
              </a:rPr>
              <a:t>” en vez de “</a:t>
            </a:r>
            <a:r>
              <a:rPr lang="es-ES" sz="2800" b="1" i="1" u="sng" dirty="0">
                <a:latin typeface="Arial" panose="020B0604020202020204" pitchFamily="34" charset="0"/>
                <a:cs typeface="Arial" panose="020B0604020202020204" pitchFamily="34" charset="0"/>
              </a:rPr>
              <a:t>x + y =&gt; z</a:t>
            </a:r>
            <a:r>
              <a:rPr lang="es-ES" sz="2800" b="1" dirty="0">
                <a:latin typeface="Arial" panose="020B0604020202020204" pitchFamily="34" charset="0"/>
                <a:cs typeface="Arial" panose="020B0604020202020204" pitchFamily="34" charset="0"/>
              </a:rPr>
              <a:t>”</a:t>
            </a:r>
          </a:p>
          <a:p>
            <a:pPr marL="457200" indent="-457200"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
        <p:nvSpPr>
          <p:cNvPr id="10" name="Título 1">
            <a:extLst>
              <a:ext uri="{FF2B5EF4-FFF2-40B4-BE49-F238E27FC236}">
                <a16:creationId xmlns:a16="http://schemas.microsoft.com/office/drawing/2014/main" id="{1C12132F-1659-460F-9653-306B52EC1CA3}"/>
              </a:ext>
            </a:extLst>
          </p:cNvPr>
          <p:cNvSpPr>
            <a:spLocks noGrp="1"/>
          </p:cNvSpPr>
          <p:nvPr>
            <p:ph type="title"/>
          </p:nvPr>
        </p:nvSpPr>
        <p:spPr>
          <a:xfrm>
            <a:off x="6477000" y="580298"/>
            <a:ext cx="5318508" cy="553998"/>
          </a:xfrm>
        </p:spPr>
        <p:txBody>
          <a:bodyPr/>
          <a:lstStyle/>
          <a:p>
            <a:r>
              <a:rPr lang="es-ES" sz="3600" dirty="0"/>
              <a:t>Error - Defecto – Fallo</a:t>
            </a:r>
            <a:endParaRPr lang="es-CO" sz="3600" dirty="0"/>
          </a:p>
        </p:txBody>
      </p:sp>
    </p:spTree>
    <p:extLst>
      <p:ext uri="{BB962C8B-B14F-4D97-AF65-F5344CB8AC3E}">
        <p14:creationId xmlns:p14="http://schemas.microsoft.com/office/powerpoint/2010/main" val="424497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304800" y="1219200"/>
            <a:ext cx="11582400" cy="4308872"/>
          </a:xfrm>
        </p:spPr>
        <p:txBody>
          <a:bodyPr/>
          <a:lstStyle/>
          <a:p>
            <a:pPr algn="just"/>
            <a:endParaRPr lang="es-ES" sz="2000" dirty="0">
              <a:latin typeface="Arial" panose="020B0604020202020204" pitchFamily="34" charset="0"/>
              <a:cs typeface="Arial" panose="020B0604020202020204" pitchFamily="34" charset="0"/>
            </a:endParaRPr>
          </a:p>
          <a:p>
            <a:pPr algn="just"/>
            <a:r>
              <a:rPr lang="es-ES" sz="2000" b="1" dirty="0">
                <a:latin typeface="Arial" panose="020B0604020202020204" pitchFamily="34" charset="0"/>
                <a:cs typeface="Arial" panose="020B0604020202020204" pitchFamily="34" charset="0"/>
              </a:rPr>
              <a:t>Fallo</a:t>
            </a:r>
            <a:r>
              <a:rPr lang="es-ES" sz="2000" dirty="0">
                <a:latin typeface="Arial" panose="020B0604020202020204" pitchFamily="34" charset="0"/>
                <a:cs typeface="Arial" panose="020B0604020202020204" pitchFamily="34" charset="0"/>
              </a:rPr>
              <a:t>:  al  ejecutar  el  programa  con  un  defecto  obtendremos resultados no deseados.</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Por ejemplo, cuando el resultado de la suma de los dos componentes fuese  igual,  no  obtendríamos  los  mismos resultados  al  compararlos  con  las  sentencias  indicadas anteriormente.</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Además de las fallas causadas por defectos en el código, las fallas también pueden ser causadas por </a:t>
            </a:r>
            <a:r>
              <a:rPr lang="es-ES" sz="2000" i="1" dirty="0">
                <a:latin typeface="Arial" panose="020B0604020202020204" pitchFamily="34" charset="0"/>
                <a:cs typeface="Arial" panose="020B0604020202020204" pitchFamily="34" charset="0"/>
              </a:rPr>
              <a:t>condiciones ambientales</a:t>
            </a:r>
            <a:r>
              <a:rPr lang="es-ES" sz="2000" dirty="0">
                <a:latin typeface="Arial" panose="020B0604020202020204" pitchFamily="34" charset="0"/>
                <a:cs typeface="Arial" panose="020B0604020202020204" pitchFamily="34" charset="0"/>
              </a:rPr>
              <a:t>. Por ejemplo, la radiación, los campos electromagnéticos y la contaminación pueden causar fallos o influir en la ejecución del software al cambiar las condiciones </a:t>
            </a:r>
          </a:p>
          <a:p>
            <a:pPr algn="just"/>
            <a:r>
              <a:rPr lang="es-ES" sz="2000" dirty="0">
                <a:latin typeface="Arial" panose="020B0604020202020204" pitchFamily="34" charset="0"/>
                <a:cs typeface="Arial" panose="020B0604020202020204" pitchFamily="34" charset="0"/>
              </a:rPr>
              <a:t>del hardware.</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Ejemplo:</a:t>
            </a:r>
          </a:p>
          <a:p>
            <a:pPr algn="just"/>
            <a:r>
              <a:rPr lang="es-ES" sz="2000" dirty="0">
                <a:latin typeface="Arial" panose="020B0604020202020204" pitchFamily="34" charset="0"/>
                <a:cs typeface="Arial" panose="020B0604020202020204" pitchFamily="34" charset="0"/>
              </a:rPr>
              <a:t>Manifestación física de un defecto ejemplo: software bloqueado(</a:t>
            </a:r>
            <a:r>
              <a:rPr lang="es-ES" sz="2000" dirty="0" err="1">
                <a:latin typeface="Arial" panose="020B0604020202020204" pitchFamily="34" charset="0"/>
                <a:cs typeface="Arial" panose="020B0604020202020204" pitchFamily="34" charset="0"/>
              </a:rPr>
              <a:t>Timeout</a:t>
            </a:r>
            <a:r>
              <a:rPr lang="es-ES" sz="2000" dirty="0">
                <a:latin typeface="Arial" panose="020B0604020202020204" pitchFamily="34" charset="0"/>
                <a:cs typeface="Arial" panose="020B0604020202020204" pitchFamily="34" charset="0"/>
              </a:rPr>
              <a:t>)</a:t>
            </a:r>
          </a:p>
          <a:p>
            <a:pPr algn="just"/>
            <a:endParaRPr lang="es-CO" sz="2000" dirty="0">
              <a:latin typeface="Arial" panose="020B0604020202020204" pitchFamily="34" charset="0"/>
              <a:cs typeface="Arial" panose="020B0604020202020204" pitchFamily="34" charset="0"/>
            </a:endParaRP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
        <p:nvSpPr>
          <p:cNvPr id="10" name="Título 1">
            <a:extLst>
              <a:ext uri="{FF2B5EF4-FFF2-40B4-BE49-F238E27FC236}">
                <a16:creationId xmlns:a16="http://schemas.microsoft.com/office/drawing/2014/main" id="{1C12132F-1659-460F-9653-306B52EC1CA3}"/>
              </a:ext>
            </a:extLst>
          </p:cNvPr>
          <p:cNvSpPr>
            <a:spLocks noGrp="1"/>
          </p:cNvSpPr>
          <p:nvPr>
            <p:ph type="title"/>
          </p:nvPr>
        </p:nvSpPr>
        <p:spPr>
          <a:xfrm>
            <a:off x="6477000" y="580298"/>
            <a:ext cx="5318508" cy="553998"/>
          </a:xfrm>
        </p:spPr>
        <p:txBody>
          <a:bodyPr/>
          <a:lstStyle/>
          <a:p>
            <a:r>
              <a:rPr lang="es-ES" sz="3600" dirty="0"/>
              <a:t>Error - Defecto – Fallo</a:t>
            </a:r>
            <a:endParaRPr lang="es-CO" sz="3600" dirty="0"/>
          </a:p>
        </p:txBody>
      </p:sp>
    </p:spTree>
    <p:extLst>
      <p:ext uri="{BB962C8B-B14F-4D97-AF65-F5344CB8AC3E}">
        <p14:creationId xmlns:p14="http://schemas.microsoft.com/office/powerpoint/2010/main" val="377858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BDC5-09C8-4B4C-B637-F050F42D42DE}"/>
              </a:ext>
            </a:extLst>
          </p:cNvPr>
          <p:cNvSpPr>
            <a:spLocks noGrp="1"/>
          </p:cNvSpPr>
          <p:nvPr>
            <p:ph type="title"/>
          </p:nvPr>
        </p:nvSpPr>
        <p:spPr>
          <a:xfrm>
            <a:off x="6477000" y="580298"/>
            <a:ext cx="5318508" cy="553998"/>
          </a:xfrm>
        </p:spPr>
        <p:txBody>
          <a:bodyPr/>
          <a:lstStyle/>
          <a:p>
            <a:r>
              <a:rPr lang="es-ES" sz="3600" dirty="0"/>
              <a:t>Error - Defecto – Fallo</a:t>
            </a:r>
            <a:endParaRPr lang="es-CO" sz="3600" dirty="0"/>
          </a:p>
        </p:txBody>
      </p:sp>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838200" y="1733824"/>
            <a:ext cx="10327297" cy="2400657"/>
          </a:xfrm>
        </p:spPr>
        <p:txBody>
          <a:bodyPr/>
          <a:lstStyle/>
          <a:p>
            <a:pPr algn="just"/>
            <a:r>
              <a:rPr lang="es-ES" sz="2600" dirty="0">
                <a:latin typeface="Arial" panose="020B0604020202020204" pitchFamily="34" charset="0"/>
                <a:cs typeface="Arial" panose="020B0604020202020204" pitchFamily="34" charset="0"/>
              </a:rPr>
              <a:t>“Una </a:t>
            </a:r>
            <a:r>
              <a:rPr lang="es-ES" sz="2600" b="1" dirty="0">
                <a:latin typeface="Arial" panose="020B0604020202020204" pitchFamily="34" charset="0"/>
                <a:cs typeface="Arial" panose="020B0604020202020204" pitchFamily="34" charset="0"/>
              </a:rPr>
              <a:t>persona</a:t>
            </a:r>
            <a:r>
              <a:rPr lang="es-ES" sz="2600" dirty="0">
                <a:latin typeface="Arial" panose="020B0604020202020204" pitchFamily="34" charset="0"/>
                <a:cs typeface="Arial" panose="020B0604020202020204" pitchFamily="34" charset="0"/>
              </a:rPr>
              <a:t> puede </a:t>
            </a:r>
            <a:r>
              <a:rPr lang="es-ES" sz="2600" b="1" dirty="0">
                <a:latin typeface="Arial" panose="020B0604020202020204" pitchFamily="34" charset="0"/>
                <a:cs typeface="Arial" panose="020B0604020202020204" pitchFamily="34" charset="0"/>
              </a:rPr>
              <a:t>cometer</a:t>
            </a:r>
            <a:r>
              <a:rPr lang="es-ES" sz="2600" dirty="0">
                <a:latin typeface="Arial" panose="020B0604020202020204" pitchFamily="34" charset="0"/>
                <a:cs typeface="Arial" panose="020B0604020202020204" pitchFamily="34" charset="0"/>
              </a:rPr>
              <a:t> un </a:t>
            </a:r>
            <a:r>
              <a:rPr lang="es-ES" sz="2600" b="1" dirty="0">
                <a:latin typeface="Arial" panose="020B0604020202020204" pitchFamily="34" charset="0"/>
                <a:cs typeface="Arial" panose="020B0604020202020204" pitchFamily="34" charset="0"/>
              </a:rPr>
              <a:t>Error</a:t>
            </a:r>
            <a:r>
              <a:rPr lang="es-ES" sz="2600" dirty="0">
                <a:latin typeface="Arial" panose="020B0604020202020204" pitchFamily="34" charset="0"/>
                <a:cs typeface="Arial" panose="020B0604020202020204" pitchFamily="34" charset="0"/>
              </a:rPr>
              <a:t> que a su vez puede </a:t>
            </a:r>
            <a:r>
              <a:rPr lang="es-ES" sz="2600" b="1" dirty="0">
                <a:latin typeface="Arial" panose="020B0604020202020204" pitchFamily="34" charset="0"/>
                <a:cs typeface="Arial" panose="020B0604020202020204" pitchFamily="34" charset="0"/>
              </a:rPr>
              <a:t>producir</a:t>
            </a:r>
            <a:r>
              <a:rPr lang="es-ES" sz="2600" dirty="0">
                <a:latin typeface="Arial" panose="020B0604020202020204" pitchFamily="34" charset="0"/>
                <a:cs typeface="Arial" panose="020B0604020202020204" pitchFamily="34" charset="0"/>
              </a:rPr>
              <a:t> un </a:t>
            </a:r>
            <a:r>
              <a:rPr lang="es-ES" sz="2600" b="1" dirty="0">
                <a:latin typeface="Arial" panose="020B0604020202020204" pitchFamily="34" charset="0"/>
                <a:cs typeface="Arial" panose="020B0604020202020204" pitchFamily="34" charset="0"/>
              </a:rPr>
              <a:t>Defecto</a:t>
            </a:r>
            <a:r>
              <a:rPr lang="es-ES" sz="2600" dirty="0">
                <a:latin typeface="Arial" panose="020B0604020202020204" pitchFamily="34" charset="0"/>
                <a:cs typeface="Arial" panose="020B0604020202020204" pitchFamily="34" charset="0"/>
              </a:rPr>
              <a:t> en el código de programa o en un documento.</a:t>
            </a:r>
          </a:p>
          <a:p>
            <a:pPr algn="just"/>
            <a:r>
              <a:rPr lang="es-ES" sz="2600" dirty="0">
                <a:latin typeface="Arial" panose="020B0604020202020204" pitchFamily="34" charset="0"/>
                <a:cs typeface="Arial" panose="020B0604020202020204" pitchFamily="34" charset="0"/>
              </a:rPr>
              <a:t>Si se ejecuta un defecto en el código, el sistema puede no hacer lo que debiera (o hacer algo que no debiera), lo que </a:t>
            </a:r>
            <a:r>
              <a:rPr lang="es-ES" sz="2600" b="1" dirty="0">
                <a:latin typeface="Arial" panose="020B0604020202020204" pitchFamily="34" charset="0"/>
                <a:cs typeface="Arial" panose="020B0604020202020204" pitchFamily="34" charset="0"/>
              </a:rPr>
              <a:t>provocaría</a:t>
            </a:r>
            <a:r>
              <a:rPr lang="es-ES" sz="2600" dirty="0">
                <a:latin typeface="Arial" panose="020B0604020202020204" pitchFamily="34" charset="0"/>
                <a:cs typeface="Arial" panose="020B0604020202020204" pitchFamily="34" charset="0"/>
              </a:rPr>
              <a:t> un </a:t>
            </a:r>
            <a:r>
              <a:rPr lang="es-ES" sz="2600" b="1" dirty="0">
                <a:latin typeface="Arial" panose="020B0604020202020204" pitchFamily="34" charset="0"/>
                <a:cs typeface="Arial" panose="020B0604020202020204" pitchFamily="34" charset="0"/>
              </a:rPr>
              <a:t>Fallo</a:t>
            </a:r>
            <a:r>
              <a:rPr lang="es-ES" sz="2600" dirty="0">
                <a:latin typeface="Arial" panose="020B0604020202020204" pitchFamily="34" charset="0"/>
                <a:cs typeface="Arial" panose="020B0604020202020204" pitchFamily="34" charset="0"/>
              </a:rPr>
              <a:t>. Algunos defectos de software pueden dar lugar a fallos, pero no todos los defectos lo hacen.”</a:t>
            </a: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2177" y="5435759"/>
            <a:ext cx="12192000" cy="1347439"/>
          </a:xfrm>
          <a:prstGeom prst="rect">
            <a:avLst/>
          </a:prstGeom>
        </p:spPr>
      </p:pic>
      <p:sp>
        <p:nvSpPr>
          <p:cNvPr id="4" name="CuadroTexto 3">
            <a:extLst>
              <a:ext uri="{FF2B5EF4-FFF2-40B4-BE49-F238E27FC236}">
                <a16:creationId xmlns:a16="http://schemas.microsoft.com/office/drawing/2014/main" id="{F2FFE804-63A7-4628-A0A4-6D7B7FF00A67}"/>
              </a:ext>
            </a:extLst>
          </p:cNvPr>
          <p:cNvSpPr txBox="1"/>
          <p:nvPr/>
        </p:nvSpPr>
        <p:spPr>
          <a:xfrm>
            <a:off x="6477000" y="4364539"/>
            <a:ext cx="5318508" cy="1692771"/>
          </a:xfrm>
          <a:prstGeom prst="rect">
            <a:avLst/>
          </a:prstGeom>
          <a:noFill/>
        </p:spPr>
        <p:txBody>
          <a:bodyPr wrap="square" rtlCol="0">
            <a:spAutoFit/>
          </a:bodyPr>
          <a:lstStyle/>
          <a:p>
            <a:r>
              <a:rPr lang="es-ES" sz="1400" b="1" dirty="0">
                <a:latin typeface="Arial" panose="020B0604020202020204" pitchFamily="34" charset="0"/>
                <a:cs typeface="Arial" panose="020B0604020202020204" pitchFamily="34" charset="0"/>
              </a:rPr>
              <a:t>ISTQB(</a:t>
            </a:r>
            <a:r>
              <a:rPr lang="en-US" sz="1400" b="1" dirty="0">
                <a:latin typeface="Arial" panose="020B0604020202020204" pitchFamily="34" charset="0"/>
                <a:cs typeface="Arial" panose="020B0604020202020204" pitchFamily="34" charset="0"/>
              </a:rPr>
              <a:t>International Software Testing Qualifications Board)</a:t>
            </a:r>
            <a:endParaRPr lang="es-CO" sz="1400" b="1" dirty="0">
              <a:latin typeface="Arial" panose="020B0604020202020204" pitchFamily="34" charset="0"/>
              <a:cs typeface="Arial" panose="020B0604020202020204" pitchFamily="34" charset="0"/>
            </a:endParaRPr>
          </a:p>
          <a:p>
            <a:r>
              <a:rPr lang="es-ES" dirty="0"/>
              <a:t>Comité Internacional de Certificaciones de Pruebas de Software: es una organización internacional sin ánimo de lucro (2002), basada en el trabajo voluntario de cientos de expertos en pruebas de software a nivel mundial.</a:t>
            </a:r>
            <a:endParaRPr lang="es-CO" dirty="0"/>
          </a:p>
        </p:txBody>
      </p:sp>
    </p:spTree>
    <p:extLst>
      <p:ext uri="{BB962C8B-B14F-4D97-AF65-F5344CB8AC3E}">
        <p14:creationId xmlns:p14="http://schemas.microsoft.com/office/powerpoint/2010/main" val="4243814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518DBF6-E187-7F1A-C57F-4674E7797F7F}"/>
              </a:ext>
            </a:extLst>
          </p:cNvPr>
          <p:cNvPicPr>
            <a:picLocks noChangeAspect="1"/>
          </p:cNvPicPr>
          <p:nvPr/>
        </p:nvPicPr>
        <p:blipFill>
          <a:blip r:embed="rId2"/>
          <a:stretch>
            <a:fillRect/>
          </a:stretch>
        </p:blipFill>
        <p:spPr>
          <a:xfrm>
            <a:off x="593453" y="457200"/>
            <a:ext cx="11005093" cy="5715000"/>
          </a:xfrm>
          <a:prstGeom prst="rect">
            <a:avLst/>
          </a:prstGeom>
        </p:spPr>
      </p:pic>
      <p:sp>
        <p:nvSpPr>
          <p:cNvPr id="7" name="CuadroTexto 6">
            <a:extLst>
              <a:ext uri="{FF2B5EF4-FFF2-40B4-BE49-F238E27FC236}">
                <a16:creationId xmlns:a16="http://schemas.microsoft.com/office/drawing/2014/main" id="{4B2B09F9-B253-C6F4-DC19-6CA3892AD7F0}"/>
              </a:ext>
            </a:extLst>
          </p:cNvPr>
          <p:cNvSpPr txBox="1"/>
          <p:nvPr/>
        </p:nvSpPr>
        <p:spPr>
          <a:xfrm>
            <a:off x="457200" y="6248400"/>
            <a:ext cx="11353800" cy="246221"/>
          </a:xfrm>
          <a:prstGeom prst="rect">
            <a:avLst/>
          </a:prstGeom>
          <a:noFill/>
        </p:spPr>
        <p:txBody>
          <a:bodyPr wrap="square">
            <a:spAutoFit/>
          </a:bodyPr>
          <a:lstStyle/>
          <a:p>
            <a:r>
              <a:rPr lang="es-ES" sz="1000" dirty="0"/>
              <a:t>https://miro.com/welcomeonboard/V3RJcUJEOHJNMzM4SHJCeE9KOXZiYkxKckw3NGFsQTFnQzcxWno2b0hMT3VXdUNwQmgzWlhwUUJvdXI5cDdqRnwzNDU4NzY0NTIwOTU1MjgxODM5?share_link_id=25740154783</a:t>
            </a:r>
          </a:p>
        </p:txBody>
      </p:sp>
    </p:spTree>
    <p:extLst>
      <p:ext uri="{BB962C8B-B14F-4D97-AF65-F5344CB8AC3E}">
        <p14:creationId xmlns:p14="http://schemas.microsoft.com/office/powerpoint/2010/main" val="3114743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1600200" y="2049706"/>
            <a:ext cx="8382000" cy="2462213"/>
          </a:xfrm>
        </p:spPr>
        <p:txBody>
          <a:bodyPr/>
          <a:lstStyle/>
          <a:p>
            <a:pPr algn="just"/>
            <a:r>
              <a:rPr lang="es-ES" sz="2000" b="1" dirty="0">
                <a:latin typeface="Arial" panose="020B0604020202020204" pitchFamily="34" charset="0"/>
                <a:cs typeface="Arial" panose="020B0604020202020204" pitchFamily="34" charset="0"/>
              </a:rPr>
              <a:t>CASO</a:t>
            </a:r>
          </a:p>
          <a:p>
            <a:pPr algn="just"/>
            <a:endParaRPr lang="es-ES" sz="2000" b="1"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Supongamos que se realizaron pagos incorrectos de intereses, debido a una sola línea de código incorrecto, lo que generó quejas de los clientes.</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El código defectuoso se escribió para un usuario específico, con una situación ambigua; debido a la mala interpretación sobre cómo calcular los intereses.</a:t>
            </a: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
        <p:nvSpPr>
          <p:cNvPr id="10" name="Título 1">
            <a:extLst>
              <a:ext uri="{FF2B5EF4-FFF2-40B4-BE49-F238E27FC236}">
                <a16:creationId xmlns:a16="http://schemas.microsoft.com/office/drawing/2014/main" id="{E3FCE1E0-03E0-40E7-BD14-C8883E11717D}"/>
              </a:ext>
            </a:extLst>
          </p:cNvPr>
          <p:cNvSpPr>
            <a:spLocks noGrp="1"/>
          </p:cNvSpPr>
          <p:nvPr>
            <p:ph type="title"/>
          </p:nvPr>
        </p:nvSpPr>
        <p:spPr>
          <a:xfrm>
            <a:off x="6477000" y="580298"/>
            <a:ext cx="5318508" cy="553998"/>
          </a:xfrm>
        </p:spPr>
        <p:txBody>
          <a:bodyPr/>
          <a:lstStyle/>
          <a:p>
            <a:r>
              <a:rPr lang="es-ES" sz="3600" dirty="0"/>
              <a:t>Error - Defecto – Fallo</a:t>
            </a:r>
            <a:endParaRPr lang="es-CO" sz="3600" dirty="0"/>
          </a:p>
        </p:txBody>
      </p:sp>
      <p:pic>
        <p:nvPicPr>
          <p:cNvPr id="5122" name="Picture 2" descr="Qué són y cómo funcionan las tasas de interés? - Máquina Financiera">
            <a:extLst>
              <a:ext uri="{FF2B5EF4-FFF2-40B4-BE49-F238E27FC236}">
                <a16:creationId xmlns:a16="http://schemas.microsoft.com/office/drawing/2014/main" id="{A2F5F28B-16C0-6B9E-3F78-644506BEDF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7504" y="434340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715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530316" y="1447800"/>
            <a:ext cx="11433083" cy="3385542"/>
          </a:xfrm>
        </p:spPr>
        <p:txBody>
          <a:bodyPr/>
          <a:lstStyle/>
          <a:p>
            <a:pPr algn="just"/>
            <a:r>
              <a:rPr lang="es-ES" sz="2000" dirty="0">
                <a:latin typeface="Arial" panose="020B0604020202020204" pitchFamily="34" charset="0"/>
                <a:cs typeface="Arial" panose="020B0604020202020204" pitchFamily="34" charset="0"/>
              </a:rPr>
              <a:t>El objetivo principal de las pruebas es aportar calidad al producto que se está desarrollando.</a:t>
            </a:r>
          </a:p>
          <a:p>
            <a:pPr algn="just"/>
            <a:endParaRPr lang="es-E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000" b="1" dirty="0">
                <a:latin typeface="Arial" panose="020B0604020202020204" pitchFamily="34" charset="0"/>
                <a:cs typeface="Arial" panose="020B0604020202020204" pitchFamily="34" charset="0"/>
              </a:rPr>
              <a:t>ISO 9000 </a:t>
            </a:r>
            <a:r>
              <a:rPr lang="es-ES" sz="2000" dirty="0">
                <a:latin typeface="Arial" panose="020B0604020202020204" pitchFamily="34" charset="0"/>
                <a:cs typeface="Arial" panose="020B0604020202020204" pitchFamily="34" charset="0"/>
              </a:rPr>
              <a:t>es un conjunto de normas sobre calidad y gestión de calidad, la define como “la calidad es el grado en el que un conjunto de </a:t>
            </a:r>
            <a:r>
              <a:rPr lang="es-ES" sz="2000" b="1" dirty="0">
                <a:latin typeface="Arial" panose="020B0604020202020204" pitchFamily="34" charset="0"/>
                <a:cs typeface="Arial" panose="020B0604020202020204" pitchFamily="34" charset="0"/>
              </a:rPr>
              <a:t>características inherentes cumple con los requisitos”</a:t>
            </a:r>
          </a:p>
          <a:p>
            <a:pPr marL="342900" indent="-342900" algn="just">
              <a:buFont typeface="Arial" panose="020B0604020202020204" pitchFamily="34" charset="0"/>
              <a:buChar char="•"/>
            </a:pPr>
            <a:r>
              <a:rPr lang="es-ES" sz="2000" b="1" dirty="0">
                <a:latin typeface="Arial" panose="020B0604020202020204" pitchFamily="34" charset="0"/>
                <a:cs typeface="Arial" panose="020B0604020202020204" pitchFamily="34" charset="0"/>
              </a:rPr>
              <a:t>ISO 25000 </a:t>
            </a:r>
            <a:r>
              <a:rPr lang="es-ES" sz="2000" dirty="0">
                <a:latin typeface="Arial" panose="020B0604020202020204" pitchFamily="34" charset="0"/>
                <a:cs typeface="Arial" panose="020B0604020202020204" pitchFamily="34" charset="0"/>
              </a:rPr>
              <a:t>es un conjunto de normas que tiene por objetivo la creación de un marco de trabajo común para evaluar la calidad del producto software, dice: “ la calidad es el grado en que el producto de software </a:t>
            </a:r>
            <a:r>
              <a:rPr lang="es-ES" sz="2000" b="1" dirty="0">
                <a:latin typeface="Arial" panose="020B0604020202020204" pitchFamily="34" charset="0"/>
                <a:cs typeface="Arial" panose="020B0604020202020204" pitchFamily="34" charset="0"/>
              </a:rPr>
              <a:t>satisface las necesidades expresadas o implícitas</a:t>
            </a:r>
            <a:r>
              <a:rPr lang="es-ES" sz="2000" dirty="0">
                <a:latin typeface="Arial" panose="020B0604020202020204" pitchFamily="34" charset="0"/>
                <a:cs typeface="Arial" panose="020B0604020202020204" pitchFamily="34" charset="0"/>
              </a:rPr>
              <a:t>, cuando es usado bajo condiciones determinadas”</a:t>
            </a:r>
          </a:p>
          <a:p>
            <a:pPr marL="342900" indent="-342900" algn="just">
              <a:buFont typeface="Arial" panose="020B0604020202020204" pitchFamily="34" charset="0"/>
              <a:buChar char="•"/>
            </a:pPr>
            <a:r>
              <a:rPr lang="es-ES" sz="2000" b="1" dirty="0">
                <a:latin typeface="Arial" panose="020B0604020202020204" pitchFamily="34" charset="0"/>
                <a:cs typeface="Arial" panose="020B0604020202020204" pitchFamily="34" charset="0"/>
              </a:rPr>
              <a:t>Philip Bayard </a:t>
            </a:r>
            <a:r>
              <a:rPr lang="es-ES" sz="2000" b="1" dirty="0" err="1">
                <a:latin typeface="Arial" panose="020B0604020202020204" pitchFamily="34" charset="0"/>
                <a:cs typeface="Arial" panose="020B0604020202020204" pitchFamily="34" charset="0"/>
              </a:rPr>
              <a:t>Crosby</a:t>
            </a:r>
            <a:r>
              <a:rPr lang="es-ES" sz="2000" dirty="0" err="1">
                <a:latin typeface="Arial" panose="020B0604020202020204" pitchFamily="34" charset="0"/>
                <a:cs typeface="Arial" panose="020B0604020202020204" pitchFamily="34" charset="0"/>
              </a:rPr>
              <a:t>l</a:t>
            </a:r>
            <a:r>
              <a:rPr lang="es-ES" sz="2000" dirty="0">
                <a:latin typeface="Arial" panose="020B0604020202020204" pitchFamily="34" charset="0"/>
                <a:cs typeface="Arial" panose="020B0604020202020204" pitchFamily="34" charset="0"/>
              </a:rPr>
              <a:t> define  la calidad  como  “</a:t>
            </a:r>
            <a:r>
              <a:rPr lang="es-ES" sz="2000" b="1" dirty="0">
                <a:latin typeface="Arial" panose="020B0604020202020204" pitchFamily="34" charset="0"/>
                <a:cs typeface="Arial" panose="020B0604020202020204" pitchFamily="34" charset="0"/>
              </a:rPr>
              <a:t>Conformidad con los requisitos</a:t>
            </a:r>
            <a:r>
              <a:rPr lang="es-ES" sz="2000" dirty="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s-ES" sz="2000" b="1" dirty="0">
                <a:latin typeface="Arial" panose="020B0604020202020204" pitchFamily="34" charset="0"/>
                <a:cs typeface="Arial" panose="020B0604020202020204" pitchFamily="34" charset="0"/>
              </a:rPr>
              <a:t>Armand Feigenbaum</a:t>
            </a:r>
            <a:r>
              <a:rPr lang="es-ES" sz="2000" dirty="0">
                <a:latin typeface="Arial" panose="020B0604020202020204" pitchFamily="34" charset="0"/>
                <a:cs typeface="Arial" panose="020B0604020202020204" pitchFamily="34" charset="0"/>
              </a:rPr>
              <a:t>, que diseñó el concepto del control total de la calidad, la define como “</a:t>
            </a:r>
            <a:r>
              <a:rPr lang="es-ES" sz="2000" b="1" dirty="0">
                <a:latin typeface="Arial" panose="020B0604020202020204" pitchFamily="34" charset="0"/>
                <a:cs typeface="Arial" panose="020B0604020202020204" pitchFamily="34" charset="0"/>
              </a:rPr>
              <a:t>satisfacción de las expectativas del cliente</a:t>
            </a:r>
            <a:r>
              <a:rPr lang="es-ES" sz="2000" dirty="0">
                <a:latin typeface="Arial" panose="020B0604020202020204" pitchFamily="34" charset="0"/>
                <a:cs typeface="Arial" panose="020B0604020202020204" pitchFamily="34" charset="0"/>
              </a:rPr>
              <a:t>”</a:t>
            </a: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
        <p:nvSpPr>
          <p:cNvPr id="10" name="Título 1">
            <a:extLst>
              <a:ext uri="{FF2B5EF4-FFF2-40B4-BE49-F238E27FC236}">
                <a16:creationId xmlns:a16="http://schemas.microsoft.com/office/drawing/2014/main" id="{E3FCE1E0-03E0-40E7-BD14-C8883E11717D}"/>
              </a:ext>
            </a:extLst>
          </p:cNvPr>
          <p:cNvSpPr>
            <a:spLocks noGrp="1"/>
          </p:cNvSpPr>
          <p:nvPr>
            <p:ph type="title"/>
          </p:nvPr>
        </p:nvSpPr>
        <p:spPr>
          <a:xfrm>
            <a:off x="6621700" y="384794"/>
            <a:ext cx="5318508" cy="553998"/>
          </a:xfrm>
        </p:spPr>
        <p:txBody>
          <a:bodyPr/>
          <a:lstStyle/>
          <a:p>
            <a:r>
              <a:rPr lang="es-ES" sz="3600" dirty="0"/>
              <a:t>Calidad - Confiabilidad</a:t>
            </a:r>
            <a:endParaRPr lang="es-CO" sz="3600" dirty="0"/>
          </a:p>
        </p:txBody>
      </p:sp>
    </p:spTree>
    <p:extLst>
      <p:ext uri="{BB962C8B-B14F-4D97-AF65-F5344CB8AC3E}">
        <p14:creationId xmlns:p14="http://schemas.microsoft.com/office/powerpoint/2010/main" val="29337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486400" y="518937"/>
            <a:ext cx="5764146" cy="694421"/>
          </a:xfrm>
          <a:prstGeom prst="rect">
            <a:avLst/>
          </a:prstGeom>
        </p:spPr>
        <p:txBody>
          <a:bodyPr vert="horz" wrap="square" lIns="0" tIns="17145" rIns="0" bIns="0" rtlCol="0">
            <a:spAutoFit/>
          </a:bodyPr>
          <a:lstStyle/>
          <a:p>
            <a:pPr marL="12700" marR="5080" algn="ctr">
              <a:lnSpc>
                <a:spcPct val="99600"/>
              </a:lnSpc>
              <a:spcBef>
                <a:spcPts val="135"/>
              </a:spcBef>
            </a:pPr>
            <a:r>
              <a:rPr lang="es-ES" sz="4400" dirty="0">
                <a:latin typeface="Arial" panose="020B0604020202020204" pitchFamily="34" charset="0"/>
              </a:rPr>
              <a:t>Tools</a:t>
            </a:r>
            <a:endParaRPr sz="13800"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pic>
        <p:nvPicPr>
          <p:cNvPr id="10" name="Marcador de contenido 4">
            <a:extLst>
              <a:ext uri="{FF2B5EF4-FFF2-40B4-BE49-F238E27FC236}">
                <a16:creationId xmlns:a16="http://schemas.microsoft.com/office/drawing/2014/main" id="{A9FEA334-BB3F-3A7F-B348-CBB4340ED991}"/>
              </a:ext>
            </a:extLst>
          </p:cNvPr>
          <p:cNvPicPr>
            <a:picLocks noChangeAspect="1"/>
          </p:cNvPicPr>
          <p:nvPr/>
        </p:nvPicPr>
        <p:blipFill>
          <a:blip r:embed="rId4"/>
          <a:stretch>
            <a:fillRect/>
          </a:stretch>
        </p:blipFill>
        <p:spPr>
          <a:xfrm>
            <a:off x="1600200" y="1510805"/>
            <a:ext cx="8820654" cy="4028330"/>
          </a:xfrm>
          <a:prstGeom prst="rect">
            <a:avLst/>
          </a:prstGeom>
        </p:spPr>
      </p:pic>
      <p:sp>
        <p:nvSpPr>
          <p:cNvPr id="3" name="CuadroTexto 2">
            <a:extLst>
              <a:ext uri="{FF2B5EF4-FFF2-40B4-BE49-F238E27FC236}">
                <a16:creationId xmlns:a16="http://schemas.microsoft.com/office/drawing/2014/main" id="{601D0DE5-CB2A-6B43-66F4-64869D6081E2}"/>
              </a:ext>
            </a:extLst>
          </p:cNvPr>
          <p:cNvSpPr txBox="1"/>
          <p:nvPr/>
        </p:nvSpPr>
        <p:spPr>
          <a:xfrm>
            <a:off x="8229600" y="5510560"/>
            <a:ext cx="3429000" cy="338554"/>
          </a:xfrm>
          <a:prstGeom prst="rect">
            <a:avLst/>
          </a:prstGeom>
          <a:noFill/>
        </p:spPr>
        <p:txBody>
          <a:bodyPr wrap="square" rtlCol="0">
            <a:spAutoFit/>
          </a:bodyPr>
          <a:lstStyle/>
          <a:p>
            <a:pPr algn="l"/>
            <a:r>
              <a:rPr lang="es-ES" sz="1600" b="1" i="0" dirty="0">
                <a:solidFill>
                  <a:schemeClr val="tx2"/>
                </a:solidFill>
                <a:effectLst/>
                <a:latin typeface="arial" panose="020B0604020202020204" pitchFamily="34" charset="0"/>
              </a:rPr>
              <a:t>Apache JMeter.</a:t>
            </a:r>
            <a:endParaRPr lang="es-ES" sz="1600" b="1" dirty="0">
              <a:solidFill>
                <a:schemeClr val="tx2"/>
              </a:solidFill>
            </a:endParaRPr>
          </a:p>
        </p:txBody>
      </p:sp>
    </p:spTree>
    <p:extLst>
      <p:ext uri="{BB962C8B-B14F-4D97-AF65-F5344CB8AC3E}">
        <p14:creationId xmlns:p14="http://schemas.microsoft.com/office/powerpoint/2010/main" val="41609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139EB-F8B9-E066-6F6D-8B825C0F509F}"/>
              </a:ext>
            </a:extLst>
          </p:cNvPr>
          <p:cNvSpPr>
            <a:spLocks noGrp="1"/>
          </p:cNvSpPr>
          <p:nvPr>
            <p:ph type="title"/>
          </p:nvPr>
        </p:nvSpPr>
        <p:spPr>
          <a:xfrm>
            <a:off x="475014" y="69173"/>
            <a:ext cx="10119108" cy="3693319"/>
          </a:xfrm>
        </p:spPr>
        <p:txBody>
          <a:bodyPr/>
          <a:lstStyle/>
          <a:p>
            <a:r>
              <a:rPr lang="es-ES" dirty="0"/>
              <a:t>Factores de la calidad ISO 9126</a:t>
            </a:r>
            <a:br>
              <a:rPr lang="es-ES" dirty="0"/>
            </a:br>
            <a:endParaRPr lang="es-ES" dirty="0"/>
          </a:p>
        </p:txBody>
      </p:sp>
      <p:sp>
        <p:nvSpPr>
          <p:cNvPr id="3" name="Marcador de texto 2">
            <a:extLst>
              <a:ext uri="{FF2B5EF4-FFF2-40B4-BE49-F238E27FC236}">
                <a16:creationId xmlns:a16="http://schemas.microsoft.com/office/drawing/2014/main" id="{677F6309-7C83-D74A-B5C1-85818889DF94}"/>
              </a:ext>
            </a:extLst>
          </p:cNvPr>
          <p:cNvSpPr>
            <a:spLocks noGrp="1"/>
          </p:cNvSpPr>
          <p:nvPr>
            <p:ph type="body" idx="1"/>
          </p:nvPr>
        </p:nvSpPr>
        <p:spPr>
          <a:xfrm>
            <a:off x="530317" y="1144015"/>
            <a:ext cx="11131364" cy="369332"/>
          </a:xfrm>
        </p:spPr>
        <p:txBody>
          <a:bodyPr/>
          <a:lstStyle/>
          <a:p>
            <a:r>
              <a:rPr lang="es-ES" sz="2400" dirty="0"/>
              <a:t>Factores de la calidad según ISO 9126</a:t>
            </a:r>
          </a:p>
        </p:txBody>
      </p:sp>
      <p:sp>
        <p:nvSpPr>
          <p:cNvPr id="5" name="CuadroTexto 4">
            <a:extLst>
              <a:ext uri="{FF2B5EF4-FFF2-40B4-BE49-F238E27FC236}">
                <a16:creationId xmlns:a16="http://schemas.microsoft.com/office/drawing/2014/main" id="{B8B50B81-A5BA-C0DD-D8D2-01FDAD5572C9}"/>
              </a:ext>
            </a:extLst>
          </p:cNvPr>
          <p:cNvSpPr txBox="1"/>
          <p:nvPr/>
        </p:nvSpPr>
        <p:spPr>
          <a:xfrm>
            <a:off x="457201" y="2953916"/>
            <a:ext cx="7514226" cy="3046988"/>
          </a:xfrm>
          <a:prstGeom prst="rect">
            <a:avLst/>
          </a:prstGeom>
          <a:noFill/>
        </p:spPr>
        <p:txBody>
          <a:bodyPr wrap="square">
            <a:spAutoFit/>
          </a:bodyPr>
          <a:lstStyle/>
          <a:p>
            <a:r>
              <a:rPr lang="es-ES" sz="3200" dirty="0"/>
              <a:t>Funcionalidad.</a:t>
            </a:r>
          </a:p>
          <a:p>
            <a:r>
              <a:rPr lang="es-ES" sz="3200" dirty="0"/>
              <a:t>Confiabilidad</a:t>
            </a:r>
          </a:p>
          <a:p>
            <a:r>
              <a:rPr lang="es-ES" sz="3200" dirty="0"/>
              <a:t>Usabilidad. </a:t>
            </a:r>
          </a:p>
          <a:p>
            <a:r>
              <a:rPr lang="es-ES" sz="3200" dirty="0"/>
              <a:t>Eficiencia. </a:t>
            </a:r>
          </a:p>
          <a:p>
            <a:r>
              <a:rPr lang="es-ES" sz="3200" dirty="0"/>
              <a:t>Facilidad de recibir mantenimiento,</a:t>
            </a:r>
          </a:p>
          <a:p>
            <a:r>
              <a:rPr lang="es-ES" sz="3200" dirty="0"/>
              <a:t>Portabilidad. </a:t>
            </a:r>
          </a:p>
        </p:txBody>
      </p:sp>
      <p:sp>
        <p:nvSpPr>
          <p:cNvPr id="9" name="CuadroTexto 8">
            <a:extLst>
              <a:ext uri="{FF2B5EF4-FFF2-40B4-BE49-F238E27FC236}">
                <a16:creationId xmlns:a16="http://schemas.microsoft.com/office/drawing/2014/main" id="{4702AF4C-058A-61C6-7BAC-01AA05D0B2A4}"/>
              </a:ext>
            </a:extLst>
          </p:cNvPr>
          <p:cNvSpPr txBox="1"/>
          <p:nvPr/>
        </p:nvSpPr>
        <p:spPr>
          <a:xfrm>
            <a:off x="457201" y="1702368"/>
            <a:ext cx="9893249" cy="830997"/>
          </a:xfrm>
          <a:prstGeom prst="rect">
            <a:avLst/>
          </a:prstGeom>
          <a:noFill/>
        </p:spPr>
        <p:txBody>
          <a:bodyPr wrap="square">
            <a:spAutoFit/>
          </a:bodyPr>
          <a:lstStyle/>
          <a:p>
            <a:r>
              <a:rPr lang="es-ES" sz="2400" dirty="0"/>
              <a:t>Identificar los atributos clave </a:t>
            </a:r>
            <a:r>
              <a:rPr lang="es-ES" sz="2400" dirty="0" err="1"/>
              <a:t>basicos</a:t>
            </a:r>
            <a:r>
              <a:rPr lang="es-ES" sz="2400" dirty="0"/>
              <a:t> del software de cómputo. Este sistema identifica seis atributos clave para evaluar la calidad en un sistema:</a:t>
            </a:r>
          </a:p>
        </p:txBody>
      </p:sp>
    </p:spTree>
    <p:extLst>
      <p:ext uri="{BB962C8B-B14F-4D97-AF65-F5344CB8AC3E}">
        <p14:creationId xmlns:p14="http://schemas.microsoft.com/office/powerpoint/2010/main" val="2192456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530317" y="1145262"/>
            <a:ext cx="11433083" cy="4185761"/>
          </a:xfrm>
        </p:spPr>
        <p:txBody>
          <a:bodyPr/>
          <a:lstStyle/>
          <a:p>
            <a:pPr algn="ctr"/>
            <a:endParaRPr lang="es-ES" sz="2000" b="1"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ctr"/>
            <a:endParaRPr lang="es-ES" sz="1600" dirty="0">
              <a:latin typeface="Arial" panose="020B0604020202020204" pitchFamily="34" charset="0"/>
              <a:cs typeface="Arial" panose="020B0604020202020204" pitchFamily="34" charset="0"/>
            </a:endParaRPr>
          </a:p>
          <a:p>
            <a:pPr algn="ctr"/>
            <a:r>
              <a:rPr lang="es-ES" sz="1600" b="1" dirty="0"/>
              <a:t>El estándar ISO/IEC 25010:2011</a:t>
            </a:r>
            <a:endParaRPr lang="es-ES" sz="1600" b="1" dirty="0">
              <a:latin typeface="Arial" panose="020B0604020202020204" pitchFamily="34" charset="0"/>
              <a:cs typeface="Arial" panose="020B0604020202020204" pitchFamily="34" charset="0"/>
            </a:endParaRP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ES" spc="-10"/>
              <a:t>Ing. Ana Yajaira Pallares Echavez</a:t>
            </a:r>
          </a:p>
          <a:p>
            <a:pPr marL="12700" marR="5080">
              <a:lnSpc>
                <a:spcPts val="2110"/>
              </a:lnSpc>
              <a:spcBef>
                <a:spcPts val="125"/>
              </a:spcBef>
            </a:pPr>
            <a:r>
              <a:rPr lang="es-ES" spc="-10"/>
              <a:t>Pruebas de Software</a:t>
            </a:r>
            <a:endParaRPr lang="es-ES"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19792" y="5485901"/>
            <a:ext cx="12192000" cy="1347439"/>
          </a:xfrm>
          <a:prstGeom prst="rect">
            <a:avLst/>
          </a:prstGeom>
        </p:spPr>
      </p:pic>
      <p:sp>
        <p:nvSpPr>
          <p:cNvPr id="10" name="Título 1">
            <a:extLst>
              <a:ext uri="{FF2B5EF4-FFF2-40B4-BE49-F238E27FC236}">
                <a16:creationId xmlns:a16="http://schemas.microsoft.com/office/drawing/2014/main" id="{E3FCE1E0-03E0-40E7-BD14-C8883E11717D}"/>
              </a:ext>
            </a:extLst>
          </p:cNvPr>
          <p:cNvSpPr>
            <a:spLocks noGrp="1"/>
          </p:cNvSpPr>
          <p:nvPr>
            <p:ph type="title"/>
          </p:nvPr>
        </p:nvSpPr>
        <p:spPr>
          <a:xfrm>
            <a:off x="3733800" y="384795"/>
            <a:ext cx="8206408" cy="861774"/>
          </a:xfrm>
        </p:spPr>
        <p:txBody>
          <a:bodyPr/>
          <a:lstStyle/>
          <a:p>
            <a:pPr algn="ctr"/>
            <a:r>
              <a:rPr lang="es-ES" sz="2800" dirty="0"/>
              <a:t>Factores de la calidad según Organigrama  ISO 25010</a:t>
            </a:r>
            <a:endParaRPr lang="es-CO" sz="2800" dirty="0"/>
          </a:p>
        </p:txBody>
      </p:sp>
      <p:pic>
        <p:nvPicPr>
          <p:cNvPr id="4" name="Imagen 3">
            <a:extLst>
              <a:ext uri="{FF2B5EF4-FFF2-40B4-BE49-F238E27FC236}">
                <a16:creationId xmlns:a16="http://schemas.microsoft.com/office/drawing/2014/main" id="{9EDFCFE8-1A1C-40C7-A627-C3DE18727823}"/>
              </a:ext>
            </a:extLst>
          </p:cNvPr>
          <p:cNvPicPr>
            <a:picLocks noChangeAspect="1"/>
          </p:cNvPicPr>
          <p:nvPr/>
        </p:nvPicPr>
        <p:blipFill>
          <a:blip r:embed="rId4"/>
          <a:stretch>
            <a:fillRect/>
          </a:stretch>
        </p:blipFill>
        <p:spPr>
          <a:xfrm>
            <a:off x="330644" y="1393503"/>
            <a:ext cx="11105408" cy="4977835"/>
          </a:xfrm>
          <a:prstGeom prst="rect">
            <a:avLst/>
          </a:prstGeom>
        </p:spPr>
      </p:pic>
      <p:sp>
        <p:nvSpPr>
          <p:cNvPr id="5" name="CuadroTexto 4">
            <a:extLst>
              <a:ext uri="{FF2B5EF4-FFF2-40B4-BE49-F238E27FC236}">
                <a16:creationId xmlns:a16="http://schemas.microsoft.com/office/drawing/2014/main" id="{42B51C30-415B-6A5C-9A32-ED83531B0E10}"/>
              </a:ext>
            </a:extLst>
          </p:cNvPr>
          <p:cNvSpPr txBox="1"/>
          <p:nvPr/>
        </p:nvSpPr>
        <p:spPr>
          <a:xfrm>
            <a:off x="-304800" y="6564190"/>
            <a:ext cx="6181106" cy="276999"/>
          </a:xfrm>
          <a:prstGeom prst="rect">
            <a:avLst/>
          </a:prstGeom>
          <a:noFill/>
        </p:spPr>
        <p:txBody>
          <a:bodyPr wrap="square">
            <a:spAutoFit/>
          </a:bodyPr>
          <a:lstStyle/>
          <a:p>
            <a:pPr algn="ctr"/>
            <a:r>
              <a:rPr lang="es-ES" sz="1200" b="1" i="0" dirty="0">
                <a:solidFill>
                  <a:srgbClr val="000000"/>
                </a:solidFill>
                <a:effectLst/>
                <a:latin typeface="Segoe"/>
              </a:rPr>
              <a:t>Fuente: http://www.iso25000.com/index.php/normas-iso- 25000/iso-25010.</a:t>
            </a:r>
            <a:endParaRPr lang="es-ES" dirty="0"/>
          </a:p>
        </p:txBody>
      </p:sp>
    </p:spTree>
    <p:extLst>
      <p:ext uri="{BB962C8B-B14F-4D97-AF65-F5344CB8AC3E}">
        <p14:creationId xmlns:p14="http://schemas.microsoft.com/office/powerpoint/2010/main" val="2304802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530317" y="1145262"/>
            <a:ext cx="11433083" cy="4247317"/>
          </a:xfrm>
        </p:spPr>
        <p:txBody>
          <a:bodyPr/>
          <a:lstStyle/>
          <a:p>
            <a:pPr algn="l"/>
            <a:r>
              <a:rPr lang="es-ES" sz="2000" b="1" dirty="0"/>
              <a:t>Funcionalidad</a:t>
            </a:r>
          </a:p>
          <a:p>
            <a:pPr algn="l"/>
            <a:r>
              <a:rPr lang="es-ES" sz="2000" dirty="0"/>
              <a:t>La capacidad del producto software para proporcionar funciones declaradas e implícitas cuando se usa bajo condiciones especificadas</a:t>
            </a:r>
          </a:p>
          <a:p>
            <a:pPr algn="l"/>
            <a:r>
              <a:rPr lang="es-ES" sz="2000" b="1" dirty="0"/>
              <a:t>Rendimiento</a:t>
            </a:r>
          </a:p>
          <a:p>
            <a:pPr algn="l"/>
            <a:r>
              <a:rPr lang="es-ES" sz="2000" dirty="0"/>
              <a:t>relación entre el nivel de desempeño del software y la  cantidad de recursos necesitados bajo condiciones establecidas</a:t>
            </a:r>
            <a:endParaRPr lang="es-ES" sz="2000" b="1" dirty="0"/>
          </a:p>
          <a:p>
            <a:pPr algn="l"/>
            <a:r>
              <a:rPr lang="es-ES" sz="2000" b="1" dirty="0"/>
              <a:t>Compatibilidad o Interoperabilidad</a:t>
            </a:r>
          </a:p>
          <a:p>
            <a:pPr algn="l"/>
            <a:r>
              <a:rPr lang="es-ES" sz="2000" dirty="0"/>
              <a:t>Capacidad del producto software para interactuar con uno o más sistemas especificados.</a:t>
            </a:r>
            <a:endParaRPr lang="es-ES" sz="2000" b="1" dirty="0"/>
          </a:p>
          <a:p>
            <a:pPr algn="l"/>
            <a:r>
              <a:rPr lang="es-ES" sz="2000" b="1" dirty="0"/>
              <a:t>Usabilidad</a:t>
            </a:r>
          </a:p>
          <a:p>
            <a:pPr algn="l"/>
            <a:r>
              <a:rPr lang="es-ES" sz="2000" dirty="0"/>
              <a:t>Capacidad para ser entendido</a:t>
            </a:r>
            <a:r>
              <a:rPr lang="es-ES" sz="2000" b="1" dirty="0"/>
              <a:t>, </a:t>
            </a:r>
            <a:r>
              <a:rPr lang="es-ES" sz="2000" dirty="0"/>
              <a:t>aprendido</a:t>
            </a:r>
            <a:r>
              <a:rPr lang="es-ES" sz="2000" b="1" dirty="0"/>
              <a:t>,</a:t>
            </a:r>
            <a:r>
              <a:rPr lang="es-ES" sz="2000" dirty="0"/>
              <a:t> operado</a:t>
            </a:r>
            <a:r>
              <a:rPr lang="es-ES" sz="2000" b="1" dirty="0"/>
              <a:t>, </a:t>
            </a:r>
            <a:r>
              <a:rPr lang="es-ES" sz="2000" dirty="0"/>
              <a:t>atractivo.</a:t>
            </a:r>
            <a:endParaRPr lang="es-ES" sz="2000" b="1" dirty="0"/>
          </a:p>
          <a:p>
            <a:pPr algn="l"/>
            <a:r>
              <a:rPr lang="es-ES" sz="2000" b="1" dirty="0"/>
              <a:t>Fiabilidad</a:t>
            </a:r>
          </a:p>
          <a:p>
            <a:pPr algn="l"/>
            <a:r>
              <a:rPr lang="es-ES" sz="2000" dirty="0"/>
              <a:t>Capacidad del software de mantener su nivel de prestación bajo condiciones establecidas durante un período establecidos.</a:t>
            </a:r>
            <a:endParaRPr lang="es-ES" sz="1600" dirty="0">
              <a:latin typeface="Arial" panose="020B0604020202020204" pitchFamily="34" charset="0"/>
              <a:cs typeface="Arial" panose="020B0604020202020204" pitchFamily="34" charset="0"/>
            </a:endParaRPr>
          </a:p>
          <a:p>
            <a:pPr algn="ctr"/>
            <a:r>
              <a:rPr lang="es-ES" sz="1600" b="1" dirty="0">
                <a:latin typeface="Arial" panose="020B0604020202020204" pitchFamily="34" charset="0"/>
                <a:cs typeface="Arial" panose="020B0604020202020204" pitchFamily="34" charset="0"/>
              </a:rPr>
              <a:t>ISO  25010</a:t>
            </a: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ES" spc="-10"/>
              <a:t>Ing. Ana Yajaira Pallares Echavez</a:t>
            </a:r>
          </a:p>
          <a:p>
            <a:pPr marL="12700" marR="5080">
              <a:lnSpc>
                <a:spcPts val="2110"/>
              </a:lnSpc>
              <a:spcBef>
                <a:spcPts val="125"/>
              </a:spcBef>
            </a:pPr>
            <a:r>
              <a:rPr lang="es-ES" spc="-10"/>
              <a:t>Pruebas de Software</a:t>
            </a:r>
            <a:endParaRPr lang="es-ES"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86761"/>
            <a:ext cx="12192000" cy="1347439"/>
          </a:xfrm>
          <a:prstGeom prst="rect">
            <a:avLst/>
          </a:prstGeom>
        </p:spPr>
      </p:pic>
      <p:sp>
        <p:nvSpPr>
          <p:cNvPr id="10" name="Título 1">
            <a:extLst>
              <a:ext uri="{FF2B5EF4-FFF2-40B4-BE49-F238E27FC236}">
                <a16:creationId xmlns:a16="http://schemas.microsoft.com/office/drawing/2014/main" id="{E3FCE1E0-03E0-40E7-BD14-C8883E11717D}"/>
              </a:ext>
            </a:extLst>
          </p:cNvPr>
          <p:cNvSpPr>
            <a:spLocks noGrp="1"/>
          </p:cNvSpPr>
          <p:nvPr>
            <p:ph type="title"/>
          </p:nvPr>
        </p:nvSpPr>
        <p:spPr>
          <a:xfrm>
            <a:off x="5661992" y="189489"/>
            <a:ext cx="6301408" cy="1080627"/>
          </a:xfrm>
        </p:spPr>
        <p:txBody>
          <a:bodyPr/>
          <a:lstStyle/>
          <a:p>
            <a:pPr algn="ctr"/>
            <a:r>
              <a:rPr lang="es-ES" sz="3600" dirty="0"/>
              <a:t>Atributos de Calidad Según </a:t>
            </a:r>
            <a:r>
              <a:rPr lang="es-ES" sz="3600" b="1" dirty="0">
                <a:latin typeface="Arial" panose="020B0604020202020204" pitchFamily="34" charset="0"/>
                <a:cs typeface="Arial" panose="020B0604020202020204" pitchFamily="34" charset="0"/>
              </a:rPr>
              <a:t>ISO  25010</a:t>
            </a:r>
            <a:br>
              <a:rPr lang="es-ES" sz="3600" b="1" dirty="0">
                <a:latin typeface="Arial" panose="020B0604020202020204" pitchFamily="34" charset="0"/>
                <a:cs typeface="Arial" panose="020B0604020202020204" pitchFamily="34" charset="0"/>
              </a:rPr>
            </a:br>
            <a:endParaRPr lang="es-CO" sz="3600" dirty="0"/>
          </a:p>
        </p:txBody>
      </p:sp>
    </p:spTree>
    <p:extLst>
      <p:ext uri="{BB962C8B-B14F-4D97-AF65-F5344CB8AC3E}">
        <p14:creationId xmlns:p14="http://schemas.microsoft.com/office/powerpoint/2010/main" val="2293927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530317" y="1145262"/>
            <a:ext cx="11433083" cy="7540526"/>
          </a:xfrm>
        </p:spPr>
        <p:txBody>
          <a:bodyPr/>
          <a:lstStyle/>
          <a:p>
            <a:pPr algn="l"/>
            <a:endParaRPr lang="es-ES" dirty="0"/>
          </a:p>
          <a:p>
            <a:pPr algn="l"/>
            <a:r>
              <a:rPr lang="es-ES" sz="2000" b="1" dirty="0"/>
              <a:t>Seguridad</a:t>
            </a:r>
            <a:endParaRPr lang="es-ES" sz="2000" dirty="0"/>
          </a:p>
          <a:p>
            <a:pPr algn="l"/>
            <a:r>
              <a:rPr lang="es-ES" sz="2000" dirty="0"/>
              <a:t>Capacidad de protección de la información y los datos de manera que personas o sistemas no autorizados no puedan leerlos o modificarlos</a:t>
            </a:r>
          </a:p>
          <a:p>
            <a:pPr algn="l"/>
            <a:endParaRPr lang="es-ES" sz="2000" dirty="0"/>
          </a:p>
          <a:p>
            <a:pPr algn="l"/>
            <a:r>
              <a:rPr lang="es-ES" sz="2000" b="1" dirty="0"/>
              <a:t>Mantenibilidad</a:t>
            </a:r>
          </a:p>
          <a:p>
            <a:pPr algn="l"/>
            <a:r>
              <a:rPr lang="es-ES" sz="2000" dirty="0"/>
              <a:t>Capacidad para ser analizado, cambiado, para evitar efectos inesperados, ser probado.</a:t>
            </a:r>
          </a:p>
          <a:p>
            <a:pPr algn="l"/>
            <a:endParaRPr lang="es-ES" sz="2000" dirty="0"/>
          </a:p>
          <a:p>
            <a:pPr algn="l"/>
            <a:r>
              <a:rPr lang="es-ES" sz="2000" b="1" dirty="0"/>
              <a:t>Portabilidad</a:t>
            </a:r>
          </a:p>
          <a:p>
            <a:pPr algn="l"/>
            <a:r>
              <a:rPr lang="es-ES" sz="2000" dirty="0"/>
              <a:t>Capacidad de un sistema software para ser transferido desde una plataforma a otra</a:t>
            </a:r>
            <a:endParaRPr lang="es-ES" sz="2000" b="1" dirty="0">
              <a:latin typeface="Arial" panose="020B0604020202020204" pitchFamily="34" charset="0"/>
              <a:cs typeface="Arial" panose="020B0604020202020204" pitchFamily="34" charset="0"/>
            </a:endParaRPr>
          </a:p>
          <a:p>
            <a:pPr algn="l"/>
            <a:endParaRPr lang="es-ES" sz="2000" dirty="0">
              <a:latin typeface="Arial" panose="020B0604020202020204" pitchFamily="34" charset="0"/>
              <a:cs typeface="Arial" panose="020B0604020202020204" pitchFamily="34" charset="0"/>
            </a:endParaRPr>
          </a:p>
          <a:p>
            <a:pPr algn="l"/>
            <a:endParaRPr lang="es-ES" sz="2000" b="1"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ctr"/>
            <a:endParaRPr lang="es-ES" sz="1600" dirty="0">
              <a:latin typeface="Arial" panose="020B0604020202020204" pitchFamily="34" charset="0"/>
              <a:cs typeface="Arial" panose="020B0604020202020204" pitchFamily="34" charset="0"/>
            </a:endParaRPr>
          </a:p>
          <a:p>
            <a:pPr algn="ctr"/>
            <a:r>
              <a:rPr lang="es-ES" sz="1600" b="1" dirty="0">
                <a:latin typeface="Arial" panose="020B0604020202020204" pitchFamily="34" charset="0"/>
                <a:cs typeface="Arial" panose="020B0604020202020204" pitchFamily="34" charset="0"/>
              </a:rPr>
              <a:t>ISO  25010</a:t>
            </a: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ES" spc="-10"/>
              <a:t>Ing. Ana Yajaira Pallares Echavez</a:t>
            </a:r>
          </a:p>
          <a:p>
            <a:pPr marL="12700" marR="5080">
              <a:lnSpc>
                <a:spcPts val="2110"/>
              </a:lnSpc>
              <a:spcBef>
                <a:spcPts val="125"/>
              </a:spcBef>
            </a:pPr>
            <a:r>
              <a:rPr lang="es-ES" spc="-10"/>
              <a:t>Pruebas de Software</a:t>
            </a:r>
            <a:endParaRPr lang="es-ES"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86761"/>
            <a:ext cx="12192000" cy="1347439"/>
          </a:xfrm>
          <a:prstGeom prst="rect">
            <a:avLst/>
          </a:prstGeom>
        </p:spPr>
      </p:pic>
      <p:sp>
        <p:nvSpPr>
          <p:cNvPr id="10" name="Título 1">
            <a:extLst>
              <a:ext uri="{FF2B5EF4-FFF2-40B4-BE49-F238E27FC236}">
                <a16:creationId xmlns:a16="http://schemas.microsoft.com/office/drawing/2014/main" id="{E3FCE1E0-03E0-40E7-BD14-C8883E11717D}"/>
              </a:ext>
            </a:extLst>
          </p:cNvPr>
          <p:cNvSpPr>
            <a:spLocks noGrp="1"/>
          </p:cNvSpPr>
          <p:nvPr>
            <p:ph type="title"/>
          </p:nvPr>
        </p:nvSpPr>
        <p:spPr>
          <a:xfrm>
            <a:off x="6621700" y="384794"/>
            <a:ext cx="5318508" cy="553998"/>
          </a:xfrm>
        </p:spPr>
        <p:txBody>
          <a:bodyPr/>
          <a:lstStyle/>
          <a:p>
            <a:pPr algn="ctr"/>
            <a:r>
              <a:rPr lang="es-ES" sz="3600" dirty="0"/>
              <a:t>Calidad</a:t>
            </a:r>
            <a:endParaRPr lang="es-CO" sz="3600" dirty="0"/>
          </a:p>
        </p:txBody>
      </p:sp>
    </p:spTree>
    <p:extLst>
      <p:ext uri="{BB962C8B-B14F-4D97-AF65-F5344CB8AC3E}">
        <p14:creationId xmlns:p14="http://schemas.microsoft.com/office/powerpoint/2010/main" val="1622255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379458" y="-76200"/>
            <a:ext cx="11433083" cy="4185761"/>
          </a:xfrm>
        </p:spPr>
        <p:txBody>
          <a:bodyPr/>
          <a:lstStyle/>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ctr"/>
            <a:endParaRPr lang="es-ES" sz="1600" dirty="0">
              <a:latin typeface="Arial" panose="020B0604020202020204" pitchFamily="34" charset="0"/>
              <a:cs typeface="Arial" panose="020B0604020202020204" pitchFamily="34" charset="0"/>
            </a:endParaRPr>
          </a:p>
          <a:p>
            <a:pPr algn="ctr"/>
            <a:r>
              <a:rPr lang="es-ES" sz="1600" dirty="0">
                <a:latin typeface="Arial" panose="020B0604020202020204" pitchFamily="34" charset="0"/>
                <a:cs typeface="Arial" panose="020B0604020202020204" pitchFamily="34" charset="0"/>
              </a:rPr>
              <a:t>ISO  25010</a:t>
            </a: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ES" spc="-10"/>
              <a:t>Ing. Ana Yajaira Pallares Echavez</a:t>
            </a:r>
          </a:p>
          <a:p>
            <a:pPr marL="12700" marR="5080">
              <a:lnSpc>
                <a:spcPts val="2110"/>
              </a:lnSpc>
              <a:spcBef>
                <a:spcPts val="125"/>
              </a:spcBef>
            </a:pPr>
            <a:r>
              <a:rPr lang="es-ES" spc="-10"/>
              <a:t>Pruebas de Software</a:t>
            </a:r>
            <a:endParaRPr lang="es-ES"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86761"/>
            <a:ext cx="12192000" cy="1347439"/>
          </a:xfrm>
          <a:prstGeom prst="rect">
            <a:avLst/>
          </a:prstGeom>
        </p:spPr>
      </p:pic>
      <p:sp>
        <p:nvSpPr>
          <p:cNvPr id="10" name="Título 1">
            <a:extLst>
              <a:ext uri="{FF2B5EF4-FFF2-40B4-BE49-F238E27FC236}">
                <a16:creationId xmlns:a16="http://schemas.microsoft.com/office/drawing/2014/main" id="{E3FCE1E0-03E0-40E7-BD14-C8883E11717D}"/>
              </a:ext>
            </a:extLst>
          </p:cNvPr>
          <p:cNvSpPr>
            <a:spLocks noGrp="1"/>
          </p:cNvSpPr>
          <p:nvPr>
            <p:ph type="title"/>
          </p:nvPr>
        </p:nvSpPr>
        <p:spPr>
          <a:xfrm>
            <a:off x="6621700" y="384794"/>
            <a:ext cx="5318508" cy="553998"/>
          </a:xfrm>
        </p:spPr>
        <p:txBody>
          <a:bodyPr/>
          <a:lstStyle/>
          <a:p>
            <a:pPr algn="ctr"/>
            <a:r>
              <a:rPr lang="es-ES" sz="3600" dirty="0"/>
              <a:t>Roles</a:t>
            </a:r>
            <a:endParaRPr lang="es-CO" sz="3600" dirty="0"/>
          </a:p>
        </p:txBody>
      </p:sp>
      <p:pic>
        <p:nvPicPr>
          <p:cNvPr id="5" name="Imagen 4">
            <a:extLst>
              <a:ext uri="{FF2B5EF4-FFF2-40B4-BE49-F238E27FC236}">
                <a16:creationId xmlns:a16="http://schemas.microsoft.com/office/drawing/2014/main" id="{006DA041-4526-722C-63E2-612B5421605D}"/>
              </a:ext>
            </a:extLst>
          </p:cNvPr>
          <p:cNvPicPr>
            <a:picLocks noChangeAspect="1"/>
          </p:cNvPicPr>
          <p:nvPr/>
        </p:nvPicPr>
        <p:blipFill>
          <a:blip r:embed="rId4"/>
          <a:stretch>
            <a:fillRect/>
          </a:stretch>
        </p:blipFill>
        <p:spPr>
          <a:xfrm>
            <a:off x="2891647" y="951575"/>
            <a:ext cx="6378122" cy="4954850"/>
          </a:xfrm>
          <a:prstGeom prst="rect">
            <a:avLst/>
          </a:prstGeom>
        </p:spPr>
      </p:pic>
    </p:spTree>
    <p:extLst>
      <p:ext uri="{BB962C8B-B14F-4D97-AF65-F5344CB8AC3E}">
        <p14:creationId xmlns:p14="http://schemas.microsoft.com/office/powerpoint/2010/main" val="3348823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BDC5-09C8-4B4C-B637-F050F42D42DE}"/>
              </a:ext>
            </a:extLst>
          </p:cNvPr>
          <p:cNvSpPr>
            <a:spLocks noGrp="1"/>
          </p:cNvSpPr>
          <p:nvPr>
            <p:ph type="title"/>
          </p:nvPr>
        </p:nvSpPr>
        <p:spPr>
          <a:xfrm>
            <a:off x="6477000" y="580298"/>
            <a:ext cx="5318508" cy="553998"/>
          </a:xfrm>
        </p:spPr>
        <p:txBody>
          <a:bodyPr/>
          <a:lstStyle/>
          <a:p>
            <a:r>
              <a:rPr lang="es-ES" sz="3600" dirty="0"/>
              <a:t>QA Y TESTER</a:t>
            </a:r>
            <a:endParaRPr lang="es-CO" sz="3600" dirty="0"/>
          </a:p>
        </p:txBody>
      </p:sp>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838200" y="1733824"/>
            <a:ext cx="10327297" cy="3200876"/>
          </a:xfrm>
        </p:spPr>
        <p:txBody>
          <a:bodyPr/>
          <a:lstStyle/>
          <a:p>
            <a:pPr algn="just"/>
            <a:r>
              <a:rPr lang="es-ES" sz="2600" b="1" dirty="0">
                <a:latin typeface="Arial" panose="020B0604020202020204" pitchFamily="34" charset="0"/>
                <a:cs typeface="Arial" panose="020B0604020202020204" pitchFamily="34" charset="0"/>
              </a:rPr>
              <a:t>QA</a:t>
            </a:r>
            <a:r>
              <a:rPr lang="es-ES" sz="2600" dirty="0">
                <a:latin typeface="Arial" panose="020B0604020202020204" pitchFamily="34" charset="0"/>
                <a:cs typeface="Arial" panose="020B0604020202020204" pitchFamily="34" charset="0"/>
              </a:rPr>
              <a:t>: Es la persona encargada de asegurar la calidad del producto en todas las fases del proyecto con una visión macro, consiguiendo en muchas ocasiones prevenir posibles fallos futuros.</a:t>
            </a:r>
          </a:p>
          <a:p>
            <a:pPr algn="just"/>
            <a:endParaRPr lang="es-ES" sz="2600" dirty="0">
              <a:latin typeface="Arial" panose="020B0604020202020204" pitchFamily="34" charset="0"/>
              <a:cs typeface="Arial" panose="020B0604020202020204" pitchFamily="34" charset="0"/>
            </a:endParaRPr>
          </a:p>
          <a:p>
            <a:pPr algn="just"/>
            <a:r>
              <a:rPr lang="es-ES" sz="2600" b="1" dirty="0">
                <a:latin typeface="Arial" panose="020B0604020202020204" pitchFamily="34" charset="0"/>
                <a:cs typeface="Arial" panose="020B0604020202020204" pitchFamily="34" charset="0"/>
              </a:rPr>
              <a:t>Tester</a:t>
            </a:r>
            <a:r>
              <a:rPr lang="es-ES" sz="2600" dirty="0">
                <a:latin typeface="Arial" panose="020B0604020202020204" pitchFamily="34" charset="0"/>
                <a:cs typeface="Arial" panose="020B0604020202020204" pitchFamily="34" charset="0"/>
              </a:rPr>
              <a:t>: Es la persona responsable de probar un producto durante el proceso de desarrollo para encontrar los fallos. Una vez los encuentra, los reporta para que el programador los solucione y después confirma que se haya solucionado realmente.</a:t>
            </a: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3182659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295400" y="1752600"/>
            <a:ext cx="9953036" cy="2510303"/>
          </a:xfrm>
          <a:prstGeom prst="rect">
            <a:avLst/>
          </a:prstGeom>
        </p:spPr>
        <p:txBody>
          <a:bodyPr vert="horz" wrap="square" lIns="0" tIns="17145" rIns="0" bIns="0" rtlCol="0">
            <a:spAutoFit/>
          </a:bodyPr>
          <a:lstStyle/>
          <a:p>
            <a:pPr marL="12700" marR="5080" algn="ctr">
              <a:lnSpc>
                <a:spcPct val="99600"/>
              </a:lnSpc>
              <a:spcBef>
                <a:spcPts val="135"/>
              </a:spcBef>
            </a:pPr>
            <a:r>
              <a:rPr lang="es-ES" sz="5400" i="0" dirty="0">
                <a:effectLst/>
                <a:latin typeface="Arial" panose="020B0604020202020204" pitchFamily="34" charset="0"/>
              </a:rPr>
              <a:t>Perfil, competencias y funciones de los integrantes del equipo de testing</a:t>
            </a:r>
            <a:endParaRPr sz="13800"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704561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34F352A-08F1-14BC-68AA-42520CBA17FD}"/>
              </a:ext>
            </a:extLst>
          </p:cNvPr>
          <p:cNvPicPr>
            <a:picLocks noChangeAspect="1"/>
          </p:cNvPicPr>
          <p:nvPr/>
        </p:nvPicPr>
        <p:blipFill>
          <a:blip r:embed="rId2"/>
          <a:stretch>
            <a:fillRect/>
          </a:stretch>
        </p:blipFill>
        <p:spPr>
          <a:xfrm>
            <a:off x="457200" y="283145"/>
            <a:ext cx="10896600" cy="6291709"/>
          </a:xfrm>
          <a:prstGeom prst="rect">
            <a:avLst/>
          </a:prstGeom>
        </p:spPr>
      </p:pic>
    </p:spTree>
    <p:extLst>
      <p:ext uri="{BB962C8B-B14F-4D97-AF65-F5344CB8AC3E}">
        <p14:creationId xmlns:p14="http://schemas.microsoft.com/office/powerpoint/2010/main" val="414263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BDC5-09C8-4B4C-B637-F050F42D42DE}"/>
              </a:ext>
            </a:extLst>
          </p:cNvPr>
          <p:cNvSpPr>
            <a:spLocks noGrp="1"/>
          </p:cNvSpPr>
          <p:nvPr>
            <p:ph type="title"/>
          </p:nvPr>
        </p:nvSpPr>
        <p:spPr>
          <a:xfrm>
            <a:off x="5562600" y="580298"/>
            <a:ext cx="6232908" cy="553998"/>
          </a:xfrm>
        </p:spPr>
        <p:txBody>
          <a:bodyPr/>
          <a:lstStyle/>
          <a:p>
            <a:r>
              <a:rPr lang="es-ES" sz="3600" dirty="0"/>
              <a:t>PROBADORES “</a:t>
            </a:r>
            <a:r>
              <a:rPr lang="es-CO" sz="3600" dirty="0"/>
              <a:t>TESTERS”</a:t>
            </a:r>
          </a:p>
        </p:txBody>
      </p:sp>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507280" y="1539150"/>
            <a:ext cx="11131364" cy="3693319"/>
          </a:xfrm>
        </p:spPr>
        <p:txBody>
          <a:bodyPr/>
          <a:lstStyle/>
          <a:p>
            <a:r>
              <a:rPr lang="es-ES" sz="2000" b="1" dirty="0">
                <a:latin typeface="Arial" panose="020B0604020202020204" pitchFamily="34" charset="0"/>
                <a:cs typeface="Arial" panose="020B0604020202020204" pitchFamily="34" charset="0"/>
              </a:rPr>
              <a:t>FUNCIONES</a:t>
            </a:r>
          </a:p>
          <a:p>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Diseñar e implementar casos de prueba y procedimientos de prueba</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Preparar y adquirir datos de prueba</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Crear el programa detallado de ejecución de la prueba</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Ejecutar pruebas, evaluar los resultados y documentar las desviaciones de los resultados esperados</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Usar herramientas apropiadas para facilitar el proceso de prueba</a:t>
            </a: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1504633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BDC5-09C8-4B4C-B637-F050F42D42DE}"/>
              </a:ext>
            </a:extLst>
          </p:cNvPr>
          <p:cNvSpPr>
            <a:spLocks noGrp="1"/>
          </p:cNvSpPr>
          <p:nvPr>
            <p:ph type="title"/>
          </p:nvPr>
        </p:nvSpPr>
        <p:spPr>
          <a:xfrm>
            <a:off x="5562600" y="580298"/>
            <a:ext cx="6232908" cy="553998"/>
          </a:xfrm>
        </p:spPr>
        <p:txBody>
          <a:bodyPr/>
          <a:lstStyle/>
          <a:p>
            <a:r>
              <a:rPr lang="es-ES" sz="3600" dirty="0"/>
              <a:t>PROBADORES “</a:t>
            </a:r>
            <a:r>
              <a:rPr lang="es-CO" sz="3600" dirty="0"/>
              <a:t>TESTERS”</a:t>
            </a:r>
          </a:p>
        </p:txBody>
      </p:sp>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874758" y="1981200"/>
            <a:ext cx="10442483" cy="3077766"/>
          </a:xfrm>
        </p:spPr>
        <p:txBody>
          <a:bodyPr/>
          <a:lstStyle/>
          <a:p>
            <a:r>
              <a:rPr lang="es-ES" sz="2000" b="1" dirty="0">
                <a:latin typeface="Arial" panose="020B0604020202020204" pitchFamily="34" charset="0"/>
                <a:cs typeface="Arial" panose="020B0604020202020204" pitchFamily="34" charset="0"/>
              </a:rPr>
              <a:t>FUNCIONES</a:t>
            </a:r>
          </a:p>
          <a:p>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Automatizar las pruebas según sea necesario (puede ser apoyado por un desarrollador o un experto en automatización de pruebas).</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Evaluar las características de calidad no funcionales, como son la eficiencia del rendimiento, fiabilidad, seguridad, compatibilidad y portabilidad.</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Revisar pruebas desarrolladas por otros.</a:t>
            </a:r>
          </a:p>
          <a:p>
            <a:endParaRPr lang="es-ES" sz="2000" dirty="0">
              <a:latin typeface="Arial" panose="020B0604020202020204" pitchFamily="34" charset="0"/>
              <a:cs typeface="Arial" panose="020B0604020202020204" pitchFamily="34" charset="0"/>
            </a:endParaRP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76478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295400" y="1752600"/>
            <a:ext cx="9953036" cy="386644"/>
          </a:xfrm>
          <a:prstGeom prst="rect">
            <a:avLst/>
          </a:prstGeom>
        </p:spPr>
        <p:txBody>
          <a:bodyPr vert="horz" wrap="square" lIns="0" tIns="17145" rIns="0" bIns="0" rtlCol="0">
            <a:spAutoFit/>
          </a:bodyPr>
          <a:lstStyle/>
          <a:p>
            <a:pPr marL="12700" marR="5080" algn="ctr">
              <a:lnSpc>
                <a:spcPct val="99600"/>
              </a:lnSpc>
              <a:spcBef>
                <a:spcPts val="135"/>
              </a:spcBef>
            </a:pPr>
            <a:r>
              <a:rPr lang="es-ES" sz="2400" i="0" dirty="0">
                <a:effectLst/>
                <a:latin typeface="Arial" panose="020B0604020202020204" pitchFamily="34" charset="0"/>
              </a:rPr>
              <a:t>Definiciones sobre pruebas de software r</a:t>
            </a:r>
            <a:r>
              <a:rPr lang="es-ES" sz="2400" dirty="0">
                <a:latin typeface="Arial" panose="020B0604020202020204" pitchFamily="34" charset="0"/>
              </a:rPr>
              <a:t>oles y calidad</a:t>
            </a:r>
            <a:endParaRPr sz="6000"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3612194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BDC5-09C8-4B4C-B637-F050F42D42DE}"/>
              </a:ext>
            </a:extLst>
          </p:cNvPr>
          <p:cNvSpPr>
            <a:spLocks noGrp="1"/>
          </p:cNvSpPr>
          <p:nvPr>
            <p:ph type="title"/>
          </p:nvPr>
        </p:nvSpPr>
        <p:spPr>
          <a:xfrm>
            <a:off x="5562600" y="580298"/>
            <a:ext cx="6232908" cy="553998"/>
          </a:xfrm>
        </p:spPr>
        <p:txBody>
          <a:bodyPr/>
          <a:lstStyle/>
          <a:p>
            <a:r>
              <a:rPr lang="es-ES" sz="3600" dirty="0"/>
              <a:t>PROBADORES “</a:t>
            </a:r>
            <a:r>
              <a:rPr lang="es-CO" sz="3600" dirty="0"/>
              <a:t>TESTERS”</a:t>
            </a:r>
          </a:p>
        </p:txBody>
      </p:sp>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507280" y="1539150"/>
            <a:ext cx="11131364" cy="3385542"/>
          </a:xfrm>
        </p:spPr>
        <p:txBody>
          <a:bodyPr/>
          <a:lstStyle/>
          <a:p>
            <a:r>
              <a:rPr lang="es-ES" sz="2000" b="1" dirty="0">
                <a:latin typeface="Arial" panose="020B0604020202020204" pitchFamily="34" charset="0"/>
                <a:cs typeface="Arial" panose="020B0604020202020204" pitchFamily="34" charset="0"/>
              </a:rPr>
              <a:t>FUNCIONES</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Revisar y aportar a los planes de prueba.</a:t>
            </a: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Analizar, revisar y evaluar los requisitos, las historias de usuario y los criterios de aceptación, las  especificaciones y los modelos para la prueba (es decir, la base de prueba)</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Identificar y documentar las condiciones de prueba, y capturar la trazabilidad entre los casos de prueba, las condiciones de prueba y la base de prueba.</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Diseñar, configurar y verificar entornos de prueba, a menudo coordinando con la administración del sistema y la administración de la red.</a:t>
            </a:r>
            <a:endParaRPr lang="es-CO" sz="2000" dirty="0">
              <a:latin typeface="Arial" panose="020B0604020202020204" pitchFamily="34" charset="0"/>
              <a:cs typeface="Arial" panose="020B0604020202020204" pitchFamily="34" charset="0"/>
            </a:endParaRP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2737286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A854309-CC40-7FF6-1C24-827ACF5C39AA}"/>
              </a:ext>
            </a:extLst>
          </p:cNvPr>
          <p:cNvPicPr>
            <a:picLocks noChangeAspect="1"/>
          </p:cNvPicPr>
          <p:nvPr/>
        </p:nvPicPr>
        <p:blipFill>
          <a:blip r:embed="rId2"/>
          <a:stretch>
            <a:fillRect/>
          </a:stretch>
        </p:blipFill>
        <p:spPr>
          <a:xfrm>
            <a:off x="228600" y="228600"/>
            <a:ext cx="11511521" cy="6248399"/>
          </a:xfrm>
          <a:prstGeom prst="rect">
            <a:avLst/>
          </a:prstGeom>
        </p:spPr>
      </p:pic>
    </p:spTree>
    <p:extLst>
      <p:ext uri="{BB962C8B-B14F-4D97-AF65-F5344CB8AC3E}">
        <p14:creationId xmlns:p14="http://schemas.microsoft.com/office/powerpoint/2010/main" val="1115811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BDC5-09C8-4B4C-B637-F050F42D42DE}"/>
              </a:ext>
            </a:extLst>
          </p:cNvPr>
          <p:cNvSpPr>
            <a:spLocks noGrp="1"/>
          </p:cNvSpPr>
          <p:nvPr>
            <p:ph type="title"/>
          </p:nvPr>
        </p:nvSpPr>
        <p:spPr>
          <a:xfrm>
            <a:off x="5029200" y="580299"/>
            <a:ext cx="6766308" cy="553998"/>
          </a:xfrm>
        </p:spPr>
        <p:txBody>
          <a:bodyPr/>
          <a:lstStyle/>
          <a:p>
            <a:r>
              <a:rPr lang="es-ES" sz="3600" dirty="0"/>
              <a:t>Quality Assurance.</a:t>
            </a:r>
          </a:p>
        </p:txBody>
      </p:sp>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838200" y="1509465"/>
            <a:ext cx="10707642" cy="4001095"/>
          </a:xfrm>
        </p:spPr>
        <p:txBody>
          <a:bodyPr/>
          <a:lstStyle/>
          <a:p>
            <a:r>
              <a:rPr lang="es-ES" sz="2000" b="1" dirty="0">
                <a:latin typeface="Arial" panose="020B0604020202020204" pitchFamily="34" charset="0"/>
                <a:cs typeface="Arial" panose="020B0604020202020204" pitchFamily="34" charset="0"/>
              </a:rPr>
              <a:t>QA Funciones</a:t>
            </a:r>
          </a:p>
          <a:p>
            <a:pPr algn="l">
              <a:buFont typeface="Arial" panose="020B0604020202020204" pitchFamily="34" charset="0"/>
              <a:buChar char="•"/>
            </a:pPr>
            <a:r>
              <a:rPr lang="es-ES" sz="2000" dirty="0">
                <a:solidFill>
                  <a:srgbClr val="202124"/>
                </a:solidFill>
                <a:latin typeface="arial" panose="020B0604020202020204" pitchFamily="34" charset="0"/>
              </a:rPr>
              <a:t>Crear un plan de pruebas y </a:t>
            </a:r>
            <a:r>
              <a:rPr lang="es-ES" sz="2000" dirty="0" err="1">
                <a:solidFill>
                  <a:srgbClr val="202124"/>
                </a:solidFill>
                <a:latin typeface="arial" panose="020B0604020202020204" pitchFamily="34" charset="0"/>
              </a:rPr>
              <a:t>testing</a:t>
            </a:r>
            <a:r>
              <a:rPr lang="es-ES" sz="2000" dirty="0">
                <a:solidFill>
                  <a:srgbClr val="202124"/>
                </a:solidFill>
                <a:latin typeface="arial" panose="020B0604020202020204" pitchFamily="34" charset="0"/>
              </a:rPr>
              <a:t> </a:t>
            </a:r>
          </a:p>
          <a:p>
            <a:pPr algn="l">
              <a:buFont typeface="Arial" panose="020B0604020202020204" pitchFamily="34" charset="0"/>
              <a:buChar char="•"/>
            </a:pPr>
            <a:r>
              <a:rPr lang="es-ES" sz="2000" dirty="0">
                <a:solidFill>
                  <a:srgbClr val="202124"/>
                </a:solidFill>
                <a:latin typeface="arial" panose="020B0604020202020204" pitchFamily="34" charset="0"/>
              </a:rPr>
              <a:t>Actualizar los planes de prueba </a:t>
            </a:r>
          </a:p>
          <a:p>
            <a:pPr algn="l">
              <a:buFont typeface="Arial" panose="020B0604020202020204" pitchFamily="34" charset="0"/>
              <a:buChar char="•"/>
            </a:pPr>
            <a:r>
              <a:rPr lang="es-ES" sz="2000" dirty="0">
                <a:solidFill>
                  <a:srgbClr val="202124"/>
                </a:solidFill>
                <a:latin typeface="arial" panose="020B0604020202020204" pitchFamily="34" charset="0"/>
              </a:rPr>
              <a:t>Probar los programas de software de automatización</a:t>
            </a:r>
          </a:p>
          <a:p>
            <a:pPr algn="l">
              <a:buFont typeface="Arial" panose="020B0604020202020204" pitchFamily="34" charset="0"/>
              <a:buChar char="•"/>
            </a:pPr>
            <a:r>
              <a:rPr lang="es-ES" sz="2000" dirty="0">
                <a:solidFill>
                  <a:srgbClr val="202124"/>
                </a:solidFill>
                <a:latin typeface="arial" panose="020B0604020202020204" pitchFamily="34" charset="0"/>
              </a:rPr>
              <a:t>Simular el rendimiento del producto y evaluar los resultados</a:t>
            </a:r>
          </a:p>
          <a:p>
            <a:pPr algn="l">
              <a:buFont typeface="Arial" panose="020B0604020202020204" pitchFamily="34" charset="0"/>
              <a:buChar char="•"/>
            </a:pPr>
            <a:r>
              <a:rPr lang="es-ES" sz="2000" dirty="0">
                <a:solidFill>
                  <a:srgbClr val="202124"/>
                </a:solidFill>
                <a:latin typeface="arial" panose="020B0604020202020204" pitchFamily="34" charset="0"/>
              </a:rPr>
              <a:t>Identificar los problemas de los productos mediante el uso de sistemas de seguimiento de errores</a:t>
            </a:r>
          </a:p>
          <a:p>
            <a:pPr algn="l">
              <a:buFont typeface="Arial" panose="020B0604020202020204" pitchFamily="34" charset="0"/>
              <a:buChar char="•"/>
            </a:pPr>
            <a:r>
              <a:rPr lang="es-ES" sz="2000" dirty="0">
                <a:solidFill>
                  <a:srgbClr val="202124"/>
                </a:solidFill>
                <a:latin typeface="arial" panose="020B0604020202020204" pitchFamily="34" charset="0"/>
              </a:rPr>
              <a:t>Crear bases de datos de defectos de productos conocidos y analizar estos problemas</a:t>
            </a:r>
          </a:p>
          <a:p>
            <a:pPr algn="l">
              <a:buFont typeface="Arial" panose="020B0604020202020204" pitchFamily="34" charset="0"/>
              <a:buChar char="•"/>
            </a:pPr>
            <a:r>
              <a:rPr lang="es-ES" sz="2000" dirty="0">
                <a:solidFill>
                  <a:srgbClr val="202124"/>
                </a:solidFill>
                <a:latin typeface="arial" panose="020B0604020202020204" pitchFamily="34" charset="0"/>
              </a:rPr>
              <a:t>Coordinar los ambientes de pruebas.</a:t>
            </a:r>
          </a:p>
          <a:p>
            <a:pPr algn="l">
              <a:buFont typeface="Arial" panose="020B0604020202020204" pitchFamily="34" charset="0"/>
              <a:buChar char="•"/>
            </a:pPr>
            <a:r>
              <a:rPr lang="es-ES" sz="2000" dirty="0">
                <a:solidFill>
                  <a:srgbClr val="202124"/>
                </a:solidFill>
                <a:latin typeface="arial" panose="020B0604020202020204" pitchFamily="34" charset="0"/>
              </a:rPr>
              <a:t>Revisar las especificaciones del producto para predecir futuros errores</a:t>
            </a:r>
          </a:p>
          <a:p>
            <a:pPr algn="l">
              <a:buFont typeface="Arial" panose="020B0604020202020204" pitchFamily="34" charset="0"/>
              <a:buChar char="•"/>
            </a:pPr>
            <a:r>
              <a:rPr lang="es-ES" sz="2000" dirty="0">
                <a:solidFill>
                  <a:srgbClr val="202124"/>
                </a:solidFill>
                <a:latin typeface="arial" panose="020B0604020202020204" pitchFamily="34" charset="0"/>
              </a:rPr>
              <a:t>Asesoramiento sobre el diseño de productos para reducir los posibles problemas</a:t>
            </a:r>
          </a:p>
          <a:p>
            <a:pPr algn="l">
              <a:buFont typeface="Arial" panose="020B0604020202020204" pitchFamily="34" charset="0"/>
              <a:buChar char="•"/>
            </a:pPr>
            <a:r>
              <a:rPr lang="es-ES" sz="2000" dirty="0">
                <a:solidFill>
                  <a:srgbClr val="202124"/>
                </a:solidFill>
                <a:latin typeface="arial" panose="020B0604020202020204" pitchFamily="34" charset="0"/>
              </a:rPr>
              <a:t>Mejorar las estrategias de pruebas</a:t>
            </a:r>
          </a:p>
          <a:p>
            <a:pPr algn="l">
              <a:buFont typeface="Arial" panose="020B0604020202020204" pitchFamily="34" charset="0"/>
              <a:buChar char="•"/>
            </a:pPr>
            <a:r>
              <a:rPr lang="es-ES" sz="2000" dirty="0">
                <a:solidFill>
                  <a:srgbClr val="202124"/>
                </a:solidFill>
                <a:latin typeface="arial" panose="020B0604020202020204" pitchFamily="34" charset="0"/>
              </a:rPr>
              <a:t>Asegurar que el software está listo para el público objetivo.</a:t>
            </a: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1047833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BDC5-09C8-4B4C-B637-F050F42D42DE}"/>
              </a:ext>
            </a:extLst>
          </p:cNvPr>
          <p:cNvSpPr>
            <a:spLocks noGrp="1"/>
          </p:cNvSpPr>
          <p:nvPr>
            <p:ph type="title"/>
          </p:nvPr>
        </p:nvSpPr>
        <p:spPr>
          <a:xfrm>
            <a:off x="6477000" y="580298"/>
            <a:ext cx="5318508" cy="638902"/>
          </a:xfrm>
        </p:spPr>
        <p:txBody>
          <a:bodyPr/>
          <a:lstStyle/>
          <a:p>
            <a:r>
              <a:rPr lang="es-ES" sz="3600" dirty="0"/>
              <a:t>Quality Assurance(QA)</a:t>
            </a:r>
            <a:endParaRPr lang="es-CO" sz="3600" dirty="0"/>
          </a:p>
        </p:txBody>
      </p:sp>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849063" y="1685793"/>
            <a:ext cx="10493874" cy="3077766"/>
          </a:xfrm>
        </p:spPr>
        <p:txBody>
          <a:bodyPr/>
          <a:lstStyle/>
          <a:p>
            <a:r>
              <a:rPr lang="es-ES" sz="2000" b="1" dirty="0">
                <a:latin typeface="Arial" panose="020B0604020202020204" pitchFamily="34" charset="0"/>
                <a:cs typeface="Arial" panose="020B0604020202020204" pitchFamily="34" charset="0"/>
              </a:rPr>
              <a:t>Funciones:</a:t>
            </a:r>
          </a:p>
          <a:p>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Desarrollar</a:t>
            </a:r>
            <a:r>
              <a:rPr lang="es-ES" sz="2000" dirty="0">
                <a:latin typeface="Arial" panose="020B0604020202020204" pitchFamily="34" charset="0"/>
                <a:cs typeface="Arial" panose="020B0604020202020204" pitchFamily="34" charset="0"/>
              </a:rPr>
              <a:t> o revisar una </a:t>
            </a:r>
            <a:r>
              <a:rPr lang="es-ES" sz="2000" b="1" dirty="0">
                <a:latin typeface="Arial" panose="020B0604020202020204" pitchFamily="34" charset="0"/>
                <a:cs typeface="Arial" panose="020B0604020202020204" pitchFamily="34" charset="0"/>
              </a:rPr>
              <a:t>política de prueba </a:t>
            </a:r>
            <a:r>
              <a:rPr lang="es-ES" sz="2000" dirty="0">
                <a:latin typeface="Arial" panose="020B0604020202020204" pitchFamily="34" charset="0"/>
                <a:cs typeface="Arial" panose="020B0604020202020204" pitchFamily="34" charset="0"/>
              </a:rPr>
              <a:t>y una estrategia de prueba para la organización.</a:t>
            </a:r>
          </a:p>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Planificar</a:t>
            </a:r>
            <a:r>
              <a:rPr lang="es-ES" sz="2000" dirty="0">
                <a:latin typeface="Arial" panose="020B0604020202020204" pitchFamily="34" charset="0"/>
                <a:cs typeface="Arial" panose="020B0604020202020204" pitchFamily="34" charset="0"/>
              </a:rPr>
              <a:t> las actividades de la prueba considerando el contexto y entendiendo los objetivos y riesgos de la prueba.</a:t>
            </a:r>
          </a:p>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Estimación del tiempo</a:t>
            </a:r>
            <a:r>
              <a:rPr lang="es-ES" sz="2000" dirty="0">
                <a:latin typeface="Arial" panose="020B0604020202020204" pitchFamily="34" charset="0"/>
                <a:cs typeface="Arial" panose="020B0604020202020204" pitchFamily="34" charset="0"/>
              </a:rPr>
              <a:t>, </a:t>
            </a:r>
            <a:r>
              <a:rPr lang="es-ES" sz="2000" b="1" dirty="0">
                <a:latin typeface="Arial" panose="020B0604020202020204" pitchFamily="34" charset="0"/>
                <a:cs typeface="Arial" panose="020B0604020202020204" pitchFamily="34" charset="0"/>
              </a:rPr>
              <a:t>el esfuerzo </a:t>
            </a:r>
            <a:r>
              <a:rPr lang="es-ES" sz="2000" dirty="0">
                <a:latin typeface="Arial" panose="020B0604020202020204" pitchFamily="34" charset="0"/>
                <a:cs typeface="Arial" panose="020B0604020202020204" pitchFamily="34" charset="0"/>
              </a:rPr>
              <a:t>y el </a:t>
            </a:r>
            <a:r>
              <a:rPr lang="es-ES" sz="2000" b="1" dirty="0">
                <a:latin typeface="Arial" panose="020B0604020202020204" pitchFamily="34" charset="0"/>
                <a:cs typeface="Arial" panose="020B0604020202020204" pitchFamily="34" charset="0"/>
              </a:rPr>
              <a:t>costo</a:t>
            </a:r>
            <a:r>
              <a:rPr lang="es-ES" sz="2000" dirty="0">
                <a:latin typeface="Arial" panose="020B0604020202020204" pitchFamily="34" charset="0"/>
                <a:cs typeface="Arial" panose="020B0604020202020204" pitchFamily="34" charset="0"/>
              </a:rPr>
              <a:t> </a:t>
            </a:r>
            <a:r>
              <a:rPr lang="es-ES" sz="2000" b="1" dirty="0">
                <a:latin typeface="Arial" panose="020B0604020202020204" pitchFamily="34" charset="0"/>
                <a:cs typeface="Arial" panose="020B0604020202020204" pitchFamily="34" charset="0"/>
              </a:rPr>
              <a:t>de la prueba</a:t>
            </a:r>
            <a:r>
              <a:rPr lang="es-ES" sz="2000" dirty="0">
                <a:latin typeface="Arial" panose="020B0604020202020204" pitchFamily="34" charset="0"/>
                <a:cs typeface="Arial" panose="020B0604020202020204" pitchFamily="34" charset="0"/>
              </a:rPr>
              <a:t>, la adquisición de recursos, la definición de los niveles de prueba y los </a:t>
            </a:r>
            <a:r>
              <a:rPr lang="es-ES" sz="2000" b="1" dirty="0">
                <a:latin typeface="Arial" panose="020B0604020202020204" pitchFamily="34" charset="0"/>
                <a:cs typeface="Arial" panose="020B0604020202020204" pitchFamily="34" charset="0"/>
              </a:rPr>
              <a:t>ciclos de prueba</a:t>
            </a:r>
            <a:r>
              <a:rPr lang="es-ES" sz="2000" dirty="0">
                <a:latin typeface="Arial" panose="020B0604020202020204" pitchFamily="34" charset="0"/>
                <a:cs typeface="Arial" panose="020B0604020202020204" pitchFamily="34" charset="0"/>
              </a:rPr>
              <a:t>, y la </a:t>
            </a:r>
            <a:r>
              <a:rPr lang="es-ES" sz="2000" b="1" dirty="0">
                <a:latin typeface="Arial" panose="020B0604020202020204" pitchFamily="34" charset="0"/>
                <a:cs typeface="Arial" panose="020B0604020202020204" pitchFamily="34" charset="0"/>
              </a:rPr>
              <a:t>planificación de la gestión de defectos</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2392172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BDC5-09C8-4B4C-B637-F050F42D42DE}"/>
              </a:ext>
            </a:extLst>
          </p:cNvPr>
          <p:cNvSpPr>
            <a:spLocks noGrp="1"/>
          </p:cNvSpPr>
          <p:nvPr>
            <p:ph type="title"/>
          </p:nvPr>
        </p:nvSpPr>
        <p:spPr>
          <a:xfrm>
            <a:off x="6400800" y="580298"/>
            <a:ext cx="5394708" cy="764543"/>
          </a:xfrm>
        </p:spPr>
        <p:txBody>
          <a:bodyPr/>
          <a:lstStyle/>
          <a:p>
            <a:r>
              <a:rPr lang="es-ES" sz="3600" dirty="0"/>
              <a:t>Quality Assurance(QA)</a:t>
            </a:r>
            <a:endParaRPr lang="es-CO" sz="3600" dirty="0"/>
          </a:p>
        </p:txBody>
      </p:sp>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849063" y="1685793"/>
            <a:ext cx="10493874" cy="3693319"/>
          </a:xfrm>
        </p:spPr>
        <p:txBody>
          <a:bodyPr/>
          <a:lstStyle/>
          <a:p>
            <a:r>
              <a:rPr lang="es-ES" sz="2000" b="1" dirty="0">
                <a:latin typeface="Arial" panose="020B0604020202020204" pitchFamily="34" charset="0"/>
                <a:cs typeface="Arial" panose="020B0604020202020204" pitchFamily="34" charset="0"/>
              </a:rPr>
              <a:t>Funciones:</a:t>
            </a:r>
          </a:p>
          <a:p>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Coordinar el (los) plan (es) de prueba con los </a:t>
            </a:r>
            <a:r>
              <a:rPr lang="es-ES" sz="2000" b="1" dirty="0">
                <a:latin typeface="Arial" panose="020B0604020202020204" pitchFamily="34" charset="0"/>
                <a:cs typeface="Arial" panose="020B0604020202020204" pitchFamily="34" charset="0"/>
              </a:rPr>
              <a:t>jefes de proyecto</a:t>
            </a:r>
            <a:r>
              <a:rPr lang="es-ES" sz="2000" dirty="0">
                <a:latin typeface="Arial" panose="020B0604020202020204" pitchFamily="34" charset="0"/>
                <a:cs typeface="Arial" panose="020B0604020202020204" pitchFamily="34" charset="0"/>
              </a:rPr>
              <a:t>, propietarios de productos y otros</a:t>
            </a:r>
          </a:p>
          <a:p>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Compartir las perspectivas de prueba con otras actividades del proyecto, como la planificación de la integración.</a:t>
            </a:r>
          </a:p>
          <a:p>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Iniciar el análisis, diseño, implementación y ejecución de pruebas, monitorear el progreso de la prueba y los resultados, y verificar el estado de los criterios de salida (o la definición de hecho)</a:t>
            </a:r>
          </a:p>
          <a:p>
            <a:endParaRPr lang="es-ES" sz="2000" dirty="0">
              <a:latin typeface="Arial" panose="020B0604020202020204" pitchFamily="34" charset="0"/>
              <a:cs typeface="Arial" panose="020B0604020202020204" pitchFamily="34" charset="0"/>
            </a:endParaRP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3532358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BDC5-09C8-4B4C-B637-F050F42D42DE}"/>
              </a:ext>
            </a:extLst>
          </p:cNvPr>
          <p:cNvSpPr>
            <a:spLocks noGrp="1"/>
          </p:cNvSpPr>
          <p:nvPr>
            <p:ph type="title"/>
          </p:nvPr>
        </p:nvSpPr>
        <p:spPr>
          <a:xfrm>
            <a:off x="6553200" y="580298"/>
            <a:ext cx="5242308" cy="682904"/>
          </a:xfrm>
        </p:spPr>
        <p:txBody>
          <a:bodyPr/>
          <a:lstStyle/>
          <a:p>
            <a:r>
              <a:rPr lang="es-ES" sz="3600" dirty="0"/>
              <a:t>Quality Assurance(QA)</a:t>
            </a:r>
            <a:endParaRPr lang="es-CO" sz="3600" dirty="0"/>
          </a:p>
        </p:txBody>
      </p:sp>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849063" y="1685793"/>
            <a:ext cx="10493874" cy="4001095"/>
          </a:xfrm>
        </p:spPr>
        <p:txBody>
          <a:bodyPr/>
          <a:lstStyle/>
          <a:p>
            <a:r>
              <a:rPr lang="es-ES" sz="2000" b="1" dirty="0">
                <a:latin typeface="Arial" panose="020B0604020202020204" pitchFamily="34" charset="0"/>
                <a:cs typeface="Arial" panose="020B0604020202020204" pitchFamily="34" charset="0"/>
              </a:rPr>
              <a:t>Funciones:</a:t>
            </a:r>
          </a:p>
          <a:p>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Preparar y entregar informes </a:t>
            </a:r>
            <a:r>
              <a:rPr lang="es-ES" sz="2000" dirty="0">
                <a:latin typeface="Arial" panose="020B0604020202020204" pitchFamily="34" charset="0"/>
                <a:cs typeface="Arial" panose="020B0604020202020204" pitchFamily="34" charset="0"/>
              </a:rPr>
              <a:t>del avance de la prueba e informes resúmenes de pruebas basados en la información recopilada</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Adaptar la planificación basada en los resultados de las pruebas y el avance (a veces documentado en los informes de avance de las pruebas y/o en los informes resúmenes de pruebas para otras pruebas ya completadas en el proyecto) y tomar las medidas necesarias para el control de las pruebas</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Soporte para configurar el sistema de gestión de defectos y la gestión de configuración adecuada de productos de prueba</a:t>
            </a:r>
          </a:p>
          <a:p>
            <a:endParaRPr lang="es-ES" sz="2000" dirty="0">
              <a:latin typeface="Arial" panose="020B0604020202020204" pitchFamily="34" charset="0"/>
              <a:cs typeface="Arial" panose="020B0604020202020204" pitchFamily="34" charset="0"/>
            </a:endParaRP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4046723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BDC5-09C8-4B4C-B637-F050F42D42DE}"/>
              </a:ext>
            </a:extLst>
          </p:cNvPr>
          <p:cNvSpPr>
            <a:spLocks noGrp="1"/>
          </p:cNvSpPr>
          <p:nvPr>
            <p:ph type="title"/>
          </p:nvPr>
        </p:nvSpPr>
        <p:spPr>
          <a:xfrm>
            <a:off x="6553200" y="580298"/>
            <a:ext cx="5242308" cy="638902"/>
          </a:xfrm>
        </p:spPr>
        <p:txBody>
          <a:bodyPr/>
          <a:lstStyle/>
          <a:p>
            <a:r>
              <a:rPr lang="es-ES" sz="3600" dirty="0"/>
              <a:t>Quality Assurance(QA)</a:t>
            </a:r>
            <a:endParaRPr lang="es-CO" sz="3600" dirty="0"/>
          </a:p>
        </p:txBody>
      </p:sp>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849063" y="1685793"/>
            <a:ext cx="10493874" cy="3693319"/>
          </a:xfrm>
        </p:spPr>
        <p:txBody>
          <a:bodyPr/>
          <a:lstStyle/>
          <a:p>
            <a:r>
              <a:rPr lang="es-ES" sz="2000" b="1" dirty="0">
                <a:latin typeface="Arial" panose="020B0604020202020204" pitchFamily="34" charset="0"/>
                <a:cs typeface="Arial" panose="020B0604020202020204" pitchFamily="34" charset="0"/>
              </a:rPr>
              <a:t>Funciones:</a:t>
            </a:r>
          </a:p>
          <a:p>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Introducir métricas adecuadas para medir el avance de las pruebas y evaluar la calidad de las pruebas y el producto</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Apoyar la selección e implementación de herramientas para respaldar el proceso de prueba, incluida la recomendación del presupuesto para la selección de la herramienta (y posiblemente la compra y/o el soporte), la asignación de tiempo y esfuerzo para los proyectos pilotos y el apoyo continuo en el uso de la(s) herramienta(s)</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Decidir sobre la implementación de (los) entorno (s) de prueba</a:t>
            </a:r>
          </a:p>
          <a:p>
            <a:endParaRPr lang="es-ES" sz="2000" dirty="0">
              <a:latin typeface="Arial" panose="020B0604020202020204" pitchFamily="34" charset="0"/>
              <a:cs typeface="Arial" panose="020B0604020202020204" pitchFamily="34" charset="0"/>
            </a:endParaRP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1538804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BDC5-09C8-4B4C-B637-F050F42D42DE}"/>
              </a:ext>
            </a:extLst>
          </p:cNvPr>
          <p:cNvSpPr>
            <a:spLocks noGrp="1"/>
          </p:cNvSpPr>
          <p:nvPr>
            <p:ph type="title"/>
          </p:nvPr>
        </p:nvSpPr>
        <p:spPr>
          <a:xfrm>
            <a:off x="6553200" y="580298"/>
            <a:ext cx="5242308" cy="638902"/>
          </a:xfrm>
        </p:spPr>
        <p:txBody>
          <a:bodyPr/>
          <a:lstStyle/>
          <a:p>
            <a:r>
              <a:rPr lang="es-ES" sz="3600" dirty="0"/>
              <a:t>Quality Assurance(QA)</a:t>
            </a:r>
            <a:endParaRPr lang="es-CO" sz="3600" dirty="0"/>
          </a:p>
        </p:txBody>
      </p:sp>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849063" y="2147458"/>
            <a:ext cx="10493874" cy="2154436"/>
          </a:xfrm>
        </p:spPr>
        <p:txBody>
          <a:bodyPr/>
          <a:lstStyle/>
          <a:p>
            <a:r>
              <a:rPr lang="es-ES" sz="2000" b="1" dirty="0">
                <a:latin typeface="Arial" panose="020B0604020202020204" pitchFamily="34" charset="0"/>
                <a:cs typeface="Arial" panose="020B0604020202020204" pitchFamily="34" charset="0"/>
              </a:rPr>
              <a:t>Funciones:</a:t>
            </a:r>
          </a:p>
          <a:p>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Promover y abogar por los probadores, el equipo de prueba y la profesión de prueba dentro de la organización.</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dirty="0">
                <a:latin typeface="Arial" panose="020B0604020202020204" pitchFamily="34" charset="0"/>
                <a:cs typeface="Arial" panose="020B0604020202020204" pitchFamily="34" charset="0"/>
              </a:rPr>
              <a:t>Desarrollar las habilidades de los  testers</a:t>
            </a:r>
          </a:p>
          <a:p>
            <a:r>
              <a:rPr lang="es-ES" sz="2000" dirty="0">
                <a:latin typeface="Arial" panose="020B0604020202020204" pitchFamily="34" charset="0"/>
                <a:cs typeface="Arial" panose="020B0604020202020204" pitchFamily="34" charset="0"/>
              </a:rPr>
              <a:t>(p. ej., a través de planes de capacitación,</a:t>
            </a:r>
            <a:r>
              <a:rPr lang="es-ES" sz="2000" dirty="0"/>
              <a:t> </a:t>
            </a:r>
            <a:r>
              <a:rPr lang="es-ES" sz="2000" dirty="0">
                <a:latin typeface="Arial" panose="020B0604020202020204" pitchFamily="34" charset="0"/>
                <a:cs typeface="Arial" panose="020B0604020202020204" pitchFamily="34" charset="0"/>
              </a:rPr>
              <a:t>evaluaciones de desempeño, entrenamiento, etc.)</a:t>
            </a: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4219333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0BDC5-09C8-4B4C-B637-F050F42D42DE}"/>
              </a:ext>
            </a:extLst>
          </p:cNvPr>
          <p:cNvSpPr>
            <a:spLocks noGrp="1"/>
          </p:cNvSpPr>
          <p:nvPr>
            <p:ph type="title"/>
          </p:nvPr>
        </p:nvSpPr>
        <p:spPr>
          <a:xfrm>
            <a:off x="5029200" y="580299"/>
            <a:ext cx="6766308" cy="553998"/>
          </a:xfrm>
        </p:spPr>
        <p:txBody>
          <a:bodyPr/>
          <a:lstStyle/>
          <a:p>
            <a:r>
              <a:rPr lang="es-ES" sz="3600" dirty="0"/>
              <a:t>Tester vs QA.</a:t>
            </a:r>
          </a:p>
        </p:txBody>
      </p:sp>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874758" y="1981200"/>
            <a:ext cx="10442483" cy="3385542"/>
          </a:xfrm>
        </p:spPr>
        <p:txBody>
          <a:bodyPr/>
          <a:lstStyle/>
          <a:p>
            <a:r>
              <a:rPr lang="es-ES" sz="2000" b="1" dirty="0">
                <a:latin typeface="Arial" panose="020B0604020202020204" pitchFamily="34" charset="0"/>
                <a:cs typeface="Arial" panose="020B0604020202020204" pitchFamily="34" charset="0"/>
              </a:rPr>
              <a:t>Tester vs Quality Assurance (QA)</a:t>
            </a:r>
          </a:p>
          <a:p>
            <a:endParaRPr lang="es-ES" sz="2000" b="1" dirty="0">
              <a:latin typeface="Arial" panose="020B0604020202020204" pitchFamily="34" charset="0"/>
              <a:cs typeface="Arial" panose="020B0604020202020204" pitchFamily="34" charset="0"/>
            </a:endParaRPr>
          </a:p>
          <a:p>
            <a:r>
              <a:rPr lang="es-ES" sz="2000" b="1" dirty="0">
                <a:latin typeface="Arial" panose="020B0604020202020204" pitchFamily="34" charset="0"/>
                <a:cs typeface="Arial" panose="020B0604020202020204" pitchFamily="34" charset="0"/>
              </a:rPr>
              <a:t>Tester o probador</a:t>
            </a:r>
            <a:r>
              <a:rPr lang="es-ES" sz="2000" dirty="0">
                <a:latin typeface="Arial" panose="020B0604020202020204" pitchFamily="34" charset="0"/>
                <a:cs typeface="Arial" panose="020B0604020202020204" pitchFamily="34" charset="0"/>
              </a:rPr>
              <a:t>: persona encargada de probar un software durante su fase de desarrollo con el fin de detectar fallos e informar sobre ellos. </a:t>
            </a:r>
          </a:p>
          <a:p>
            <a:endParaRPr lang="es-ES" sz="2000" dirty="0">
              <a:latin typeface="Arial" panose="020B0604020202020204" pitchFamily="34" charset="0"/>
              <a:cs typeface="Arial" panose="020B0604020202020204" pitchFamily="34" charset="0"/>
            </a:endParaRPr>
          </a:p>
          <a:p>
            <a:r>
              <a:rPr lang="es-ES" sz="2000" b="1" dirty="0">
                <a:latin typeface="Arial" panose="020B0604020202020204" pitchFamily="34" charset="0"/>
                <a:cs typeface="Arial" panose="020B0604020202020204" pitchFamily="34" charset="0"/>
              </a:rPr>
              <a:t>Quality Assurance: </a:t>
            </a:r>
            <a:r>
              <a:rPr lang="es-ES" sz="2000" dirty="0">
                <a:latin typeface="Arial" panose="020B0604020202020204" pitchFamily="34" charset="0"/>
                <a:cs typeface="Arial" panose="020B0604020202020204" pitchFamily="34" charset="0"/>
              </a:rPr>
              <a:t>persona que realiza un conjunto de actividades con el objetivo asegurar la calidad de un software durante todas sus fases.</a:t>
            </a:r>
          </a:p>
          <a:p>
            <a:pPr algn="l"/>
            <a:endParaRPr lang="es-ES" sz="2000" dirty="0">
              <a:latin typeface="Arial" panose="020B0604020202020204" pitchFamily="34" charset="0"/>
              <a:cs typeface="Arial" panose="020B0604020202020204" pitchFamily="34" charset="0"/>
            </a:endParaRPr>
          </a:p>
          <a:p>
            <a:pPr algn="l"/>
            <a:r>
              <a:rPr lang="es-ES" sz="2000" b="1" dirty="0">
                <a:latin typeface="Arial" panose="020B0604020202020204" pitchFamily="34" charset="0"/>
                <a:cs typeface="Arial" panose="020B0604020202020204" pitchFamily="34" charset="0"/>
              </a:rPr>
              <a:t>El QA </a:t>
            </a:r>
            <a:r>
              <a:rPr lang="es-ES" sz="2000" dirty="0">
                <a:latin typeface="Arial" panose="020B0604020202020204" pitchFamily="34" charset="0"/>
                <a:cs typeface="Arial" panose="020B0604020202020204" pitchFamily="34" charset="0"/>
              </a:rPr>
              <a:t>suele ser el que tiene una visión más horizontal del producto y por ello suele ser el que más puede aportar a la hora de definir ciertos requisitos.</a:t>
            </a:r>
          </a:p>
          <a:p>
            <a:endParaRPr lang="es-ES" sz="2000" dirty="0">
              <a:latin typeface="Arial" panose="020B0604020202020204" pitchFamily="34" charset="0"/>
              <a:cs typeface="Arial" panose="020B0604020202020204" pitchFamily="34" charset="0"/>
            </a:endParaRP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1105745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
        <p:nvSpPr>
          <p:cNvPr id="5" name="Marcador de texto 4">
            <a:extLst>
              <a:ext uri="{FF2B5EF4-FFF2-40B4-BE49-F238E27FC236}">
                <a16:creationId xmlns:a16="http://schemas.microsoft.com/office/drawing/2014/main" id="{23120D6D-3064-428D-BE90-F908F49FF174}"/>
              </a:ext>
            </a:extLst>
          </p:cNvPr>
          <p:cNvSpPr>
            <a:spLocks noGrp="1"/>
          </p:cNvSpPr>
          <p:nvPr>
            <p:ph type="body" idx="1"/>
          </p:nvPr>
        </p:nvSpPr>
        <p:spPr>
          <a:xfrm>
            <a:off x="685800" y="1447800"/>
            <a:ext cx="11131364" cy="1477328"/>
          </a:xfrm>
        </p:spPr>
        <p:txBody>
          <a:bodyPr/>
          <a:lstStyle/>
          <a:p>
            <a:r>
              <a:rPr lang="es-ES" sz="2400" dirty="0">
                <a:latin typeface="Arial" panose="020B0604020202020204" pitchFamily="34" charset="0"/>
                <a:cs typeface="Arial" panose="020B0604020202020204" pitchFamily="34" charset="0"/>
              </a:rPr>
              <a:t>Los probadores y jefes de pruebas o QA necesitan tener buenas habilidades interpersonales para poder comunicar de manera efectiva sobre defectos, fallos, resultados de pruebas, avance de las pruebas y riesgos, y para establecer relaciones positivas con los colegas. </a:t>
            </a:r>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842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530318" y="1143000"/>
            <a:ext cx="11131366" cy="4801314"/>
          </a:xfrm>
        </p:spPr>
        <p:txBody>
          <a:bodyPr/>
          <a:lstStyle/>
          <a:p>
            <a:pPr marL="457200" indent="-457200" algn="just">
              <a:buFont typeface="Arial" panose="020B0604020202020204" pitchFamily="34" charset="0"/>
              <a:buChar char="•"/>
            </a:pPr>
            <a:r>
              <a:rPr lang="es-ES" sz="2400" dirty="0">
                <a:latin typeface="Arial" panose="020B0604020202020204" pitchFamily="34" charset="0"/>
                <a:cs typeface="Arial" panose="020B0604020202020204" pitchFamily="34" charset="0"/>
              </a:rPr>
              <a:t>“Las pruebas son el proceso para </a:t>
            </a:r>
            <a:r>
              <a:rPr lang="es-ES" sz="2400" b="1" dirty="0">
                <a:latin typeface="Arial" panose="020B0604020202020204" pitchFamily="34" charset="0"/>
                <a:cs typeface="Arial" panose="020B0604020202020204" pitchFamily="34" charset="0"/>
              </a:rPr>
              <a:t>medir la calidad de cualquier software</a:t>
            </a:r>
            <a:r>
              <a:rPr lang="es-ES" sz="2400" dirty="0">
                <a:latin typeface="Arial" panose="020B0604020202020204" pitchFamily="34" charset="0"/>
                <a:cs typeface="Arial" panose="020B0604020202020204" pitchFamily="34" charset="0"/>
              </a:rPr>
              <a:t>:  (que un programa realice lo que se supone que debe hacer)</a:t>
            </a:r>
          </a:p>
          <a:p>
            <a:pPr algn="just"/>
            <a:endParaRPr lang="es-ES" sz="24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s-ES" sz="2400" dirty="0">
                <a:latin typeface="Arial" panose="020B0604020202020204" pitchFamily="34" charset="0"/>
                <a:cs typeface="Arial" panose="020B0604020202020204" pitchFamily="34" charset="0"/>
              </a:rPr>
              <a:t>Es una metodología de </a:t>
            </a:r>
            <a:r>
              <a:rPr lang="es-ES" sz="2400" b="1" dirty="0">
                <a:latin typeface="Arial" panose="020B0604020202020204" pitchFamily="34" charset="0"/>
                <a:cs typeface="Arial" panose="020B0604020202020204" pitchFamily="34" charset="0"/>
              </a:rPr>
              <a:t>verificación y validación</a:t>
            </a:r>
            <a:r>
              <a:rPr lang="es-ES" sz="2400" dirty="0">
                <a:latin typeface="Arial" panose="020B0604020202020204" pitchFamily="34" charset="0"/>
                <a:cs typeface="Arial" panose="020B0604020202020204" pitchFamily="34" charset="0"/>
              </a:rPr>
              <a:t> que permite localizar errores para ser corregidos y aumentar la confianza en la calidad del software.</a:t>
            </a:r>
          </a:p>
          <a:p>
            <a:pPr algn="just"/>
            <a:endParaRPr lang="es-ES" sz="24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s-ES" sz="2400" dirty="0">
                <a:latin typeface="Arial" panose="020B0604020202020204" pitchFamily="34" charset="0"/>
                <a:cs typeface="Arial" panose="020B0604020202020204" pitchFamily="34" charset="0"/>
              </a:rPr>
              <a:t>“Las pruebas son el proceso de </a:t>
            </a:r>
            <a:r>
              <a:rPr lang="es-ES" sz="2400" b="1" dirty="0">
                <a:latin typeface="Arial" panose="020B0604020202020204" pitchFamily="34" charset="0"/>
                <a:cs typeface="Arial" panose="020B0604020202020204" pitchFamily="34" charset="0"/>
              </a:rPr>
              <a:t>demostrar que no hay errores presentes</a:t>
            </a:r>
            <a:r>
              <a:rPr lang="es-ES" sz="2400" dirty="0">
                <a:latin typeface="Arial" panose="020B0604020202020204" pitchFamily="34" charset="0"/>
                <a:cs typeface="Arial" panose="020B0604020202020204" pitchFamily="34" charset="0"/>
              </a:rPr>
              <a:t>”</a:t>
            </a:r>
          </a:p>
          <a:p>
            <a:pPr algn="just"/>
            <a:endParaRPr lang="es-ES" sz="24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s-ES" sz="2400" dirty="0">
                <a:latin typeface="Arial" panose="020B0604020202020204" pitchFamily="34" charset="0"/>
                <a:cs typeface="Arial" panose="020B0604020202020204" pitchFamily="34" charset="0"/>
              </a:rPr>
              <a:t>“El propósito de las pruebas es demostrar que un programa </a:t>
            </a:r>
            <a:r>
              <a:rPr lang="es-ES" sz="2400" b="1" dirty="0">
                <a:latin typeface="Arial" panose="020B0604020202020204" pitchFamily="34" charset="0"/>
                <a:cs typeface="Arial" panose="020B0604020202020204" pitchFamily="34" charset="0"/>
              </a:rPr>
              <a:t>realiza las funciones indicadas correctamente</a:t>
            </a:r>
            <a:r>
              <a:rPr lang="es-ES" sz="2400" dirty="0">
                <a:latin typeface="Arial" panose="020B0604020202020204" pitchFamily="34" charset="0"/>
                <a:cs typeface="Arial" panose="020B0604020202020204" pitchFamily="34" charset="0"/>
              </a:rPr>
              <a:t>”</a:t>
            </a:r>
          </a:p>
          <a:p>
            <a:pPr marL="457200" indent="-457200" algn="just">
              <a:buFont typeface="Arial" panose="020B0604020202020204" pitchFamily="34" charset="0"/>
              <a:buChar char="•"/>
            </a:pPr>
            <a:r>
              <a:rPr lang="es-ES" sz="2400" dirty="0">
                <a:latin typeface="Arial" panose="020B0604020202020204" pitchFamily="34" charset="0"/>
                <a:cs typeface="Arial" panose="020B0604020202020204" pitchFamily="34" charset="0"/>
              </a:rPr>
              <a:t>“La prueba es el proceso de ejecución de un programa con la intención de encontrar errores”. </a:t>
            </a:r>
          </a:p>
          <a:p>
            <a:pPr algn="just"/>
            <a:endParaRPr lang="es-CO" sz="2400" dirty="0">
              <a:latin typeface="Arial" panose="020B0604020202020204" pitchFamily="34" charset="0"/>
              <a:cs typeface="Arial" panose="020B0604020202020204" pitchFamily="34" charset="0"/>
            </a:endParaRP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3523750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
        <p:nvSpPr>
          <p:cNvPr id="5" name="Marcador de texto 4">
            <a:extLst>
              <a:ext uri="{FF2B5EF4-FFF2-40B4-BE49-F238E27FC236}">
                <a16:creationId xmlns:a16="http://schemas.microsoft.com/office/drawing/2014/main" id="{1DF99847-6E67-4E3E-B7AE-43CA1FC69C8D}"/>
              </a:ext>
            </a:extLst>
          </p:cNvPr>
          <p:cNvSpPr>
            <a:spLocks noGrp="1"/>
          </p:cNvSpPr>
          <p:nvPr>
            <p:ph type="body" idx="1"/>
          </p:nvPr>
        </p:nvSpPr>
        <p:spPr>
          <a:xfrm>
            <a:off x="685800" y="1378036"/>
            <a:ext cx="11131364" cy="5170646"/>
          </a:xfrm>
        </p:spPr>
        <p:txBody>
          <a:bodyPr/>
          <a:lstStyle/>
          <a:p>
            <a:r>
              <a:rPr lang="es-ES" sz="2400" dirty="0">
                <a:latin typeface="Arial" panose="020B0604020202020204" pitchFamily="34" charset="0"/>
                <a:cs typeface="Arial" panose="020B0604020202020204" pitchFamily="34" charset="0"/>
              </a:rPr>
              <a:t>Las formas de comunicarse bien incluyen los siguientes ejemplos:</a:t>
            </a:r>
          </a:p>
          <a:p>
            <a:endParaRPr lang="es-ES" sz="2400" dirty="0">
              <a:latin typeface="Arial" panose="020B0604020202020204" pitchFamily="34" charset="0"/>
              <a:cs typeface="Arial" panose="020B0604020202020204" pitchFamily="34" charset="0"/>
            </a:endParaRPr>
          </a:p>
          <a:p>
            <a:r>
              <a:rPr lang="es-ES" sz="2400" dirty="0">
                <a:latin typeface="Arial" panose="020B0604020202020204" pitchFamily="34" charset="0"/>
                <a:cs typeface="Arial" panose="020B0604020202020204" pitchFamily="34" charset="0"/>
              </a:rPr>
              <a:t>Comience con colaboración en lugar de batallas. Recordar que el objetivo de todos es tener mejores sistemas de calidad.</a:t>
            </a:r>
          </a:p>
          <a:p>
            <a:endParaRPr lang="es-ES" sz="2400" dirty="0">
              <a:latin typeface="Arial" panose="020B0604020202020204" pitchFamily="34" charset="0"/>
              <a:cs typeface="Arial" panose="020B0604020202020204" pitchFamily="34" charset="0"/>
            </a:endParaRPr>
          </a:p>
          <a:p>
            <a:r>
              <a:rPr lang="es-ES" sz="2400" dirty="0">
                <a:latin typeface="Arial" panose="020B0604020202020204" pitchFamily="34" charset="0"/>
                <a:cs typeface="Arial" panose="020B0604020202020204" pitchFamily="34" charset="0"/>
              </a:rPr>
              <a:t>Hacer hincapié sobre los beneficios de las pruebas. Por ejemplo, para los autores, la información sobre los defectos puede ayudarlos a mejorar sus productos de trabajo y sus habilidades.</a:t>
            </a:r>
          </a:p>
          <a:p>
            <a:endParaRPr lang="es-ES" sz="2400" dirty="0">
              <a:latin typeface="Arial" panose="020B0604020202020204" pitchFamily="34" charset="0"/>
              <a:cs typeface="Arial" panose="020B0604020202020204" pitchFamily="34" charset="0"/>
            </a:endParaRPr>
          </a:p>
          <a:p>
            <a:r>
              <a:rPr lang="es-ES" sz="2400" dirty="0">
                <a:latin typeface="Arial" panose="020B0604020202020204" pitchFamily="34" charset="0"/>
                <a:cs typeface="Arial" panose="020B0604020202020204" pitchFamily="34" charset="0"/>
              </a:rPr>
              <a:t>Para la organización, los defectos encontrados y reparados durante las pruebas ahorrarán tiempo y dinero, y reducirán el riesgo general para la calidad del producto.</a:t>
            </a:r>
          </a:p>
          <a:p>
            <a:endParaRPr lang="es-ES" sz="2400" dirty="0">
              <a:latin typeface="Arial" panose="020B0604020202020204" pitchFamily="34" charset="0"/>
              <a:cs typeface="Arial" panose="020B0604020202020204" pitchFamily="34" charset="0"/>
            </a:endParaRPr>
          </a:p>
          <a:p>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0723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
        <p:nvSpPr>
          <p:cNvPr id="5" name="Marcador de texto 4">
            <a:extLst>
              <a:ext uri="{FF2B5EF4-FFF2-40B4-BE49-F238E27FC236}">
                <a16:creationId xmlns:a16="http://schemas.microsoft.com/office/drawing/2014/main" id="{1DF99847-6E67-4E3E-B7AE-43CA1FC69C8D}"/>
              </a:ext>
            </a:extLst>
          </p:cNvPr>
          <p:cNvSpPr>
            <a:spLocks noGrp="1"/>
          </p:cNvSpPr>
          <p:nvPr>
            <p:ph type="body" idx="1"/>
          </p:nvPr>
        </p:nvSpPr>
        <p:spPr>
          <a:xfrm>
            <a:off x="685800" y="2147458"/>
            <a:ext cx="7162800" cy="3016210"/>
          </a:xfrm>
        </p:spPr>
        <p:txBody>
          <a:bodyPr/>
          <a:lstStyle/>
          <a:p>
            <a:r>
              <a:rPr lang="es-ES" sz="2800" dirty="0">
                <a:latin typeface="Arial" panose="020B0604020202020204" pitchFamily="34" charset="0"/>
                <a:cs typeface="Arial" panose="020B0604020202020204" pitchFamily="34" charset="0"/>
              </a:rPr>
              <a:t>Tratar de comprender cómo se sienten las otras personas y las razones por las cuales reaccionan negativamente ante la información.</a:t>
            </a:r>
          </a:p>
          <a:p>
            <a:endParaRPr lang="es-ES" sz="2800" dirty="0">
              <a:latin typeface="Arial" panose="020B0604020202020204" pitchFamily="34" charset="0"/>
              <a:cs typeface="Arial" panose="020B0604020202020204" pitchFamily="34" charset="0"/>
            </a:endParaRPr>
          </a:p>
          <a:p>
            <a:r>
              <a:rPr lang="es-ES" sz="2800" dirty="0">
                <a:latin typeface="Arial" panose="020B0604020202020204" pitchFamily="34" charset="0"/>
                <a:cs typeface="Arial" panose="020B0604020202020204" pitchFamily="34" charset="0"/>
              </a:rPr>
              <a:t>Confirmar que la otra persona ha entendido lo que le ha dicho y viceversa.</a:t>
            </a:r>
            <a:endParaRPr lang="es-CO" sz="2800" dirty="0">
              <a:latin typeface="Arial" panose="020B0604020202020204" pitchFamily="34" charset="0"/>
              <a:cs typeface="Arial" panose="020B0604020202020204" pitchFamily="34" charset="0"/>
            </a:endParaRPr>
          </a:p>
        </p:txBody>
      </p:sp>
      <p:pic>
        <p:nvPicPr>
          <p:cNvPr id="1026" name="Picture 2" descr="Meme Personalizado - venga que no es pa eso - 3593411">
            <a:extLst>
              <a:ext uri="{FF2B5EF4-FFF2-40B4-BE49-F238E27FC236}">
                <a16:creationId xmlns:a16="http://schemas.microsoft.com/office/drawing/2014/main" id="{8D09AB6A-F9E7-4092-82C1-2CB571CCA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351995"/>
            <a:ext cx="3810000"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96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
        <p:nvSpPr>
          <p:cNvPr id="5" name="Marcador de texto 4">
            <a:extLst>
              <a:ext uri="{FF2B5EF4-FFF2-40B4-BE49-F238E27FC236}">
                <a16:creationId xmlns:a16="http://schemas.microsoft.com/office/drawing/2014/main" id="{1DF99847-6E67-4E3E-B7AE-43CA1FC69C8D}"/>
              </a:ext>
            </a:extLst>
          </p:cNvPr>
          <p:cNvSpPr>
            <a:spLocks noGrp="1"/>
          </p:cNvSpPr>
          <p:nvPr>
            <p:ph type="body" idx="1"/>
          </p:nvPr>
        </p:nvSpPr>
        <p:spPr>
          <a:xfrm>
            <a:off x="914400" y="2819400"/>
            <a:ext cx="10591800" cy="3877985"/>
          </a:xfrm>
        </p:spPr>
        <p:txBody>
          <a:bodyPr/>
          <a:lstStyle/>
          <a:p>
            <a:r>
              <a:rPr lang="es-ES" sz="2800" dirty="0">
                <a:latin typeface="Arial" panose="020B0604020202020204" pitchFamily="34" charset="0"/>
                <a:cs typeface="Arial" panose="020B0604020202020204" pitchFamily="34" charset="0"/>
              </a:rPr>
              <a:t>Cual es la diferencia entre interoperabilidad y  portabilidad ?</a:t>
            </a:r>
          </a:p>
          <a:p>
            <a:endParaRPr lang="es-ES" sz="2800" dirty="0">
              <a:latin typeface="Arial" panose="020B0604020202020204" pitchFamily="34" charset="0"/>
              <a:cs typeface="Arial" panose="020B0604020202020204" pitchFamily="34" charset="0"/>
            </a:endParaRPr>
          </a:p>
          <a:p>
            <a:r>
              <a:rPr lang="es-ES" sz="2800" dirty="0">
                <a:latin typeface="Arial" panose="020B0604020202020204" pitchFamily="34" charset="0"/>
                <a:cs typeface="Arial" panose="020B0604020202020204" pitchFamily="34" charset="0"/>
              </a:rPr>
              <a:t>Que es reusabilidad?</a:t>
            </a:r>
          </a:p>
          <a:p>
            <a:endParaRPr lang="es-ES" sz="2800" dirty="0">
              <a:latin typeface="Arial" panose="020B0604020202020204" pitchFamily="34" charset="0"/>
              <a:cs typeface="Arial" panose="020B0604020202020204" pitchFamily="34" charset="0"/>
            </a:endParaRPr>
          </a:p>
          <a:p>
            <a:endParaRPr lang="es-ES" sz="2800" dirty="0">
              <a:latin typeface="Arial" panose="020B0604020202020204" pitchFamily="34" charset="0"/>
              <a:cs typeface="Arial" panose="020B0604020202020204" pitchFamily="34" charset="0"/>
            </a:endParaRPr>
          </a:p>
          <a:p>
            <a:endParaRPr lang="es-ES" sz="2800" dirty="0">
              <a:latin typeface="Arial" panose="020B0604020202020204" pitchFamily="34" charset="0"/>
              <a:cs typeface="Arial" panose="020B0604020202020204" pitchFamily="34" charset="0"/>
            </a:endParaRPr>
          </a:p>
          <a:p>
            <a:endParaRPr lang="es-ES" sz="2800" dirty="0">
              <a:latin typeface="Arial" panose="020B0604020202020204" pitchFamily="34" charset="0"/>
              <a:cs typeface="Arial" panose="020B0604020202020204" pitchFamily="34" charset="0"/>
            </a:endParaRPr>
          </a:p>
          <a:p>
            <a:endParaRPr lang="es-ES" sz="2800" dirty="0">
              <a:latin typeface="Arial" panose="020B0604020202020204" pitchFamily="34" charset="0"/>
              <a:cs typeface="Arial" panose="020B0604020202020204" pitchFamily="34" charset="0"/>
            </a:endParaRPr>
          </a:p>
          <a:p>
            <a:endParaRPr lang="es-ES" sz="2800" dirty="0">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A8C6508F-0911-51D1-1BCA-9C9448A982F9}"/>
              </a:ext>
            </a:extLst>
          </p:cNvPr>
          <p:cNvSpPr txBox="1"/>
          <p:nvPr/>
        </p:nvSpPr>
        <p:spPr>
          <a:xfrm>
            <a:off x="914400" y="1650406"/>
            <a:ext cx="1943161" cy="523220"/>
          </a:xfrm>
          <a:prstGeom prst="rect">
            <a:avLst/>
          </a:prstGeom>
          <a:noFill/>
        </p:spPr>
        <p:txBody>
          <a:bodyPr wrap="none" rtlCol="0">
            <a:spAutoFit/>
          </a:bodyPr>
          <a:lstStyle/>
          <a:p>
            <a:r>
              <a:rPr lang="es-ES" sz="2800" b="1" dirty="0">
                <a:latin typeface="Arial" panose="020B0604020202020204" pitchFamily="34" charset="0"/>
                <a:cs typeface="Arial" panose="020B0604020202020204" pitchFamily="34" charset="0"/>
              </a:rPr>
              <a:t>Preguntas</a:t>
            </a:r>
          </a:p>
        </p:txBody>
      </p:sp>
    </p:spTree>
    <p:extLst>
      <p:ext uri="{BB962C8B-B14F-4D97-AF65-F5344CB8AC3E}">
        <p14:creationId xmlns:p14="http://schemas.microsoft.com/office/powerpoint/2010/main" val="782368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8" name="object 8"/>
          <p:cNvPicPr/>
          <p:nvPr/>
        </p:nvPicPr>
        <p:blipFill>
          <a:blip r:embed="rId2" cstate="print"/>
          <a:stretch>
            <a:fillRect/>
          </a:stretch>
        </p:blipFill>
        <p:spPr>
          <a:xfrm>
            <a:off x="0" y="5510560"/>
            <a:ext cx="12192000" cy="1347439"/>
          </a:xfrm>
          <a:prstGeom prst="rect">
            <a:avLst/>
          </a:prstGeom>
        </p:spPr>
      </p:pic>
      <p:sp>
        <p:nvSpPr>
          <p:cNvPr id="5" name="Marcador de texto 4">
            <a:extLst>
              <a:ext uri="{FF2B5EF4-FFF2-40B4-BE49-F238E27FC236}">
                <a16:creationId xmlns:a16="http://schemas.microsoft.com/office/drawing/2014/main" id="{1DF99847-6E67-4E3E-B7AE-43CA1FC69C8D}"/>
              </a:ext>
            </a:extLst>
          </p:cNvPr>
          <p:cNvSpPr>
            <a:spLocks noGrp="1"/>
          </p:cNvSpPr>
          <p:nvPr>
            <p:ph type="body" idx="1"/>
          </p:nvPr>
        </p:nvSpPr>
        <p:spPr>
          <a:xfrm>
            <a:off x="544385" y="198871"/>
            <a:ext cx="9982200" cy="553998"/>
          </a:xfrm>
        </p:spPr>
        <p:txBody>
          <a:bodyPr/>
          <a:lstStyle/>
          <a:p>
            <a:pPr lvl="1"/>
            <a:r>
              <a:rPr lang="es-ES" sz="3600" dirty="0">
                <a:hlinkClick r:id="rId3"/>
              </a:rPr>
              <a:t>https://padlet.com/cristianclv/hshrb7hkh8rl9ij3</a:t>
            </a:r>
            <a:endParaRPr lang="es-ES" sz="3600" dirty="0"/>
          </a:p>
        </p:txBody>
      </p:sp>
      <p:pic>
        <p:nvPicPr>
          <p:cNvPr id="4098" name="Picture 2" descr="Código QR de este padlet">
            <a:extLst>
              <a:ext uri="{FF2B5EF4-FFF2-40B4-BE49-F238E27FC236}">
                <a16:creationId xmlns:a16="http://schemas.microsoft.com/office/drawing/2014/main" id="{F4109A35-DC3F-D285-9481-EE662CB5142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9622" y="782177"/>
            <a:ext cx="4634458" cy="4634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533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E06D2-7A05-F2A2-3988-A6DC1F1FB56E}"/>
              </a:ext>
            </a:extLst>
          </p:cNvPr>
          <p:cNvSpPr>
            <a:spLocks noGrp="1"/>
          </p:cNvSpPr>
          <p:nvPr>
            <p:ph type="title"/>
          </p:nvPr>
        </p:nvSpPr>
        <p:spPr>
          <a:xfrm>
            <a:off x="3810000" y="0"/>
            <a:ext cx="4191000" cy="738664"/>
          </a:xfrm>
        </p:spPr>
        <p:txBody>
          <a:bodyPr/>
          <a:lstStyle/>
          <a:p>
            <a:r>
              <a:rPr lang="es-ES" dirty="0"/>
              <a:t>Cuestionario</a:t>
            </a:r>
          </a:p>
        </p:txBody>
      </p:sp>
      <p:pic>
        <p:nvPicPr>
          <p:cNvPr id="1028" name="Picture 4" descr="QRCode for Cuestionario calidad">
            <a:extLst>
              <a:ext uri="{FF2B5EF4-FFF2-40B4-BE49-F238E27FC236}">
                <a16:creationId xmlns:a16="http://schemas.microsoft.com/office/drawing/2014/main" id="{E8EAD1DC-DA6E-24E7-B576-DDBA7200C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685800"/>
            <a:ext cx="5791200" cy="57912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7E22478-3EA6-FA59-AC48-FE70D99D0309}"/>
              </a:ext>
            </a:extLst>
          </p:cNvPr>
          <p:cNvSpPr txBox="1"/>
          <p:nvPr/>
        </p:nvSpPr>
        <p:spPr>
          <a:xfrm>
            <a:off x="342900" y="6477000"/>
            <a:ext cx="11506200" cy="276999"/>
          </a:xfrm>
          <a:prstGeom prst="rect">
            <a:avLst/>
          </a:prstGeom>
          <a:noFill/>
        </p:spPr>
        <p:txBody>
          <a:bodyPr wrap="square">
            <a:spAutoFit/>
          </a:bodyPr>
          <a:lstStyle/>
          <a:p>
            <a:r>
              <a:rPr lang="es-ES" sz="1200" b="1" dirty="0"/>
              <a:t>https://forms.office.com/Pages/ResponsePage.aspx?id=ax0_yh_9sUC0GkiLmA6ff7ILbwLI4YZJo-S1U5O1ouNUN1IzM1lCNjA0UFBEU09NNUNPUDBRSlVIWCQlQCN0PWcu</a:t>
            </a:r>
          </a:p>
        </p:txBody>
      </p:sp>
    </p:spTree>
    <p:extLst>
      <p:ext uri="{BB962C8B-B14F-4D97-AF65-F5344CB8AC3E}">
        <p14:creationId xmlns:p14="http://schemas.microsoft.com/office/powerpoint/2010/main" val="2075342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63B4D3-25EA-81F5-AC48-18BAFD2326E8}"/>
              </a:ext>
            </a:extLst>
          </p:cNvPr>
          <p:cNvSpPr>
            <a:spLocks noGrp="1"/>
          </p:cNvSpPr>
          <p:nvPr>
            <p:ph type="title"/>
          </p:nvPr>
        </p:nvSpPr>
        <p:spPr>
          <a:xfrm>
            <a:off x="538142" y="409440"/>
            <a:ext cx="3343275" cy="756919"/>
          </a:xfrm>
        </p:spPr>
        <p:txBody>
          <a:bodyPr/>
          <a:lstStyle/>
          <a:p>
            <a:r>
              <a:rPr lang="es-ES" dirty="0"/>
              <a:t>Lectura</a:t>
            </a:r>
          </a:p>
        </p:txBody>
      </p:sp>
      <p:sp>
        <p:nvSpPr>
          <p:cNvPr id="4" name="Título 1">
            <a:extLst>
              <a:ext uri="{FF2B5EF4-FFF2-40B4-BE49-F238E27FC236}">
                <a16:creationId xmlns:a16="http://schemas.microsoft.com/office/drawing/2014/main" id="{F9C981AA-F794-D4CB-AD1A-A59B93A21EB7}"/>
              </a:ext>
            </a:extLst>
          </p:cNvPr>
          <p:cNvSpPr>
            <a:spLocks noGrp="1"/>
          </p:cNvSpPr>
          <p:nvPr>
            <p:ph type="body" idx="1"/>
          </p:nvPr>
        </p:nvSpPr>
        <p:spPr>
          <a:xfrm>
            <a:off x="530225" y="1144588"/>
            <a:ext cx="11131550" cy="4770537"/>
          </a:xfrm>
        </p:spPr>
        <p:txBody>
          <a:bodyPr/>
          <a:lstStyle/>
          <a:p>
            <a:pPr algn="l"/>
            <a:endParaRPr lang="es-ES" sz="1800" dirty="0">
              <a:latin typeface="Arial" panose="020B0604020202020204" pitchFamily="34" charset="0"/>
            </a:endParaRPr>
          </a:p>
          <a:p>
            <a:pPr algn="l"/>
            <a:endParaRPr lang="es-ES" sz="1800" dirty="0">
              <a:latin typeface="Arial" panose="020B0604020202020204" pitchFamily="34" charset="0"/>
            </a:endParaRPr>
          </a:p>
          <a:p>
            <a:pPr algn="l"/>
            <a:r>
              <a:rPr lang="es-ES" sz="2800" dirty="0">
                <a:latin typeface="Arial" panose="020B0604020202020204" pitchFamily="34" charset="0"/>
              </a:rPr>
              <a:t>Lectura </a:t>
            </a:r>
            <a:r>
              <a:rPr lang="es-CO" sz="2800" dirty="0">
                <a:effectLst/>
                <a:latin typeface="Arial" panose="020B0604020202020204" pitchFamily="34" charset="0"/>
                <a:ea typeface="Calibri" panose="020F0502020204030204" pitchFamily="34" charset="0"/>
              </a:rPr>
              <a:t>Ingeniería de software enfoque. Practico  (338-344)</a:t>
            </a:r>
          </a:p>
          <a:p>
            <a:pPr algn="l"/>
            <a:endParaRPr lang="es-CO" dirty="0">
              <a:latin typeface="Arial" panose="020B0604020202020204" pitchFamily="34" charset="0"/>
              <a:ea typeface="Calibri" panose="020F0502020204030204" pitchFamily="34" charset="0"/>
              <a:cs typeface="Times New Roman" panose="02020603050405020304" pitchFamily="18" charset="0"/>
            </a:endParaRPr>
          </a:p>
          <a:p>
            <a:pPr algn="l"/>
            <a:endParaRPr lang="es-CO" dirty="0">
              <a:latin typeface="Arial" panose="020B0604020202020204" pitchFamily="34" charset="0"/>
              <a:ea typeface="Calibri" panose="020F0502020204030204" pitchFamily="34" charset="0"/>
              <a:cs typeface="Times New Roman" panose="02020603050405020304" pitchFamily="18" charset="0"/>
            </a:endParaRPr>
          </a:p>
          <a:p>
            <a:pPr algn="l"/>
            <a:endParaRPr lang="es-CO" sz="6000" dirty="0">
              <a:effectLst/>
              <a:latin typeface="Arial" panose="020B0604020202020204" pitchFamily="34" charset="0"/>
              <a:ea typeface="Calibri" panose="020F0502020204030204" pitchFamily="34" charset="0"/>
              <a:cs typeface="Times New Roman" panose="02020603050405020304" pitchFamily="18" charset="0"/>
            </a:endParaRPr>
          </a:p>
          <a:p>
            <a:pPr algn="l"/>
            <a:r>
              <a:rPr lang="es-ES" sz="3600" dirty="0">
                <a:hlinkClick r:id="rId2"/>
              </a:rPr>
              <a:t>http://cotana.informatica.edu.bo/downloads/ld-Ingenieria.de.software.enfoque.practico.7ed.Pressman.PDF</a:t>
            </a:r>
            <a:endParaRPr lang="es-ES" sz="3600" dirty="0"/>
          </a:p>
          <a:p>
            <a:pPr algn="l"/>
            <a:br>
              <a:rPr lang="es-ES" sz="6000" dirty="0">
                <a:effectLst/>
                <a:latin typeface="Tahoma" panose="020B0604030504040204" pitchFamily="34" charset="0"/>
                <a:ea typeface="Calibri" panose="020F0502020204030204" pitchFamily="34" charset="0"/>
                <a:cs typeface="Times New Roman" panose="02020603050405020304" pitchFamily="18" charset="0"/>
              </a:rPr>
            </a:br>
            <a:endParaRPr lang="es-ES" dirty="0"/>
          </a:p>
        </p:txBody>
      </p:sp>
    </p:spTree>
    <p:extLst>
      <p:ext uri="{BB962C8B-B14F-4D97-AF65-F5344CB8AC3E}">
        <p14:creationId xmlns:p14="http://schemas.microsoft.com/office/powerpoint/2010/main" val="1373767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7FA177-DD7F-2AAF-799B-68CCD96B8049}"/>
              </a:ext>
            </a:extLst>
          </p:cNvPr>
          <p:cNvSpPr>
            <a:spLocks noGrp="1"/>
          </p:cNvSpPr>
          <p:nvPr>
            <p:ph type="title"/>
          </p:nvPr>
        </p:nvSpPr>
        <p:spPr>
          <a:xfrm>
            <a:off x="530318" y="762000"/>
            <a:ext cx="3343275" cy="756919"/>
          </a:xfrm>
        </p:spPr>
        <p:txBody>
          <a:bodyPr/>
          <a:lstStyle/>
          <a:p>
            <a:r>
              <a:rPr lang="es-ES" dirty="0" err="1"/>
              <a:t>Tareita</a:t>
            </a:r>
            <a:r>
              <a:rPr lang="es-ES" dirty="0"/>
              <a:t> </a:t>
            </a:r>
          </a:p>
        </p:txBody>
      </p:sp>
      <p:sp>
        <p:nvSpPr>
          <p:cNvPr id="3" name="Marcador de texto 2">
            <a:extLst>
              <a:ext uri="{FF2B5EF4-FFF2-40B4-BE49-F238E27FC236}">
                <a16:creationId xmlns:a16="http://schemas.microsoft.com/office/drawing/2014/main" id="{AC524A24-735D-F419-1515-2977EE31188B}"/>
              </a:ext>
            </a:extLst>
          </p:cNvPr>
          <p:cNvSpPr>
            <a:spLocks noGrp="1"/>
          </p:cNvSpPr>
          <p:nvPr>
            <p:ph type="body" idx="1"/>
          </p:nvPr>
        </p:nvSpPr>
        <p:spPr>
          <a:xfrm>
            <a:off x="530318" y="1905000"/>
            <a:ext cx="11131364" cy="2862322"/>
          </a:xfrm>
        </p:spPr>
        <p:txBody>
          <a:bodyPr/>
          <a:lstStyle/>
          <a:p>
            <a:r>
              <a:rPr lang="es-ES" sz="2800" dirty="0"/>
              <a:t>1.Levantar un requisito de negocio de una aplicación que este o no este construida.</a:t>
            </a:r>
          </a:p>
          <a:p>
            <a:endParaRPr lang="es-ES" sz="2800" dirty="0"/>
          </a:p>
          <a:p>
            <a:r>
              <a:rPr lang="es-ES" sz="2800" dirty="0"/>
              <a:t>2.4 requisitos funcionales que se desplieguen del requisito del negocio.</a:t>
            </a:r>
          </a:p>
          <a:p>
            <a:endParaRPr lang="es-ES" sz="2800" dirty="0"/>
          </a:p>
          <a:p>
            <a:r>
              <a:rPr lang="es-ES" sz="2800" dirty="0"/>
              <a:t>3.Caso de uso de los requisitos funcionales</a:t>
            </a:r>
          </a:p>
          <a:p>
            <a:endParaRPr lang="es-ES" dirty="0"/>
          </a:p>
        </p:txBody>
      </p:sp>
    </p:spTree>
    <p:extLst>
      <p:ext uri="{BB962C8B-B14F-4D97-AF65-F5344CB8AC3E}">
        <p14:creationId xmlns:p14="http://schemas.microsoft.com/office/powerpoint/2010/main" val="316247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295400" y="2376366"/>
            <a:ext cx="9953036" cy="848309"/>
          </a:xfrm>
          <a:prstGeom prst="rect">
            <a:avLst/>
          </a:prstGeom>
        </p:spPr>
        <p:txBody>
          <a:bodyPr vert="horz" wrap="square" lIns="0" tIns="17145" rIns="0" bIns="0" rtlCol="0">
            <a:spAutoFit/>
          </a:bodyPr>
          <a:lstStyle/>
          <a:p>
            <a:pPr marL="12700" marR="5080" algn="ctr">
              <a:lnSpc>
                <a:spcPct val="99600"/>
              </a:lnSpc>
              <a:spcBef>
                <a:spcPts val="135"/>
              </a:spcBef>
            </a:pPr>
            <a:r>
              <a:rPr lang="es-ES" sz="5400" dirty="0">
                <a:latin typeface="Arial" panose="020B0604020202020204" pitchFamily="34" charset="0"/>
              </a:rPr>
              <a:t>Ejemplos</a:t>
            </a:r>
            <a:endParaRPr sz="13800"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206837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381000" y="1397674"/>
            <a:ext cx="11131366" cy="2954655"/>
          </a:xfrm>
        </p:spPr>
        <p:txBody>
          <a:bodyPr/>
          <a:lstStyle/>
          <a:p>
            <a:pPr marL="342900" indent="-342900" algn="just">
              <a:buFont typeface="Arial" panose="020B0604020202020204" pitchFamily="34" charset="0"/>
              <a:buChar char="•"/>
            </a:pPr>
            <a:r>
              <a:rPr lang="es-ES" sz="2400" dirty="0">
                <a:latin typeface="Arial" panose="020B0604020202020204" pitchFamily="34" charset="0"/>
                <a:cs typeface="Arial" panose="020B0604020202020204" pitchFamily="34" charset="0"/>
              </a:rPr>
              <a:t>El  lanzamiento  de  la  sonda  </a:t>
            </a:r>
            <a:r>
              <a:rPr lang="es-ES" sz="2400" b="1" dirty="0">
                <a:latin typeface="Arial" panose="020B0604020202020204" pitchFamily="34" charset="0"/>
                <a:cs typeface="Arial" panose="020B0604020202020204" pitchFamily="34" charset="0"/>
              </a:rPr>
              <a:t>Mariner  1  </a:t>
            </a:r>
            <a:r>
              <a:rPr lang="es-ES" sz="2400" dirty="0">
                <a:latin typeface="Arial" panose="020B0604020202020204" pitchFamily="34" charset="0"/>
                <a:cs typeface="Arial" panose="020B0604020202020204" pitchFamily="34" charset="0"/>
              </a:rPr>
              <a:t>de  la  NASA  (1962),</a:t>
            </a:r>
          </a:p>
          <a:p>
            <a:pPr marL="342900" indent="-342900" algn="just">
              <a:buFont typeface="Arial" panose="020B0604020202020204" pitchFamily="34" charset="0"/>
              <a:buChar char="•"/>
            </a:pPr>
            <a:endParaRPr lang="es-E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dirty="0">
                <a:latin typeface="Arial" panose="020B0604020202020204" pitchFamily="34" charset="0"/>
                <a:cs typeface="Arial" panose="020B0604020202020204" pitchFamily="34" charset="0"/>
              </a:rPr>
              <a:t>Tuvo  que  ser abortado por un fallo de software que afectaba a la trayectoria del cohete.</a:t>
            </a:r>
          </a:p>
          <a:p>
            <a:pPr algn="just"/>
            <a:endParaRPr lang="es-E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ES" sz="2400" dirty="0">
                <a:latin typeface="Arial" panose="020B0604020202020204" pitchFamily="34" charset="0"/>
                <a:cs typeface="Arial" panose="020B0604020202020204" pitchFamily="34" charset="0"/>
              </a:rPr>
              <a:t>El cohete fue destruido antes de que soltara la sonda que transportaba, ya que corría  peligro  de  estrellarse  en  las  rutas  marítimas  del  atlántico  norte. El coste aproximado del proyecto fue de 150 millones de dólares</a:t>
            </a: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spTree>
    <p:extLst>
      <p:ext uri="{BB962C8B-B14F-4D97-AF65-F5344CB8AC3E}">
        <p14:creationId xmlns:p14="http://schemas.microsoft.com/office/powerpoint/2010/main" val="147763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pic>
        <p:nvPicPr>
          <p:cNvPr id="6" name="Imagen 5">
            <a:extLst>
              <a:ext uri="{FF2B5EF4-FFF2-40B4-BE49-F238E27FC236}">
                <a16:creationId xmlns:a16="http://schemas.microsoft.com/office/drawing/2014/main" id="{0294BA04-12BE-FCA8-6619-DFAF742993DD}"/>
              </a:ext>
            </a:extLst>
          </p:cNvPr>
          <p:cNvPicPr>
            <a:picLocks noChangeAspect="1"/>
          </p:cNvPicPr>
          <p:nvPr/>
        </p:nvPicPr>
        <p:blipFill>
          <a:blip r:embed="rId4"/>
          <a:stretch>
            <a:fillRect/>
          </a:stretch>
        </p:blipFill>
        <p:spPr>
          <a:xfrm>
            <a:off x="1600200" y="1042068"/>
            <a:ext cx="9317461" cy="4367560"/>
          </a:xfrm>
          <a:prstGeom prst="rect">
            <a:avLst/>
          </a:prstGeom>
        </p:spPr>
      </p:pic>
    </p:spTree>
    <p:extLst>
      <p:ext uri="{BB962C8B-B14F-4D97-AF65-F5344CB8AC3E}">
        <p14:creationId xmlns:p14="http://schemas.microsoft.com/office/powerpoint/2010/main" val="125882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2C7CE79-F0E9-48B8-8463-1DAD1C545F31}"/>
              </a:ext>
            </a:extLst>
          </p:cNvPr>
          <p:cNvSpPr>
            <a:spLocks noGrp="1"/>
          </p:cNvSpPr>
          <p:nvPr>
            <p:ph type="body" idx="1"/>
          </p:nvPr>
        </p:nvSpPr>
        <p:spPr>
          <a:xfrm>
            <a:off x="381000" y="1397674"/>
            <a:ext cx="11131366" cy="2585323"/>
          </a:xfrm>
        </p:spPr>
        <p:txBody>
          <a:bodyPr/>
          <a:lstStyle/>
          <a:p>
            <a:pPr marL="342900" indent="-342900" algn="just">
              <a:buFont typeface="Arial" panose="020B0604020202020204" pitchFamily="34" charset="0"/>
              <a:buChar char="•"/>
            </a:pPr>
            <a:r>
              <a:rPr lang="es-ES" sz="2400" b="1" dirty="0" err="1">
                <a:latin typeface="Arial" panose="020B0604020202020204" pitchFamily="34" charset="0"/>
                <a:cs typeface="Arial" panose="020B0604020202020204" pitchFamily="34" charset="0"/>
              </a:rPr>
              <a:t>Therac</a:t>
            </a:r>
            <a:r>
              <a:rPr lang="es-ES" sz="2400" b="1" dirty="0">
                <a:latin typeface="Arial" panose="020B0604020202020204" pitchFamily="34" charset="0"/>
                <a:cs typeface="Arial" panose="020B0604020202020204" pitchFamily="34" charset="0"/>
              </a:rPr>
              <a:t> 25</a:t>
            </a:r>
            <a:r>
              <a:rPr lang="es-ES" sz="2400" dirty="0">
                <a:latin typeface="Arial" panose="020B0604020202020204" pitchFamily="34" charset="0"/>
                <a:cs typeface="Arial" panose="020B0604020202020204" pitchFamily="34" charset="0"/>
              </a:rPr>
              <a:t>, una máquina de radioterapia producida por la </a:t>
            </a:r>
            <a:r>
              <a:rPr lang="es-ES" sz="2400" dirty="0" err="1">
                <a:latin typeface="Arial" panose="020B0604020202020204" pitchFamily="34" charset="0"/>
                <a:cs typeface="Arial" panose="020B0604020202020204" pitchFamily="34" charset="0"/>
              </a:rPr>
              <a:t>Atomic</a:t>
            </a:r>
            <a:r>
              <a:rPr lang="es-ES" sz="2400" dirty="0">
                <a:latin typeface="Arial" panose="020B0604020202020204" pitchFamily="34" charset="0"/>
                <a:cs typeface="Arial" panose="020B0604020202020204" pitchFamily="34" charset="0"/>
              </a:rPr>
              <a:t> Energy </a:t>
            </a:r>
            <a:r>
              <a:rPr lang="es-ES" sz="2400" dirty="0" err="1">
                <a:latin typeface="Arial" panose="020B0604020202020204" pitchFamily="34" charset="0"/>
                <a:cs typeface="Arial" panose="020B0604020202020204" pitchFamily="34" charset="0"/>
              </a:rPr>
              <a:t>of</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Canada</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Limited</a:t>
            </a:r>
            <a:r>
              <a:rPr lang="es-ES" sz="2400" dirty="0">
                <a:latin typeface="Arial" panose="020B0604020202020204" pitchFamily="34" charset="0"/>
                <a:cs typeface="Arial" panose="020B0604020202020204" pitchFamily="34" charset="0"/>
              </a:rPr>
              <a:t>  (AECL)  en  1985. </a:t>
            </a:r>
          </a:p>
          <a:p>
            <a:pPr marL="342900" indent="-342900" algn="just">
              <a:buFont typeface="Arial" panose="020B0604020202020204" pitchFamily="34" charset="0"/>
              <a:buChar char="•"/>
            </a:pPr>
            <a:r>
              <a:rPr lang="es-ES" sz="2400" dirty="0">
                <a:latin typeface="Arial" panose="020B0604020202020204" pitchFamily="34" charset="0"/>
                <a:cs typeface="Arial" panose="020B0604020202020204" pitchFamily="34" charset="0"/>
              </a:rPr>
              <a:t>Fue  la  causante  de  la  muerte  de  tres personas  directamente  y  otras  tres  sufrieron  graves  daños  por  la administración de sobredosis masivas de radiación.</a:t>
            </a:r>
          </a:p>
          <a:p>
            <a:pPr marL="342900" indent="-342900" algn="just">
              <a:buFont typeface="Arial" panose="020B0604020202020204" pitchFamily="34" charset="0"/>
              <a:buChar char="•"/>
            </a:pPr>
            <a:r>
              <a:rPr lang="es-ES" sz="2400" dirty="0">
                <a:latin typeface="Arial" panose="020B0604020202020204" pitchFamily="34" charset="0"/>
                <a:cs typeface="Arial" panose="020B0604020202020204" pitchFamily="34" charset="0"/>
              </a:rPr>
              <a:t>Una de las razones de que se produjera esta sobredosis fue un mal diseño del software, el código fuente no había sido revisado de forma independiente.</a:t>
            </a:r>
            <a:endParaRPr lang="es-CO" sz="2400" dirty="0">
              <a:latin typeface="Arial" panose="020B0604020202020204" pitchFamily="34" charset="0"/>
              <a:cs typeface="Arial" panose="020B0604020202020204" pitchFamily="34" charset="0"/>
            </a:endParaRPr>
          </a:p>
        </p:txBody>
      </p:sp>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pic>
        <p:nvPicPr>
          <p:cNvPr id="2050" name="Picture 2" descr="Software Architecture: Therac-25 the killer radiation machine | by Carlos  Caballero | The Startup | Medium">
            <a:extLst>
              <a:ext uri="{FF2B5EF4-FFF2-40B4-BE49-F238E27FC236}">
                <a16:creationId xmlns:a16="http://schemas.microsoft.com/office/drawing/2014/main" id="{002A7D79-FA13-3321-308C-B0F2C7DD93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73059"/>
            <a:ext cx="7254240" cy="267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8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ftr" sz="quarter" idx="5"/>
          </p:nvPr>
        </p:nvSpPr>
        <p:spPr>
          <a:prstGeom prst="rect">
            <a:avLst/>
          </a:prstGeom>
        </p:spPr>
        <p:txBody>
          <a:bodyPr vert="horz" wrap="square" lIns="0" tIns="15875" rIns="0" bIns="0" rtlCol="0">
            <a:spAutoFit/>
          </a:bodyPr>
          <a:lstStyle/>
          <a:p>
            <a:pPr marL="12700" marR="5080">
              <a:lnSpc>
                <a:spcPts val="2110"/>
              </a:lnSpc>
              <a:spcBef>
                <a:spcPts val="125"/>
              </a:spcBef>
            </a:pPr>
            <a:r>
              <a:rPr lang="es-CO" spc="-10" dirty="0"/>
              <a:t>Ing. Ana Yajaira Pallares Echavez</a:t>
            </a:r>
          </a:p>
          <a:p>
            <a:pPr marL="12700" marR="5080">
              <a:lnSpc>
                <a:spcPts val="2110"/>
              </a:lnSpc>
              <a:spcBef>
                <a:spcPts val="125"/>
              </a:spcBef>
            </a:pPr>
            <a:r>
              <a:rPr lang="es-CO" spc="-10" dirty="0"/>
              <a:t>Pruebas de Software</a:t>
            </a:r>
            <a:endParaRPr dirty="0"/>
          </a:p>
        </p:txBody>
      </p:sp>
      <p:pic>
        <p:nvPicPr>
          <p:cNvPr id="7" name="object 7"/>
          <p:cNvPicPr/>
          <p:nvPr/>
        </p:nvPicPr>
        <p:blipFill>
          <a:blip r:embed="rId2" cstate="print"/>
          <a:stretch>
            <a:fillRect/>
          </a:stretch>
        </p:blipFill>
        <p:spPr>
          <a:xfrm>
            <a:off x="198504" y="174249"/>
            <a:ext cx="3324948" cy="764543"/>
          </a:xfrm>
          <a:prstGeom prst="rect">
            <a:avLst/>
          </a:prstGeom>
        </p:spPr>
      </p:pic>
      <p:pic>
        <p:nvPicPr>
          <p:cNvPr id="8" name="object 8"/>
          <p:cNvPicPr/>
          <p:nvPr/>
        </p:nvPicPr>
        <p:blipFill>
          <a:blip r:embed="rId3" cstate="print"/>
          <a:stretch>
            <a:fillRect/>
          </a:stretch>
        </p:blipFill>
        <p:spPr>
          <a:xfrm>
            <a:off x="0" y="5510560"/>
            <a:ext cx="12192000" cy="1347439"/>
          </a:xfrm>
          <a:prstGeom prst="rect">
            <a:avLst/>
          </a:prstGeom>
        </p:spPr>
      </p:pic>
      <p:pic>
        <p:nvPicPr>
          <p:cNvPr id="4" name="Imagen 3">
            <a:extLst>
              <a:ext uri="{FF2B5EF4-FFF2-40B4-BE49-F238E27FC236}">
                <a16:creationId xmlns:a16="http://schemas.microsoft.com/office/drawing/2014/main" id="{6B4DD9BA-032A-F179-B052-AB7D02735A70}"/>
              </a:ext>
            </a:extLst>
          </p:cNvPr>
          <p:cNvPicPr>
            <a:picLocks noChangeAspect="1"/>
          </p:cNvPicPr>
          <p:nvPr/>
        </p:nvPicPr>
        <p:blipFill>
          <a:blip r:embed="rId4"/>
          <a:stretch>
            <a:fillRect/>
          </a:stretch>
        </p:blipFill>
        <p:spPr>
          <a:xfrm>
            <a:off x="1600200" y="949116"/>
            <a:ext cx="7660255" cy="4596153"/>
          </a:xfrm>
          <a:prstGeom prst="rect">
            <a:avLst/>
          </a:prstGeom>
        </p:spPr>
      </p:pic>
    </p:spTree>
    <p:extLst>
      <p:ext uri="{BB962C8B-B14F-4D97-AF65-F5344CB8AC3E}">
        <p14:creationId xmlns:p14="http://schemas.microsoft.com/office/powerpoint/2010/main" val="4094879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DB299369B1E8A43BCFA907DB2DA5DBB" ma:contentTypeVersion="2" ma:contentTypeDescription="Create a new document." ma:contentTypeScope="" ma:versionID="b86fae6240d1894b97cdff071c5b13ca">
  <xsd:schema xmlns:xsd="http://www.w3.org/2001/XMLSchema" xmlns:xs="http://www.w3.org/2001/XMLSchema" xmlns:p="http://schemas.microsoft.com/office/2006/metadata/properties" xmlns:ns2="87c50b3f-482a-4d8d-97b6-8712cfe8e274" targetNamespace="http://schemas.microsoft.com/office/2006/metadata/properties" ma:root="true" ma:fieldsID="836cd41fbe192764551ae2eb8f59cc78" ns2:_="">
    <xsd:import namespace="87c50b3f-482a-4d8d-97b6-8712cfe8e27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c50b3f-482a-4d8d-97b6-8712cfe8e2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A2EC04-CCD4-4055-8F91-CAD7A1453027}">
  <ds:schemaRefs>
    <ds:schemaRef ds:uri="http://www.w3.org/XML/1998/namespace"/>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b39551ca-148d-4a8a-8ba6-f824f17b6e9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0438240-FB64-43DB-82E5-B1ECB13F2B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c50b3f-482a-4d8d-97b6-8712cfe8e2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A60DF-FA61-432E-BDBD-E59FA91A5F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7597</TotalTime>
  <Words>2751</Words>
  <Application>Microsoft Office PowerPoint</Application>
  <PresentationFormat>Panorámica</PresentationFormat>
  <Paragraphs>364</Paragraphs>
  <Slides>46</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46</vt:i4>
      </vt:variant>
    </vt:vector>
  </HeadingPairs>
  <TitlesOfParts>
    <vt:vector size="55" baseType="lpstr">
      <vt:lpstr>Arial</vt:lpstr>
      <vt:lpstr>Arial</vt:lpstr>
      <vt:lpstr>bold</vt:lpstr>
      <vt:lpstr>Calibri</vt:lpstr>
      <vt:lpstr>normal</vt:lpstr>
      <vt:lpstr>Segoe</vt:lpstr>
      <vt:lpstr>Tahoma</vt:lpstr>
      <vt:lpstr>Times New Roman</vt:lpstr>
      <vt:lpstr>Office Theme</vt:lpstr>
      <vt:lpstr>Cristian Lopera Villa</vt:lpstr>
      <vt:lpstr>Tools</vt:lpstr>
      <vt:lpstr>Definiciones sobre pruebas de software roles y calidad</vt:lpstr>
      <vt:lpstr>Presentación de PowerPoint</vt:lpstr>
      <vt:lpstr>Ejemplos</vt:lpstr>
      <vt:lpstr>Presentación de PowerPoint</vt:lpstr>
      <vt:lpstr>Presentación de PowerPoint</vt:lpstr>
      <vt:lpstr>Presentación de PowerPoint</vt:lpstr>
      <vt:lpstr>Presentación de PowerPoint</vt:lpstr>
      <vt:lpstr>Presentación de PowerPoint</vt:lpstr>
      <vt:lpstr>Presentación de PowerPoint</vt:lpstr>
      <vt:lpstr>Terminología asociada a las pruebas de software </vt:lpstr>
      <vt:lpstr>Presentación de PowerPoint</vt:lpstr>
      <vt:lpstr>Error - Defecto – Fallo</vt:lpstr>
      <vt:lpstr>Error - Defecto – Fallo</vt:lpstr>
      <vt:lpstr>Error - Defecto – Fallo</vt:lpstr>
      <vt:lpstr>Presentación de PowerPoint</vt:lpstr>
      <vt:lpstr>Error - Defecto – Fallo</vt:lpstr>
      <vt:lpstr>Calidad - Confiabilidad</vt:lpstr>
      <vt:lpstr>Factores de la calidad ISO 9126 </vt:lpstr>
      <vt:lpstr>Factores de la calidad según Organigrama  ISO 25010</vt:lpstr>
      <vt:lpstr>Atributos de Calidad Según ISO  25010 </vt:lpstr>
      <vt:lpstr>Calidad</vt:lpstr>
      <vt:lpstr>Roles</vt:lpstr>
      <vt:lpstr>QA Y TESTER</vt:lpstr>
      <vt:lpstr>Perfil, competencias y funciones de los integrantes del equipo de testing</vt:lpstr>
      <vt:lpstr>Presentación de PowerPoint</vt:lpstr>
      <vt:lpstr>PROBADORES “TESTERS”</vt:lpstr>
      <vt:lpstr>PROBADORES “TESTERS”</vt:lpstr>
      <vt:lpstr>PROBADORES “TESTERS”</vt:lpstr>
      <vt:lpstr>Presentación de PowerPoint</vt:lpstr>
      <vt:lpstr>Quality Assurance.</vt:lpstr>
      <vt:lpstr>Quality Assurance(QA)</vt:lpstr>
      <vt:lpstr>Quality Assurance(QA)</vt:lpstr>
      <vt:lpstr>Quality Assurance(QA)</vt:lpstr>
      <vt:lpstr>Quality Assurance(QA)</vt:lpstr>
      <vt:lpstr>Quality Assurance(QA)</vt:lpstr>
      <vt:lpstr>Tester vs QA.</vt:lpstr>
      <vt:lpstr>Presentación de PowerPoint</vt:lpstr>
      <vt:lpstr>Presentación de PowerPoint</vt:lpstr>
      <vt:lpstr>Presentación de PowerPoint</vt:lpstr>
      <vt:lpstr>Presentación de PowerPoint</vt:lpstr>
      <vt:lpstr>Presentación de PowerPoint</vt:lpstr>
      <vt:lpstr>Cuestionario</vt:lpstr>
      <vt:lpstr>Lectura</vt:lpstr>
      <vt:lpstr>Tareita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básicos  de ciencia y  tecnología</dc:title>
  <dc:creator>Cristian</dc:creator>
  <cp:lastModifiedBy>ESTUDIANTE</cp:lastModifiedBy>
  <cp:revision>76</cp:revision>
  <dcterms:created xsi:type="dcterms:W3CDTF">2021-08-08T05:37:17Z</dcterms:created>
  <dcterms:modified xsi:type="dcterms:W3CDTF">2023-02-15T20:26:38Z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2020-08-21T00:00:00Z</vt:filetime>
  </property>
  <property fmtid="{D5CDD505-2E9C-101B-9397-08002B2CF9AE}" pid="3" name="LastSaved">
    <vt:filetime>2021-08-08T00:00:00Z</vt:filetime>
  </property>
  <property fmtid="{D5CDD505-2E9C-101B-9397-08002B2CF9AE}" pid="4" name="ContentTypeId">
    <vt:lpwstr>0x0101007DB299369B1E8A43BCFA907DB2DA5DBB</vt:lpwstr>
  </property>
</Properties>
</file>