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86" r:id="rId4"/>
    <p:sldId id="291" r:id="rId5"/>
    <p:sldId id="267" r:id="rId6"/>
    <p:sldId id="258" r:id="rId7"/>
    <p:sldId id="292" r:id="rId8"/>
    <p:sldId id="293" r:id="rId9"/>
    <p:sldId id="294" r:id="rId10"/>
    <p:sldId id="259" r:id="rId11"/>
    <p:sldId id="260" r:id="rId12"/>
    <p:sldId id="261" r:id="rId13"/>
    <p:sldId id="296" r:id="rId14"/>
    <p:sldId id="297" r:id="rId15"/>
    <p:sldId id="298" r:id="rId16"/>
    <p:sldId id="299" r:id="rId17"/>
    <p:sldId id="295" r:id="rId18"/>
    <p:sldId id="262" r:id="rId19"/>
    <p:sldId id="300" r:id="rId20"/>
    <p:sldId id="263" r:id="rId21"/>
    <p:sldId id="287" r:id="rId2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76C089-E3DF-4A95-B668-8C8F0A8B07D8}">
  <a:tblStyle styleId="{9276C089-E3DF-4A95-B668-8C8F0A8B07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86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1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7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91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c0816af25f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c0816af25f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c0816af25f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c0816af25f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c0816af25f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c0816af25f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g1c0816af25f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4" name="Google Shape;4694;g1c0816af25f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7" name="Google Shape;4667;g1c0816af25f_0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8" name="Google Shape;4668;g1c0816af25f_0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g1c0816af25f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4" name="Google Shape;4694;g1c0816af25f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23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1c0816af25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1c0816af25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d917014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d917014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0816af25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c0816af25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Revisión Técnica Formal</a:t>
            </a:r>
            <a:endParaRPr lang="es-CO" dirty="0">
              <a:solidFill>
                <a:schemeClr val="accent3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RTF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2287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accent6"/>
                </a:solidFill>
              </a:rPr>
              <a:t>[</a:t>
            </a:r>
            <a:r>
              <a:rPr lang="es-CO" sz="2000" dirty="0">
                <a:solidFill>
                  <a:schemeClr val="accent1"/>
                </a:solidFill>
              </a:rPr>
              <a:t>Presentada por: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2"/>
                </a:solidFill>
              </a:rPr>
              <a:t>Alejandra Orrego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2"/>
                </a:solidFill>
              </a:rPr>
              <a:t>Valentina Cano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lt2"/>
                </a:solidFill>
              </a:rPr>
              <a:t>Camila Álvarez</a:t>
            </a:r>
            <a:r>
              <a:rPr lang="es-CO" sz="2000" dirty="0">
                <a:solidFill>
                  <a:schemeClr val="accent6"/>
                </a:solidFill>
              </a:rPr>
              <a:t>] </a:t>
            </a: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casos de uso</a:t>
            </a:r>
            <a:endParaRPr dirty="0"/>
          </a:p>
        </p:txBody>
      </p:sp>
      <p:sp>
        <p:nvSpPr>
          <p:cNvPr id="1895" name="Google Shape;1895;p21"/>
          <p:cNvSpPr txBox="1"/>
          <p:nvPr/>
        </p:nvSpPr>
        <p:spPr>
          <a:xfrm>
            <a:off x="1099320" y="470523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96DFA08-418E-A4CE-27B4-A02B3244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718992"/>
            <a:ext cx="5612130" cy="384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2"/>
          <p:cNvSpPr txBox="1">
            <a:spLocks noGrp="1"/>
          </p:cNvSpPr>
          <p:nvPr>
            <p:ph type="title"/>
          </p:nvPr>
        </p:nvSpPr>
        <p:spPr>
          <a:xfrm>
            <a:off x="385324" y="15817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Diagrama de Arquitectura (plus++)</a:t>
            </a:r>
          </a:p>
        </p:txBody>
      </p:sp>
      <p:sp>
        <p:nvSpPr>
          <p:cNvPr id="1983" name="Google Shape;1983;p22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37646D0-6FE9-442D-8B8F-6DE6650F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5939" r="7223" b="8551"/>
          <a:stretch/>
        </p:blipFill>
        <p:spPr bwMode="auto">
          <a:xfrm>
            <a:off x="710125" y="747071"/>
            <a:ext cx="4460327" cy="3649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Google Shape;2022;p23">
            <a:extLst>
              <a:ext uri="{FF2B5EF4-FFF2-40B4-BE49-F238E27FC236}">
                <a16:creationId xmlns:a16="http://schemas.microsoft.com/office/drawing/2014/main" id="{CF8E5A1C-CBFC-4E9B-A16B-7E9393069C80}"/>
              </a:ext>
            </a:extLst>
          </p:cNvPr>
          <p:cNvSpPr txBox="1"/>
          <p:nvPr/>
        </p:nvSpPr>
        <p:spPr>
          <a:xfrm>
            <a:off x="5273984" y="820568"/>
            <a:ext cx="3870016" cy="350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Tendremos una aplicación que funciona en la plataforma web y en la movil.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Esta será desarrollada con HTML, CSS y JavaScript ,además esto estará integrado en java o kloting para su uso en la aplicación movil, la base de datos que implementara esta desarrollada con SQL Server y todo esto estará alojado en un Hosting con dominio .IO para garantizar las propiedades de la calidad como la disponibilidad y el rendimiento.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Documento Casos de prueba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CD5F1F-A0E8-7605-ECA6-02574903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76" y="605418"/>
            <a:ext cx="6316520" cy="4256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Reporte de Errores 1)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43521533-3718-D0EE-E251-D69A3E7C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90" y="1008994"/>
            <a:ext cx="7581649" cy="2697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824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Reporte de Errores 2)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5D7A0A7-8A61-A2C9-443E-E565D730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1" y="956443"/>
            <a:ext cx="7013184" cy="2622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341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Reporte de Errores 3)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" name="Imagen 1" descr="Tabla&#10;&#10;Descripción generada automáticamente con confianza media">
            <a:extLst>
              <a:ext uri="{FF2B5EF4-FFF2-40B4-BE49-F238E27FC236}">
                <a16:creationId xmlns:a16="http://schemas.microsoft.com/office/drawing/2014/main" id="{474B029B-0E7D-6AFA-A1D2-CF51C6D0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91" y="965414"/>
            <a:ext cx="7620546" cy="2939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48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Reporte de Errores 4)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B5CA1CC-7820-D0EF-19B8-9D73F401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8" y="1190347"/>
            <a:ext cx="8681347" cy="2172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640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35B2B1-A98F-ACB6-09C0-DF0A1212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42887"/>
            <a:ext cx="8791575" cy="465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1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24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Responsables y fecha de solucción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5E75565-F20B-F4EF-0979-97D4B751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1" y="448825"/>
            <a:ext cx="3962400" cy="408622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E35B69E-0CA2-DBB1-5354-EE1FB931A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891" y="448824"/>
            <a:ext cx="4096922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AA3DBFE-4AA7-9577-93D3-C3C42D53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98" y="448825"/>
            <a:ext cx="5133975" cy="45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2073;p24">
            <a:extLst>
              <a:ext uri="{FF2B5EF4-FFF2-40B4-BE49-F238E27FC236}">
                <a16:creationId xmlns:a16="http://schemas.microsoft.com/office/drawing/2014/main" id="{64A64BF5-2C4C-C7C0-895A-219694D3C1EE}"/>
              </a:ext>
            </a:extLst>
          </p:cNvPr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Evaluación estado actual del Producto</a:t>
            </a:r>
          </a:p>
        </p:txBody>
      </p:sp>
      <p:sp>
        <p:nvSpPr>
          <p:cNvPr id="12" name="Google Shape;4706;p49">
            <a:extLst>
              <a:ext uri="{FF2B5EF4-FFF2-40B4-BE49-F238E27FC236}">
                <a16:creationId xmlns:a16="http://schemas.microsoft.com/office/drawing/2014/main" id="{B25D4D3B-018F-F696-A73F-EEADAD8D2A5A}"/>
              </a:ext>
            </a:extLst>
          </p:cNvPr>
          <p:cNvSpPr/>
          <p:nvPr/>
        </p:nvSpPr>
        <p:spPr>
          <a:xfrm>
            <a:off x="1398900" y="1650124"/>
            <a:ext cx="1554507" cy="1534510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Introducción 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172202" y="1391650"/>
            <a:ext cx="3754658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Con este Proyecto queremos evidenciar todos los aspectos que hacen parte de las pruebas en el desarrollo de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accent3"/>
                </a:solidFill>
              </a:rPr>
              <a:t>Aquí encontrara 4 requisitos funcionales que hablan acerca de un pomo doro el cual es una aplicación web que implementa la técnica mas usada para enfocarse en tareas especificas llamada.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400" dirty="0">
              <a:solidFill>
                <a:schemeClr val="accent3"/>
              </a:solidFill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60926A-33D8-1E54-3D76-1524CD9F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60" y="741140"/>
            <a:ext cx="3981458" cy="33245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25"/>
          <p:cNvSpPr txBox="1">
            <a:spLocks noGrp="1"/>
          </p:cNvSpPr>
          <p:nvPr>
            <p:ph type="title"/>
          </p:nvPr>
        </p:nvSpPr>
        <p:spPr>
          <a:xfrm>
            <a:off x="74807" y="-2812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Matriz de requisitos (MTR)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CAE7F9-AE51-E6C3-FD91-8392FD58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73" y="666009"/>
            <a:ext cx="5188654" cy="4173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" name="Google Shape;2163;p26">
            <a:extLst>
              <a:ext uri="{FF2B5EF4-FFF2-40B4-BE49-F238E27FC236}">
                <a16:creationId xmlns:a16="http://schemas.microsoft.com/office/drawing/2014/main" id="{0B86D80E-9D3E-6B97-233C-F33EE155254A}"/>
              </a:ext>
            </a:extLst>
          </p:cNvPr>
          <p:cNvGrpSpPr/>
          <p:nvPr/>
        </p:nvGrpSpPr>
        <p:grpSpPr>
          <a:xfrm>
            <a:off x="2637047" y="2474863"/>
            <a:ext cx="365741" cy="365763"/>
            <a:chOff x="1776263" y="1291425"/>
            <a:chExt cx="431400" cy="431375"/>
          </a:xfrm>
        </p:grpSpPr>
        <p:sp>
          <p:nvSpPr>
            <p:cNvPr id="5" name="Google Shape;2164;p26">
              <a:extLst>
                <a:ext uri="{FF2B5EF4-FFF2-40B4-BE49-F238E27FC236}">
                  <a16:creationId xmlns:a16="http://schemas.microsoft.com/office/drawing/2014/main" id="{E7EA79D1-9717-D035-152F-23B7382C4982}"/>
                </a:ext>
              </a:extLst>
            </p:cNvPr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65;p26">
              <a:extLst>
                <a:ext uri="{FF2B5EF4-FFF2-40B4-BE49-F238E27FC236}">
                  <a16:creationId xmlns:a16="http://schemas.microsoft.com/office/drawing/2014/main" id="{B2CC01CB-A189-9CC3-FF51-F17A28533E15}"/>
                </a:ext>
              </a:extLst>
            </p:cNvPr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66;p26">
              <a:extLst>
                <a:ext uri="{FF2B5EF4-FFF2-40B4-BE49-F238E27FC236}">
                  <a16:creationId xmlns:a16="http://schemas.microsoft.com/office/drawing/2014/main" id="{10B6B61A-CAEF-39F7-DAEB-E936819DEE5B}"/>
                </a:ext>
              </a:extLst>
            </p:cNvPr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7;p26">
              <a:extLst>
                <a:ext uri="{FF2B5EF4-FFF2-40B4-BE49-F238E27FC236}">
                  <a16:creationId xmlns:a16="http://schemas.microsoft.com/office/drawing/2014/main" id="{86A0AC0B-FF6D-E6D8-08AE-76803E42F8E8}"/>
                </a:ext>
              </a:extLst>
            </p:cNvPr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8;p26">
              <a:extLst>
                <a:ext uri="{FF2B5EF4-FFF2-40B4-BE49-F238E27FC236}">
                  <a16:creationId xmlns:a16="http://schemas.microsoft.com/office/drawing/2014/main" id="{9F7ACABB-8134-1FF7-7C25-B70B45FFFA6E}"/>
                </a:ext>
              </a:extLst>
            </p:cNvPr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9;p26">
              <a:extLst>
                <a:ext uri="{FF2B5EF4-FFF2-40B4-BE49-F238E27FC236}">
                  <a16:creationId xmlns:a16="http://schemas.microsoft.com/office/drawing/2014/main" id="{7679CF7F-DDC2-AF76-6762-43FC759B338E}"/>
                </a:ext>
              </a:extLst>
            </p:cNvPr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0;p26">
              <a:extLst>
                <a:ext uri="{FF2B5EF4-FFF2-40B4-BE49-F238E27FC236}">
                  <a16:creationId xmlns:a16="http://schemas.microsoft.com/office/drawing/2014/main" id="{A9F51DF0-E510-AFF7-BF0E-90DC5921EC1C}"/>
                </a:ext>
              </a:extLst>
            </p:cNvPr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1;p26">
              <a:extLst>
                <a:ext uri="{FF2B5EF4-FFF2-40B4-BE49-F238E27FC236}">
                  <a16:creationId xmlns:a16="http://schemas.microsoft.com/office/drawing/2014/main" id="{47DB8389-D703-D528-9DA5-D09C59EF3296}"/>
                </a:ext>
              </a:extLst>
            </p:cNvPr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72;p26">
              <a:extLst>
                <a:ext uri="{FF2B5EF4-FFF2-40B4-BE49-F238E27FC236}">
                  <a16:creationId xmlns:a16="http://schemas.microsoft.com/office/drawing/2014/main" id="{76D76774-9094-272B-6EC4-9A8998382F0A}"/>
                </a:ext>
              </a:extLst>
            </p:cNvPr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3;p26">
              <a:extLst>
                <a:ext uri="{FF2B5EF4-FFF2-40B4-BE49-F238E27FC236}">
                  <a16:creationId xmlns:a16="http://schemas.microsoft.com/office/drawing/2014/main" id="{2D24BC8A-FDC7-D72F-E15D-64A895AA3512}"/>
                </a:ext>
              </a:extLst>
            </p:cNvPr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4;p26">
              <a:extLst>
                <a:ext uri="{FF2B5EF4-FFF2-40B4-BE49-F238E27FC236}">
                  <a16:creationId xmlns:a16="http://schemas.microsoft.com/office/drawing/2014/main" id="{69EB4DFC-5A2F-E1F4-A77B-0E469E775A10}"/>
                </a:ext>
              </a:extLst>
            </p:cNvPr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5;p26">
              <a:extLst>
                <a:ext uri="{FF2B5EF4-FFF2-40B4-BE49-F238E27FC236}">
                  <a16:creationId xmlns:a16="http://schemas.microsoft.com/office/drawing/2014/main" id="{6CD1A141-B420-1D1A-4653-6A635E5F2F5F}"/>
                </a:ext>
              </a:extLst>
            </p:cNvPr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50;p26">
            <a:extLst>
              <a:ext uri="{FF2B5EF4-FFF2-40B4-BE49-F238E27FC236}">
                <a16:creationId xmlns:a16="http://schemas.microsoft.com/office/drawing/2014/main" id="{5630FEEF-AD93-061D-3C7B-A9C84B437B62}"/>
              </a:ext>
            </a:extLst>
          </p:cNvPr>
          <p:cNvGrpSpPr/>
          <p:nvPr/>
        </p:nvGrpSpPr>
        <p:grpSpPr>
          <a:xfrm>
            <a:off x="2637047" y="4122887"/>
            <a:ext cx="365763" cy="309009"/>
            <a:chOff x="1200313" y="1357500"/>
            <a:chExt cx="531400" cy="448750"/>
          </a:xfrm>
        </p:grpSpPr>
        <p:sp>
          <p:nvSpPr>
            <p:cNvPr id="18" name="Google Shape;2151;p26">
              <a:extLst>
                <a:ext uri="{FF2B5EF4-FFF2-40B4-BE49-F238E27FC236}">
                  <a16:creationId xmlns:a16="http://schemas.microsoft.com/office/drawing/2014/main" id="{2384E9C4-48A4-420C-C567-5EC99115055B}"/>
                </a:ext>
              </a:extLst>
            </p:cNvPr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2;p26">
              <a:extLst>
                <a:ext uri="{FF2B5EF4-FFF2-40B4-BE49-F238E27FC236}">
                  <a16:creationId xmlns:a16="http://schemas.microsoft.com/office/drawing/2014/main" id="{C1F0643B-762C-8E37-D1E8-F6D8FAB1A69B}"/>
                </a:ext>
              </a:extLst>
            </p:cNvPr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53;p26">
              <a:extLst>
                <a:ext uri="{FF2B5EF4-FFF2-40B4-BE49-F238E27FC236}">
                  <a16:creationId xmlns:a16="http://schemas.microsoft.com/office/drawing/2014/main" id="{2730C4D5-3C32-9D2E-AACC-7421485FBDB6}"/>
                </a:ext>
              </a:extLst>
            </p:cNvPr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54;p26">
              <a:extLst>
                <a:ext uri="{FF2B5EF4-FFF2-40B4-BE49-F238E27FC236}">
                  <a16:creationId xmlns:a16="http://schemas.microsoft.com/office/drawing/2014/main" id="{F7030E48-57D1-15C6-9FA5-B7A491E19E96}"/>
                </a:ext>
              </a:extLst>
            </p:cNvPr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55;p26">
              <a:extLst>
                <a:ext uri="{FF2B5EF4-FFF2-40B4-BE49-F238E27FC236}">
                  <a16:creationId xmlns:a16="http://schemas.microsoft.com/office/drawing/2014/main" id="{2ACD15B3-C669-7C6C-2B0B-7245822D5E77}"/>
                </a:ext>
              </a:extLst>
            </p:cNvPr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56;p26">
              <a:extLst>
                <a:ext uri="{FF2B5EF4-FFF2-40B4-BE49-F238E27FC236}">
                  <a16:creationId xmlns:a16="http://schemas.microsoft.com/office/drawing/2014/main" id="{962E02DE-0DDE-165F-EBCA-3522122D755C}"/>
                </a:ext>
              </a:extLst>
            </p:cNvPr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7;p26">
              <a:extLst>
                <a:ext uri="{FF2B5EF4-FFF2-40B4-BE49-F238E27FC236}">
                  <a16:creationId xmlns:a16="http://schemas.microsoft.com/office/drawing/2014/main" id="{386901F1-3C4D-094C-D127-C08DB244EDFC}"/>
                </a:ext>
              </a:extLst>
            </p:cNvPr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8;p26">
              <a:extLst>
                <a:ext uri="{FF2B5EF4-FFF2-40B4-BE49-F238E27FC236}">
                  <a16:creationId xmlns:a16="http://schemas.microsoft.com/office/drawing/2014/main" id="{7DD66992-1D7D-322A-3236-203CDC5FB5D4}"/>
                </a:ext>
              </a:extLst>
            </p:cNvPr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9;p26">
              <a:extLst>
                <a:ext uri="{FF2B5EF4-FFF2-40B4-BE49-F238E27FC236}">
                  <a16:creationId xmlns:a16="http://schemas.microsoft.com/office/drawing/2014/main" id="{BF8F245D-A48C-AFC8-BDD1-60C6167680EC}"/>
                </a:ext>
              </a:extLst>
            </p:cNvPr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0;p26">
              <a:extLst>
                <a:ext uri="{FF2B5EF4-FFF2-40B4-BE49-F238E27FC236}">
                  <a16:creationId xmlns:a16="http://schemas.microsoft.com/office/drawing/2014/main" id="{E90960B9-4C9F-1B96-492F-FB0D949FDF88}"/>
                </a:ext>
              </a:extLst>
            </p:cNvPr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61;p26">
              <a:extLst>
                <a:ext uri="{FF2B5EF4-FFF2-40B4-BE49-F238E27FC236}">
                  <a16:creationId xmlns:a16="http://schemas.microsoft.com/office/drawing/2014/main" id="{B20131E4-03EB-5522-3119-A8A86F402AEB}"/>
                </a:ext>
              </a:extLst>
            </p:cNvPr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62;p26">
              <a:extLst>
                <a:ext uri="{FF2B5EF4-FFF2-40B4-BE49-F238E27FC236}">
                  <a16:creationId xmlns:a16="http://schemas.microsoft.com/office/drawing/2014/main" id="{271D7CBA-B037-B820-D2ED-C173B8467276}"/>
                </a:ext>
              </a:extLst>
            </p:cNvPr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999;p32">
            <a:extLst>
              <a:ext uri="{FF2B5EF4-FFF2-40B4-BE49-F238E27FC236}">
                <a16:creationId xmlns:a16="http://schemas.microsoft.com/office/drawing/2014/main" id="{0508F157-37DA-F0D4-C4D4-878E5A7175DF}"/>
              </a:ext>
            </a:extLst>
          </p:cNvPr>
          <p:cNvGrpSpPr/>
          <p:nvPr/>
        </p:nvGrpSpPr>
        <p:grpSpPr>
          <a:xfrm>
            <a:off x="8188694" y="3786000"/>
            <a:ext cx="365764" cy="365736"/>
            <a:chOff x="3962513" y="3253150"/>
            <a:chExt cx="497300" cy="497600"/>
          </a:xfrm>
        </p:grpSpPr>
        <p:sp>
          <p:nvSpPr>
            <p:cNvPr id="31" name="Google Shape;4000;p32">
              <a:extLst>
                <a:ext uri="{FF2B5EF4-FFF2-40B4-BE49-F238E27FC236}">
                  <a16:creationId xmlns:a16="http://schemas.microsoft.com/office/drawing/2014/main" id="{27754415-9A14-27A8-D1CE-810A1CA38FB7}"/>
                </a:ext>
              </a:extLst>
            </p:cNvPr>
            <p:cNvSpPr/>
            <p:nvPr/>
          </p:nvSpPr>
          <p:spPr>
            <a:xfrm>
              <a:off x="4330363" y="3565850"/>
              <a:ext cx="119500" cy="174925"/>
            </a:xfrm>
            <a:custGeom>
              <a:avLst/>
              <a:gdLst/>
              <a:ahLst/>
              <a:cxnLst/>
              <a:rect l="l" t="t" r="r" b="b"/>
              <a:pathLst>
                <a:path w="4780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01;p32">
              <a:extLst>
                <a:ext uri="{FF2B5EF4-FFF2-40B4-BE49-F238E27FC236}">
                  <a16:creationId xmlns:a16="http://schemas.microsoft.com/office/drawing/2014/main" id="{84DEEAF9-B10E-416B-041D-5D4E99BADAC9}"/>
                </a:ext>
              </a:extLst>
            </p:cNvPr>
            <p:cNvSpPr/>
            <p:nvPr/>
          </p:nvSpPr>
          <p:spPr>
            <a:xfrm>
              <a:off x="4209088" y="3262750"/>
              <a:ext cx="217550" cy="195950"/>
            </a:xfrm>
            <a:custGeom>
              <a:avLst/>
              <a:gdLst/>
              <a:ahLst/>
              <a:cxnLst/>
              <a:rect l="l" t="t" r="r" b="b"/>
              <a:pathLst>
                <a:path w="8702" h="7838" extrusionOk="0">
                  <a:moveTo>
                    <a:pt x="6474" y="1"/>
                  </a:moveTo>
                  <a:cubicBezTo>
                    <a:pt x="5696" y="1"/>
                    <a:pt x="4933" y="537"/>
                    <a:pt x="4662" y="1335"/>
                  </a:cubicBezTo>
                  <a:cubicBezTo>
                    <a:pt x="4302" y="2643"/>
                    <a:pt x="3430" y="3743"/>
                    <a:pt x="2254" y="4388"/>
                  </a:cubicBezTo>
                  <a:lnTo>
                    <a:pt x="2065" y="4217"/>
                  </a:lnTo>
                  <a:cubicBezTo>
                    <a:pt x="1853" y="4006"/>
                    <a:pt x="1617" y="3917"/>
                    <a:pt x="1390" y="3917"/>
                  </a:cubicBezTo>
                  <a:cubicBezTo>
                    <a:pt x="643" y="3917"/>
                    <a:pt x="1" y="4884"/>
                    <a:pt x="699" y="5582"/>
                  </a:cubicBezTo>
                  <a:lnTo>
                    <a:pt x="2614" y="7516"/>
                  </a:lnTo>
                  <a:cubicBezTo>
                    <a:pt x="2828" y="7743"/>
                    <a:pt x="3070" y="7837"/>
                    <a:pt x="3304" y="7837"/>
                  </a:cubicBezTo>
                  <a:cubicBezTo>
                    <a:pt x="4068" y="7837"/>
                    <a:pt x="4739" y="6829"/>
                    <a:pt x="3999" y="6132"/>
                  </a:cubicBezTo>
                  <a:lnTo>
                    <a:pt x="3809" y="5962"/>
                  </a:lnTo>
                  <a:cubicBezTo>
                    <a:pt x="4473" y="4786"/>
                    <a:pt x="5572" y="3914"/>
                    <a:pt x="6862" y="3535"/>
                  </a:cubicBezTo>
                  <a:cubicBezTo>
                    <a:pt x="8094" y="3136"/>
                    <a:pt x="8701" y="1544"/>
                    <a:pt x="7677" y="520"/>
                  </a:cubicBezTo>
                  <a:cubicBezTo>
                    <a:pt x="7323" y="159"/>
                    <a:pt x="6896" y="1"/>
                    <a:pt x="6474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02;p32">
              <a:extLst>
                <a:ext uri="{FF2B5EF4-FFF2-40B4-BE49-F238E27FC236}">
                  <a16:creationId xmlns:a16="http://schemas.microsoft.com/office/drawing/2014/main" id="{B97BAFCF-ED5D-3D45-BC28-E7E6A539388C}"/>
                </a:ext>
              </a:extLst>
            </p:cNvPr>
            <p:cNvSpPr/>
            <p:nvPr/>
          </p:nvSpPr>
          <p:spPr>
            <a:xfrm>
              <a:off x="4210913" y="3565850"/>
              <a:ext cx="119475" cy="174925"/>
            </a:xfrm>
            <a:custGeom>
              <a:avLst/>
              <a:gdLst/>
              <a:ahLst/>
              <a:cxnLst/>
              <a:rect l="l" t="t" r="r" b="b"/>
              <a:pathLst>
                <a:path w="4779" h="6997" extrusionOk="0">
                  <a:moveTo>
                    <a:pt x="1" y="0"/>
                  </a:moveTo>
                  <a:lnTo>
                    <a:pt x="1" y="6997"/>
                  </a:lnTo>
                  <a:lnTo>
                    <a:pt x="4779" y="6997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03;p32">
              <a:extLst>
                <a:ext uri="{FF2B5EF4-FFF2-40B4-BE49-F238E27FC236}">
                  <a16:creationId xmlns:a16="http://schemas.microsoft.com/office/drawing/2014/main" id="{E29B7DD0-E7B0-6340-19EA-C88015B9E046}"/>
                </a:ext>
              </a:extLst>
            </p:cNvPr>
            <p:cNvSpPr/>
            <p:nvPr/>
          </p:nvSpPr>
          <p:spPr>
            <a:xfrm>
              <a:off x="4091463" y="3565850"/>
              <a:ext cx="119950" cy="174925"/>
            </a:xfrm>
            <a:custGeom>
              <a:avLst/>
              <a:gdLst/>
              <a:ahLst/>
              <a:cxnLst/>
              <a:rect l="l" t="t" r="r" b="b"/>
              <a:pathLst>
                <a:path w="4798" h="6997" extrusionOk="0">
                  <a:moveTo>
                    <a:pt x="2427" y="0"/>
                  </a:moveTo>
                  <a:lnTo>
                    <a:pt x="0" y="1877"/>
                  </a:lnTo>
                  <a:lnTo>
                    <a:pt x="0" y="6997"/>
                  </a:lnTo>
                  <a:lnTo>
                    <a:pt x="4798" y="6997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04;p32">
              <a:extLst>
                <a:ext uri="{FF2B5EF4-FFF2-40B4-BE49-F238E27FC236}">
                  <a16:creationId xmlns:a16="http://schemas.microsoft.com/office/drawing/2014/main" id="{7FC8F722-12CD-9624-7B52-7843B0706217}"/>
                </a:ext>
              </a:extLst>
            </p:cNvPr>
            <p:cNvSpPr/>
            <p:nvPr/>
          </p:nvSpPr>
          <p:spPr>
            <a:xfrm>
              <a:off x="3972463" y="3406100"/>
              <a:ext cx="298675" cy="334675"/>
            </a:xfrm>
            <a:custGeom>
              <a:avLst/>
              <a:gdLst/>
              <a:ahLst/>
              <a:cxnLst/>
              <a:rect l="l" t="t" r="r" b="b"/>
              <a:pathLst>
                <a:path w="11947" h="13387" extrusionOk="0">
                  <a:moveTo>
                    <a:pt x="10297" y="0"/>
                  </a:moveTo>
                  <a:lnTo>
                    <a:pt x="4381" y="5916"/>
                  </a:lnTo>
                  <a:cubicBezTo>
                    <a:pt x="4248" y="6049"/>
                    <a:pt x="4135" y="6219"/>
                    <a:pt x="4078" y="6390"/>
                  </a:cubicBezTo>
                  <a:lnTo>
                    <a:pt x="1" y="6390"/>
                  </a:lnTo>
                  <a:lnTo>
                    <a:pt x="1" y="13387"/>
                  </a:lnTo>
                  <a:lnTo>
                    <a:pt x="4760" y="13387"/>
                  </a:lnTo>
                  <a:lnTo>
                    <a:pt x="4760" y="8267"/>
                  </a:lnTo>
                  <a:lnTo>
                    <a:pt x="5121" y="7907"/>
                  </a:lnTo>
                  <a:cubicBezTo>
                    <a:pt x="5142" y="7908"/>
                    <a:pt x="5164" y="7909"/>
                    <a:pt x="5185" y="7909"/>
                  </a:cubicBezTo>
                  <a:cubicBezTo>
                    <a:pt x="5502" y="7909"/>
                    <a:pt x="5799" y="7779"/>
                    <a:pt x="6012" y="7566"/>
                  </a:cubicBezTo>
                  <a:lnTo>
                    <a:pt x="11947" y="1631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05;p32">
              <a:extLst>
                <a:ext uri="{FF2B5EF4-FFF2-40B4-BE49-F238E27FC236}">
                  <a16:creationId xmlns:a16="http://schemas.microsoft.com/office/drawing/2014/main" id="{FAD267AB-23E8-6275-16AA-469BA2831DD5}"/>
                </a:ext>
              </a:extLst>
            </p:cNvPr>
            <p:cNvSpPr/>
            <p:nvPr/>
          </p:nvSpPr>
          <p:spPr>
            <a:xfrm>
              <a:off x="4398288" y="3595200"/>
              <a:ext cx="22650" cy="19075"/>
            </a:xfrm>
            <a:custGeom>
              <a:avLst/>
              <a:gdLst/>
              <a:ahLst/>
              <a:cxnLst/>
              <a:rect l="l" t="t" r="r" b="b"/>
              <a:pathLst>
                <a:path w="906" h="763" extrusionOk="0">
                  <a:moveTo>
                    <a:pt x="539" y="0"/>
                  </a:moveTo>
                  <a:cubicBezTo>
                    <a:pt x="528" y="0"/>
                    <a:pt x="518" y="1"/>
                    <a:pt x="507" y="2"/>
                  </a:cubicBezTo>
                  <a:cubicBezTo>
                    <a:pt x="500" y="1"/>
                    <a:pt x="493" y="1"/>
                    <a:pt x="486" y="1"/>
                  </a:cubicBezTo>
                  <a:cubicBezTo>
                    <a:pt x="159" y="1"/>
                    <a:pt x="1" y="424"/>
                    <a:pt x="242" y="646"/>
                  </a:cubicBezTo>
                  <a:cubicBezTo>
                    <a:pt x="322" y="727"/>
                    <a:pt x="421" y="763"/>
                    <a:pt x="518" y="763"/>
                  </a:cubicBezTo>
                  <a:cubicBezTo>
                    <a:pt x="717" y="763"/>
                    <a:pt x="906" y="611"/>
                    <a:pt x="906" y="381"/>
                  </a:cubicBezTo>
                  <a:cubicBezTo>
                    <a:pt x="906" y="182"/>
                    <a:pt x="750" y="0"/>
                    <a:pt x="5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06;p32">
              <a:extLst>
                <a:ext uri="{FF2B5EF4-FFF2-40B4-BE49-F238E27FC236}">
                  <a16:creationId xmlns:a16="http://schemas.microsoft.com/office/drawing/2014/main" id="{03ACF58B-5F38-04F1-093B-B372DD3A8A9B}"/>
                </a:ext>
              </a:extLst>
            </p:cNvPr>
            <p:cNvSpPr/>
            <p:nvPr/>
          </p:nvSpPr>
          <p:spPr>
            <a:xfrm>
              <a:off x="3962513" y="3253150"/>
              <a:ext cx="497300" cy="497600"/>
            </a:xfrm>
            <a:custGeom>
              <a:avLst/>
              <a:gdLst/>
              <a:ahLst/>
              <a:cxnLst/>
              <a:rect l="l" t="t" r="r" b="b"/>
              <a:pathLst>
                <a:path w="19892" h="19904" extrusionOk="0">
                  <a:moveTo>
                    <a:pt x="16336" y="787"/>
                  </a:moveTo>
                  <a:cubicBezTo>
                    <a:pt x="16663" y="787"/>
                    <a:pt x="16995" y="908"/>
                    <a:pt x="17275" y="1188"/>
                  </a:cubicBezTo>
                  <a:cubicBezTo>
                    <a:pt x="18071" y="1984"/>
                    <a:pt x="17559" y="3236"/>
                    <a:pt x="16592" y="3558"/>
                  </a:cubicBezTo>
                  <a:cubicBezTo>
                    <a:pt x="15151" y="4032"/>
                    <a:pt x="14146" y="4772"/>
                    <a:pt x="13331" y="6137"/>
                  </a:cubicBezTo>
                  <a:cubicBezTo>
                    <a:pt x="13236" y="6289"/>
                    <a:pt x="13255" y="6497"/>
                    <a:pt x="13388" y="6611"/>
                  </a:cubicBezTo>
                  <a:lnTo>
                    <a:pt x="13577" y="6801"/>
                  </a:lnTo>
                  <a:cubicBezTo>
                    <a:pt x="14024" y="7218"/>
                    <a:pt x="13628" y="7822"/>
                    <a:pt x="13170" y="7822"/>
                  </a:cubicBezTo>
                  <a:cubicBezTo>
                    <a:pt x="13026" y="7822"/>
                    <a:pt x="12875" y="7762"/>
                    <a:pt x="12743" y="7616"/>
                  </a:cubicBezTo>
                  <a:lnTo>
                    <a:pt x="10828" y="5701"/>
                  </a:lnTo>
                  <a:cubicBezTo>
                    <a:pt x="10600" y="5473"/>
                    <a:pt x="10600" y="5094"/>
                    <a:pt x="10828" y="4867"/>
                  </a:cubicBezTo>
                  <a:lnTo>
                    <a:pt x="10828" y="4886"/>
                  </a:lnTo>
                  <a:cubicBezTo>
                    <a:pt x="10942" y="4772"/>
                    <a:pt x="11093" y="4715"/>
                    <a:pt x="11245" y="4715"/>
                  </a:cubicBezTo>
                  <a:cubicBezTo>
                    <a:pt x="11397" y="4715"/>
                    <a:pt x="11548" y="4772"/>
                    <a:pt x="11662" y="4886"/>
                  </a:cubicBezTo>
                  <a:lnTo>
                    <a:pt x="11833" y="5056"/>
                  </a:lnTo>
                  <a:cubicBezTo>
                    <a:pt x="11910" y="5134"/>
                    <a:pt x="12007" y="5172"/>
                    <a:pt x="12104" y="5172"/>
                  </a:cubicBezTo>
                  <a:cubicBezTo>
                    <a:pt x="12174" y="5172"/>
                    <a:pt x="12244" y="5153"/>
                    <a:pt x="12307" y="5113"/>
                  </a:cubicBezTo>
                  <a:cubicBezTo>
                    <a:pt x="13691" y="4298"/>
                    <a:pt x="14430" y="3274"/>
                    <a:pt x="14904" y="1852"/>
                  </a:cubicBezTo>
                  <a:cubicBezTo>
                    <a:pt x="15104" y="1229"/>
                    <a:pt x="15711" y="787"/>
                    <a:pt x="16336" y="787"/>
                  </a:cubicBezTo>
                  <a:close/>
                  <a:moveTo>
                    <a:pt x="10695" y="6668"/>
                  </a:moveTo>
                  <a:lnTo>
                    <a:pt x="11795" y="7768"/>
                  </a:lnTo>
                  <a:lnTo>
                    <a:pt x="6144" y="13418"/>
                  </a:lnTo>
                  <a:cubicBezTo>
                    <a:pt x="6005" y="13557"/>
                    <a:pt x="5803" y="13648"/>
                    <a:pt x="5610" y="13648"/>
                  </a:cubicBezTo>
                  <a:cubicBezTo>
                    <a:pt x="5592" y="13648"/>
                    <a:pt x="5574" y="13647"/>
                    <a:pt x="5556" y="13646"/>
                  </a:cubicBezTo>
                  <a:cubicBezTo>
                    <a:pt x="5443" y="13646"/>
                    <a:pt x="5329" y="13684"/>
                    <a:pt x="5253" y="13760"/>
                  </a:cubicBezTo>
                  <a:cubicBezTo>
                    <a:pt x="5139" y="13873"/>
                    <a:pt x="5443" y="13570"/>
                    <a:pt x="3945" y="15068"/>
                  </a:cubicBezTo>
                  <a:cubicBezTo>
                    <a:pt x="3865" y="15140"/>
                    <a:pt x="3777" y="15170"/>
                    <a:pt x="3693" y="15170"/>
                  </a:cubicBezTo>
                  <a:cubicBezTo>
                    <a:pt x="3398" y="15170"/>
                    <a:pt x="3144" y="14798"/>
                    <a:pt x="3395" y="14518"/>
                  </a:cubicBezTo>
                  <a:lnTo>
                    <a:pt x="4703" y="13210"/>
                  </a:lnTo>
                  <a:cubicBezTo>
                    <a:pt x="4779" y="13115"/>
                    <a:pt x="4817" y="13020"/>
                    <a:pt x="4817" y="12906"/>
                  </a:cubicBezTo>
                  <a:cubicBezTo>
                    <a:pt x="4798" y="12679"/>
                    <a:pt x="4893" y="12470"/>
                    <a:pt x="5045" y="12318"/>
                  </a:cubicBezTo>
                  <a:lnTo>
                    <a:pt x="10695" y="6668"/>
                  </a:lnTo>
                  <a:close/>
                  <a:moveTo>
                    <a:pt x="3907" y="12906"/>
                  </a:moveTo>
                  <a:lnTo>
                    <a:pt x="2845" y="13968"/>
                  </a:lnTo>
                  <a:cubicBezTo>
                    <a:pt x="2018" y="14809"/>
                    <a:pt x="2789" y="15972"/>
                    <a:pt x="3689" y="15972"/>
                  </a:cubicBezTo>
                  <a:cubicBezTo>
                    <a:pt x="3966" y="15972"/>
                    <a:pt x="4255" y="15862"/>
                    <a:pt x="4514" y="15599"/>
                  </a:cubicBezTo>
                  <a:lnTo>
                    <a:pt x="4798" y="15314"/>
                  </a:lnTo>
                  <a:lnTo>
                    <a:pt x="4798" y="19107"/>
                  </a:lnTo>
                  <a:lnTo>
                    <a:pt x="778" y="19107"/>
                  </a:lnTo>
                  <a:lnTo>
                    <a:pt x="778" y="12906"/>
                  </a:lnTo>
                  <a:close/>
                  <a:moveTo>
                    <a:pt x="7756" y="12887"/>
                  </a:moveTo>
                  <a:lnTo>
                    <a:pt x="9557" y="12906"/>
                  </a:lnTo>
                  <a:lnTo>
                    <a:pt x="9557" y="19107"/>
                  </a:lnTo>
                  <a:lnTo>
                    <a:pt x="5556" y="19107"/>
                  </a:lnTo>
                  <a:lnTo>
                    <a:pt x="5556" y="14537"/>
                  </a:lnTo>
                  <a:lnTo>
                    <a:pt x="5689" y="14404"/>
                  </a:lnTo>
                  <a:cubicBezTo>
                    <a:pt x="6068" y="14385"/>
                    <a:pt x="6429" y="14215"/>
                    <a:pt x="6694" y="13949"/>
                  </a:cubicBezTo>
                  <a:lnTo>
                    <a:pt x="7756" y="12887"/>
                  </a:lnTo>
                  <a:close/>
                  <a:moveTo>
                    <a:pt x="14336" y="12906"/>
                  </a:moveTo>
                  <a:lnTo>
                    <a:pt x="14336" y="19107"/>
                  </a:lnTo>
                  <a:lnTo>
                    <a:pt x="10335" y="19107"/>
                  </a:lnTo>
                  <a:lnTo>
                    <a:pt x="10335" y="12906"/>
                  </a:lnTo>
                  <a:close/>
                  <a:moveTo>
                    <a:pt x="19114" y="12906"/>
                  </a:moveTo>
                  <a:lnTo>
                    <a:pt x="19114" y="19107"/>
                  </a:lnTo>
                  <a:lnTo>
                    <a:pt x="15113" y="19107"/>
                  </a:lnTo>
                  <a:lnTo>
                    <a:pt x="15113" y="12906"/>
                  </a:lnTo>
                  <a:close/>
                  <a:moveTo>
                    <a:pt x="16345" y="0"/>
                  </a:moveTo>
                  <a:cubicBezTo>
                    <a:pt x="15418" y="0"/>
                    <a:pt x="14512" y="626"/>
                    <a:pt x="14184" y="1586"/>
                  </a:cubicBezTo>
                  <a:cubicBezTo>
                    <a:pt x="13862" y="2705"/>
                    <a:pt x="13160" y="3672"/>
                    <a:pt x="12174" y="4298"/>
                  </a:cubicBezTo>
                  <a:cubicBezTo>
                    <a:pt x="11887" y="4029"/>
                    <a:pt x="11567" y="3914"/>
                    <a:pt x="11259" y="3914"/>
                  </a:cubicBezTo>
                  <a:cubicBezTo>
                    <a:pt x="10265" y="3914"/>
                    <a:pt x="9397" y="5105"/>
                    <a:pt x="10164" y="6118"/>
                  </a:cubicBezTo>
                  <a:lnTo>
                    <a:pt x="4514" y="11769"/>
                  </a:lnTo>
                  <a:cubicBezTo>
                    <a:pt x="4400" y="11863"/>
                    <a:pt x="4305" y="11996"/>
                    <a:pt x="4229" y="12129"/>
                  </a:cubicBezTo>
                  <a:lnTo>
                    <a:pt x="399" y="12129"/>
                  </a:lnTo>
                  <a:cubicBezTo>
                    <a:pt x="171" y="12129"/>
                    <a:pt x="1" y="12300"/>
                    <a:pt x="1" y="12508"/>
                  </a:cubicBezTo>
                  <a:lnTo>
                    <a:pt x="1" y="19505"/>
                  </a:lnTo>
                  <a:cubicBezTo>
                    <a:pt x="1" y="19713"/>
                    <a:pt x="171" y="19884"/>
                    <a:pt x="399" y="19884"/>
                  </a:cubicBezTo>
                  <a:lnTo>
                    <a:pt x="399" y="19903"/>
                  </a:lnTo>
                  <a:lnTo>
                    <a:pt x="19493" y="19903"/>
                  </a:lnTo>
                  <a:cubicBezTo>
                    <a:pt x="19721" y="19884"/>
                    <a:pt x="19891" y="19713"/>
                    <a:pt x="19891" y="19505"/>
                  </a:cubicBezTo>
                  <a:lnTo>
                    <a:pt x="19891" y="12508"/>
                  </a:lnTo>
                  <a:cubicBezTo>
                    <a:pt x="19891" y="12300"/>
                    <a:pt x="19721" y="12129"/>
                    <a:pt x="19493" y="12129"/>
                  </a:cubicBezTo>
                  <a:lnTo>
                    <a:pt x="8533" y="12129"/>
                  </a:lnTo>
                  <a:lnTo>
                    <a:pt x="12364" y="8299"/>
                  </a:lnTo>
                  <a:cubicBezTo>
                    <a:pt x="12635" y="8504"/>
                    <a:pt x="12918" y="8592"/>
                    <a:pt x="13187" y="8592"/>
                  </a:cubicBezTo>
                  <a:cubicBezTo>
                    <a:pt x="14235" y="8592"/>
                    <a:pt x="15070" y="7254"/>
                    <a:pt x="14165" y="6289"/>
                  </a:cubicBezTo>
                  <a:cubicBezTo>
                    <a:pt x="14810" y="5322"/>
                    <a:pt x="15758" y="4601"/>
                    <a:pt x="16876" y="4298"/>
                  </a:cubicBezTo>
                  <a:cubicBezTo>
                    <a:pt x="18355" y="3786"/>
                    <a:pt x="19038" y="1871"/>
                    <a:pt x="17825" y="638"/>
                  </a:cubicBezTo>
                  <a:cubicBezTo>
                    <a:pt x="17389" y="196"/>
                    <a:pt x="16864" y="0"/>
                    <a:pt x="1634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7;p32">
              <a:extLst>
                <a:ext uri="{FF2B5EF4-FFF2-40B4-BE49-F238E27FC236}">
                  <a16:creationId xmlns:a16="http://schemas.microsoft.com/office/drawing/2014/main" id="{477C32D7-9BF0-015A-372C-EA1C08A24C12}"/>
                </a:ext>
              </a:extLst>
            </p:cNvPr>
            <p:cNvSpPr/>
            <p:nvPr/>
          </p:nvSpPr>
          <p:spPr>
            <a:xfrm>
              <a:off x="4401488" y="3633625"/>
              <a:ext cx="19450" cy="77875"/>
            </a:xfrm>
            <a:custGeom>
              <a:avLst/>
              <a:gdLst/>
              <a:ahLst/>
              <a:cxnLst/>
              <a:rect l="l" t="t" r="r" b="b"/>
              <a:pathLst>
                <a:path w="778" h="3115" extrusionOk="0">
                  <a:moveTo>
                    <a:pt x="379" y="1"/>
                  </a:moveTo>
                  <a:cubicBezTo>
                    <a:pt x="171" y="1"/>
                    <a:pt x="0" y="190"/>
                    <a:pt x="0" y="399"/>
                  </a:cubicBezTo>
                  <a:lnTo>
                    <a:pt x="0" y="2731"/>
                  </a:lnTo>
                  <a:cubicBezTo>
                    <a:pt x="0" y="2987"/>
                    <a:pt x="194" y="3115"/>
                    <a:pt x="389" y="3115"/>
                  </a:cubicBezTo>
                  <a:cubicBezTo>
                    <a:pt x="583" y="3115"/>
                    <a:pt x="778" y="2987"/>
                    <a:pt x="778" y="2731"/>
                  </a:cubicBezTo>
                  <a:lnTo>
                    <a:pt x="778" y="418"/>
                  </a:lnTo>
                  <a:cubicBezTo>
                    <a:pt x="778" y="190"/>
                    <a:pt x="607" y="20"/>
                    <a:pt x="379" y="20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4035;p32">
            <a:extLst>
              <a:ext uri="{FF2B5EF4-FFF2-40B4-BE49-F238E27FC236}">
                <a16:creationId xmlns:a16="http://schemas.microsoft.com/office/drawing/2014/main" id="{9F165FCE-27D4-5EE1-D68B-C21DD5DF425C}"/>
              </a:ext>
            </a:extLst>
          </p:cNvPr>
          <p:cNvGrpSpPr/>
          <p:nvPr/>
        </p:nvGrpSpPr>
        <p:grpSpPr>
          <a:xfrm>
            <a:off x="7761076" y="3358068"/>
            <a:ext cx="1221000" cy="1221600"/>
            <a:chOff x="1100063" y="3221099"/>
            <a:chExt cx="1221000" cy="1221600"/>
          </a:xfrm>
        </p:grpSpPr>
        <p:sp>
          <p:nvSpPr>
            <p:cNvPr id="40" name="Google Shape;4036;p32">
              <a:extLst>
                <a:ext uri="{FF2B5EF4-FFF2-40B4-BE49-F238E27FC236}">
                  <a16:creationId xmlns:a16="http://schemas.microsoft.com/office/drawing/2014/main" id="{0778414B-A24A-C5AA-DD8E-D84B4F6AB29C}"/>
                </a:ext>
              </a:extLst>
            </p:cNvPr>
            <p:cNvSpPr/>
            <p:nvPr/>
          </p:nvSpPr>
          <p:spPr>
            <a:xfrm rot="10800000">
              <a:off x="1182387" y="3303750"/>
              <a:ext cx="1056600" cy="1056600"/>
            </a:xfrm>
            <a:prstGeom prst="ellipse">
              <a:avLst/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7;p32">
              <a:extLst>
                <a:ext uri="{FF2B5EF4-FFF2-40B4-BE49-F238E27FC236}">
                  <a16:creationId xmlns:a16="http://schemas.microsoft.com/office/drawing/2014/main" id="{9AA73780-CA7C-7B41-DBF8-F269106AC702}"/>
                </a:ext>
              </a:extLst>
            </p:cNvPr>
            <p:cNvSpPr/>
            <p:nvPr/>
          </p:nvSpPr>
          <p:spPr>
            <a:xfrm rot="5400000">
              <a:off x="1099762" y="3221399"/>
              <a:ext cx="1221600" cy="1221000"/>
            </a:xfrm>
            <a:prstGeom prst="blockArc">
              <a:avLst>
                <a:gd name="adj1" fmla="val 10800000"/>
                <a:gd name="adj2" fmla="val 5352941"/>
                <a:gd name="adj3" fmla="val 13540"/>
              </a:avLst>
            </a:pr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3973;p32">
            <a:extLst>
              <a:ext uri="{FF2B5EF4-FFF2-40B4-BE49-F238E27FC236}">
                <a16:creationId xmlns:a16="http://schemas.microsoft.com/office/drawing/2014/main" id="{080AA75C-7ACB-EF10-A8CD-A035F95D2E6C}"/>
              </a:ext>
            </a:extLst>
          </p:cNvPr>
          <p:cNvGrpSpPr/>
          <p:nvPr/>
        </p:nvGrpSpPr>
        <p:grpSpPr>
          <a:xfrm>
            <a:off x="8049910" y="606105"/>
            <a:ext cx="365777" cy="340219"/>
            <a:chOff x="3281338" y="3217425"/>
            <a:chExt cx="520975" cy="488750"/>
          </a:xfrm>
        </p:grpSpPr>
        <p:sp>
          <p:nvSpPr>
            <p:cNvPr id="43" name="Google Shape;3974;p32">
              <a:extLst>
                <a:ext uri="{FF2B5EF4-FFF2-40B4-BE49-F238E27FC236}">
                  <a16:creationId xmlns:a16="http://schemas.microsoft.com/office/drawing/2014/main" id="{DFB08A56-0E60-7BAF-A623-3E03FDEE6B13}"/>
                </a:ext>
              </a:extLst>
            </p:cNvPr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5;p32">
              <a:extLst>
                <a:ext uri="{FF2B5EF4-FFF2-40B4-BE49-F238E27FC236}">
                  <a16:creationId xmlns:a16="http://schemas.microsoft.com/office/drawing/2014/main" id="{3627225B-941A-7B06-06BB-897DDB092EBB}"/>
                </a:ext>
              </a:extLst>
            </p:cNvPr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6;p32">
              <a:extLst>
                <a:ext uri="{FF2B5EF4-FFF2-40B4-BE49-F238E27FC236}">
                  <a16:creationId xmlns:a16="http://schemas.microsoft.com/office/drawing/2014/main" id="{B5DCF274-075D-3A92-A503-D767B8178872}"/>
                </a:ext>
              </a:extLst>
            </p:cNvPr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7;p32">
              <a:extLst>
                <a:ext uri="{FF2B5EF4-FFF2-40B4-BE49-F238E27FC236}">
                  <a16:creationId xmlns:a16="http://schemas.microsoft.com/office/drawing/2014/main" id="{A7C796E1-49B2-853F-8D7A-243F89E88ACC}"/>
                </a:ext>
              </a:extLst>
            </p:cNvPr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8;p32">
              <a:extLst>
                <a:ext uri="{FF2B5EF4-FFF2-40B4-BE49-F238E27FC236}">
                  <a16:creationId xmlns:a16="http://schemas.microsoft.com/office/drawing/2014/main" id="{8CBFDD34-393B-3147-BCBB-501DDA854631}"/>
                </a:ext>
              </a:extLst>
            </p:cNvPr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9;p32">
              <a:extLst>
                <a:ext uri="{FF2B5EF4-FFF2-40B4-BE49-F238E27FC236}">
                  <a16:creationId xmlns:a16="http://schemas.microsoft.com/office/drawing/2014/main" id="{3BDBD9EC-D315-9F9D-A599-AD8F3C4FCF96}"/>
                </a:ext>
              </a:extLst>
            </p:cNvPr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80;p32">
              <a:extLst>
                <a:ext uri="{FF2B5EF4-FFF2-40B4-BE49-F238E27FC236}">
                  <a16:creationId xmlns:a16="http://schemas.microsoft.com/office/drawing/2014/main" id="{F0E0248E-F59A-28C9-85FA-0F391DE01AB5}"/>
                </a:ext>
              </a:extLst>
            </p:cNvPr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1;p32">
              <a:extLst>
                <a:ext uri="{FF2B5EF4-FFF2-40B4-BE49-F238E27FC236}">
                  <a16:creationId xmlns:a16="http://schemas.microsoft.com/office/drawing/2014/main" id="{C2625C5F-8644-65D3-47B4-E31E558D6A4B}"/>
                </a:ext>
              </a:extLst>
            </p:cNvPr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2;p32">
              <a:extLst>
                <a:ext uri="{FF2B5EF4-FFF2-40B4-BE49-F238E27FC236}">
                  <a16:creationId xmlns:a16="http://schemas.microsoft.com/office/drawing/2014/main" id="{888C2FD2-672B-05FB-D294-C098F55B0842}"/>
                </a:ext>
              </a:extLst>
            </p:cNvPr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3;p32">
              <a:extLst>
                <a:ext uri="{FF2B5EF4-FFF2-40B4-BE49-F238E27FC236}">
                  <a16:creationId xmlns:a16="http://schemas.microsoft.com/office/drawing/2014/main" id="{BA3AFF17-D044-1561-6A93-4173C70616BC}"/>
                </a:ext>
              </a:extLst>
            </p:cNvPr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84;p32">
              <a:extLst>
                <a:ext uri="{FF2B5EF4-FFF2-40B4-BE49-F238E27FC236}">
                  <a16:creationId xmlns:a16="http://schemas.microsoft.com/office/drawing/2014/main" id="{9969D1BB-3194-9C46-2BBB-AEB4072C1D8A}"/>
                </a:ext>
              </a:extLst>
            </p:cNvPr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5;p32">
              <a:extLst>
                <a:ext uri="{FF2B5EF4-FFF2-40B4-BE49-F238E27FC236}">
                  <a16:creationId xmlns:a16="http://schemas.microsoft.com/office/drawing/2014/main" id="{8A67A399-D2A9-4174-F460-CA8CFE04A78D}"/>
                </a:ext>
              </a:extLst>
            </p:cNvPr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86;p32">
              <a:extLst>
                <a:ext uri="{FF2B5EF4-FFF2-40B4-BE49-F238E27FC236}">
                  <a16:creationId xmlns:a16="http://schemas.microsoft.com/office/drawing/2014/main" id="{E156F370-1066-3DA8-F97F-F0D8B92F38E8}"/>
                </a:ext>
              </a:extLst>
            </p:cNvPr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87;p32">
              <a:extLst>
                <a:ext uri="{FF2B5EF4-FFF2-40B4-BE49-F238E27FC236}">
                  <a16:creationId xmlns:a16="http://schemas.microsoft.com/office/drawing/2014/main" id="{E098C881-DC20-1C51-7F29-13C4DA5520F8}"/>
                </a:ext>
              </a:extLst>
            </p:cNvPr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88;p32">
              <a:extLst>
                <a:ext uri="{FF2B5EF4-FFF2-40B4-BE49-F238E27FC236}">
                  <a16:creationId xmlns:a16="http://schemas.microsoft.com/office/drawing/2014/main" id="{7927D6F4-DDC9-4F62-FE5F-20D8138BE8FF}"/>
                </a:ext>
              </a:extLst>
            </p:cNvPr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89;p32">
              <a:extLst>
                <a:ext uri="{FF2B5EF4-FFF2-40B4-BE49-F238E27FC236}">
                  <a16:creationId xmlns:a16="http://schemas.microsoft.com/office/drawing/2014/main" id="{5BCBA38A-F4BF-3A2C-6EA4-013C00EAEC30}"/>
                </a:ext>
              </a:extLst>
            </p:cNvPr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90;p32">
              <a:extLst>
                <a:ext uri="{FF2B5EF4-FFF2-40B4-BE49-F238E27FC236}">
                  <a16:creationId xmlns:a16="http://schemas.microsoft.com/office/drawing/2014/main" id="{DF303C3A-86D0-A354-D094-952906A48438}"/>
                </a:ext>
              </a:extLst>
            </p:cNvPr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91;p32">
              <a:extLst>
                <a:ext uri="{FF2B5EF4-FFF2-40B4-BE49-F238E27FC236}">
                  <a16:creationId xmlns:a16="http://schemas.microsoft.com/office/drawing/2014/main" id="{7D3B4785-C020-398D-8C90-44944D46BEAC}"/>
                </a:ext>
              </a:extLst>
            </p:cNvPr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2;p32">
              <a:extLst>
                <a:ext uri="{FF2B5EF4-FFF2-40B4-BE49-F238E27FC236}">
                  <a16:creationId xmlns:a16="http://schemas.microsoft.com/office/drawing/2014/main" id="{EC7947AE-BA88-82E2-B3C7-B6565BC51AA3}"/>
                </a:ext>
              </a:extLst>
            </p:cNvPr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93;p32">
              <a:extLst>
                <a:ext uri="{FF2B5EF4-FFF2-40B4-BE49-F238E27FC236}">
                  <a16:creationId xmlns:a16="http://schemas.microsoft.com/office/drawing/2014/main" id="{00D62682-70BE-C51C-A5B7-EE84B5DCB4A2}"/>
                </a:ext>
              </a:extLst>
            </p:cNvPr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94;p32">
              <a:extLst>
                <a:ext uri="{FF2B5EF4-FFF2-40B4-BE49-F238E27FC236}">
                  <a16:creationId xmlns:a16="http://schemas.microsoft.com/office/drawing/2014/main" id="{82D38636-18CB-448F-3B8B-6B186798CAF5}"/>
                </a:ext>
              </a:extLst>
            </p:cNvPr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995;p32">
              <a:extLst>
                <a:ext uri="{FF2B5EF4-FFF2-40B4-BE49-F238E27FC236}">
                  <a16:creationId xmlns:a16="http://schemas.microsoft.com/office/drawing/2014/main" id="{E98C18DE-267F-63FA-6218-E338478D5142}"/>
                </a:ext>
              </a:extLst>
            </p:cNvPr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996;p32">
              <a:extLst>
                <a:ext uri="{FF2B5EF4-FFF2-40B4-BE49-F238E27FC236}">
                  <a16:creationId xmlns:a16="http://schemas.microsoft.com/office/drawing/2014/main" id="{39F3524A-A290-D1F7-CDC3-CF5D23CB6E7D}"/>
                </a:ext>
              </a:extLst>
            </p:cNvPr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997;p32">
              <a:extLst>
                <a:ext uri="{FF2B5EF4-FFF2-40B4-BE49-F238E27FC236}">
                  <a16:creationId xmlns:a16="http://schemas.microsoft.com/office/drawing/2014/main" id="{AC9921B0-7F51-9885-1C76-C16B42958065}"/>
                </a:ext>
              </a:extLst>
            </p:cNvPr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998;p32">
              <a:extLst>
                <a:ext uri="{FF2B5EF4-FFF2-40B4-BE49-F238E27FC236}">
                  <a16:creationId xmlns:a16="http://schemas.microsoft.com/office/drawing/2014/main" id="{686B8558-D402-25A5-94AE-82CD4B2B96C6}"/>
                </a:ext>
              </a:extLst>
            </p:cNvPr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4032;p32">
            <a:extLst>
              <a:ext uri="{FF2B5EF4-FFF2-40B4-BE49-F238E27FC236}">
                <a16:creationId xmlns:a16="http://schemas.microsoft.com/office/drawing/2014/main" id="{68E2428A-00CB-E2E5-38E3-6CFBF9CC9CF7}"/>
              </a:ext>
            </a:extLst>
          </p:cNvPr>
          <p:cNvGrpSpPr/>
          <p:nvPr/>
        </p:nvGrpSpPr>
        <p:grpSpPr>
          <a:xfrm>
            <a:off x="7622298" y="165414"/>
            <a:ext cx="1221000" cy="1221600"/>
            <a:chOff x="1100063" y="3221099"/>
            <a:chExt cx="1221000" cy="1221600"/>
          </a:xfrm>
        </p:grpSpPr>
        <p:sp>
          <p:nvSpPr>
            <p:cNvPr id="2053" name="Google Shape;4033;p32">
              <a:extLst>
                <a:ext uri="{FF2B5EF4-FFF2-40B4-BE49-F238E27FC236}">
                  <a16:creationId xmlns:a16="http://schemas.microsoft.com/office/drawing/2014/main" id="{8D6BEA58-4D79-A57F-1874-45C187D492A5}"/>
                </a:ext>
              </a:extLst>
            </p:cNvPr>
            <p:cNvSpPr/>
            <p:nvPr/>
          </p:nvSpPr>
          <p:spPr>
            <a:xfrm rot="10800000">
              <a:off x="1182387" y="3303750"/>
              <a:ext cx="1056600" cy="1056600"/>
            </a:xfrm>
            <a:prstGeom prst="ellipse">
              <a:avLst/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034;p32">
              <a:extLst>
                <a:ext uri="{FF2B5EF4-FFF2-40B4-BE49-F238E27FC236}">
                  <a16:creationId xmlns:a16="http://schemas.microsoft.com/office/drawing/2014/main" id="{8450A73F-FCE9-C97E-F5AC-1A7A976BCA7F}"/>
                </a:ext>
              </a:extLst>
            </p:cNvPr>
            <p:cNvSpPr/>
            <p:nvPr/>
          </p:nvSpPr>
          <p:spPr>
            <a:xfrm rot="5400000">
              <a:off x="1099762" y="3221399"/>
              <a:ext cx="1221600" cy="1221000"/>
            </a:xfrm>
            <a:prstGeom prst="blockArc">
              <a:avLst>
                <a:gd name="adj1" fmla="val 10800000"/>
                <a:gd name="adj2" fmla="val 21702"/>
                <a:gd name="adj3" fmla="val 14177"/>
              </a:avLst>
            </a:prstGeom>
            <a:solidFill>
              <a:schemeClr val="accent1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7" name="Google Shape;4697;p49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8" name="Google Shape;4698;p4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forbeginners.html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9" name="Google Shape;4699;p4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workshop.css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074" name="Picture 2" descr="1000 Gracias en el lenguaje de programación python Blanco' Pegatina |  Spreadshirt">
            <a:extLst>
              <a:ext uri="{FF2B5EF4-FFF2-40B4-BE49-F238E27FC236}">
                <a16:creationId xmlns:a16="http://schemas.microsoft.com/office/drawing/2014/main" id="{EE5E134F-E0AE-00DD-395B-683F552D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25" b="90000" l="7000" r="92250">
                        <a14:foregroundMark x1="8375" y1="12250" x2="16625" y2="12875"/>
                        <a14:foregroundMark x1="7250" y1="12250" x2="12875" y2="15250"/>
                        <a14:foregroundMark x1="80750" y1="9625" x2="90750" y2="10250"/>
                        <a14:foregroundMark x1="92250" y1="11375" x2="89625" y2="1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71" y="784287"/>
            <a:ext cx="3574975" cy="35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p48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 la RTF</a:t>
            </a:r>
            <a:endParaRPr dirty="0"/>
          </a:p>
        </p:txBody>
      </p:sp>
      <p:sp>
        <p:nvSpPr>
          <p:cNvPr id="4672" name="Google Shape;4672;p48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4" name="Google Shape;4674;p48"/>
          <p:cNvSpPr txBox="1"/>
          <p:nvPr/>
        </p:nvSpPr>
        <p:spPr>
          <a:xfrm>
            <a:off x="1132451" y="2038016"/>
            <a:ext cx="3120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ES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descubrir errores en las funcionalidades, errores de lógica o de implementación en el producto de software &gt;</a:t>
            </a:r>
            <a:endParaRPr sz="16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8" name="Google Shape;4678;p48"/>
          <p:cNvSpPr txBox="1"/>
          <p:nvPr/>
        </p:nvSpPr>
        <p:spPr>
          <a:xfrm>
            <a:off x="5158523" y="2193031"/>
            <a:ext cx="3120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ES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esto se logra mediante una revisión rigurosa en la que el principal objetivo es poder detectar lo antes posibles los defectos que se van generando a lo largo del desarrollo. </a:t>
            </a:r>
            <a:endParaRPr lang="en-US" sz="16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2" name="Google Shape;4682;p48"/>
          <p:cNvSpPr/>
          <p:nvPr/>
        </p:nvSpPr>
        <p:spPr>
          <a:xfrm>
            <a:off x="864577" y="1609556"/>
            <a:ext cx="1503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3" name="Google Shape;4683;p48"/>
          <p:cNvSpPr/>
          <p:nvPr/>
        </p:nvSpPr>
        <p:spPr>
          <a:xfrm>
            <a:off x="864577" y="2258881"/>
            <a:ext cx="1503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4" name="Google Shape;4684;p48"/>
          <p:cNvSpPr/>
          <p:nvPr/>
        </p:nvSpPr>
        <p:spPr>
          <a:xfrm>
            <a:off x="864577" y="2908206"/>
            <a:ext cx="1503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5" name="Google Shape;4685;p48"/>
          <p:cNvSpPr/>
          <p:nvPr/>
        </p:nvSpPr>
        <p:spPr>
          <a:xfrm>
            <a:off x="4815501" y="1609556"/>
            <a:ext cx="1503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686" name="Google Shape;4686;p48"/>
          <p:cNvSpPr/>
          <p:nvPr/>
        </p:nvSpPr>
        <p:spPr>
          <a:xfrm>
            <a:off x="4815501" y="2258881"/>
            <a:ext cx="1503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687" name="Google Shape;4687;p48"/>
          <p:cNvSpPr/>
          <p:nvPr/>
        </p:nvSpPr>
        <p:spPr>
          <a:xfrm>
            <a:off x="4815501" y="2908206"/>
            <a:ext cx="1503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4688" name="Google Shape;4688;p48"/>
          <p:cNvCxnSpPr>
            <a:cxnSpLocks/>
            <a:stCxn id="4682" idx="2"/>
            <a:endCxn id="4683" idx="0"/>
          </p:cNvCxnSpPr>
          <p:nvPr/>
        </p:nvCxnSpPr>
        <p:spPr>
          <a:xfrm>
            <a:off x="939727" y="1744256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9" name="Google Shape;4689;p48"/>
          <p:cNvCxnSpPr>
            <a:stCxn id="4683" idx="2"/>
            <a:endCxn id="4684" idx="0"/>
          </p:cNvCxnSpPr>
          <p:nvPr/>
        </p:nvCxnSpPr>
        <p:spPr>
          <a:xfrm>
            <a:off x="939727" y="2393581"/>
            <a:ext cx="0" cy="5146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0" name="Google Shape;4690;p48"/>
          <p:cNvCxnSpPr>
            <a:stCxn id="4685" idx="2"/>
            <a:endCxn id="4686" idx="0"/>
          </p:cNvCxnSpPr>
          <p:nvPr/>
        </p:nvCxnSpPr>
        <p:spPr>
          <a:xfrm>
            <a:off x="4890651" y="1744256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1" name="Google Shape;4691;p48"/>
          <p:cNvCxnSpPr>
            <a:stCxn id="4686" idx="2"/>
            <a:endCxn id="4687" idx="0"/>
          </p:cNvCxnSpPr>
          <p:nvPr/>
        </p:nvCxnSpPr>
        <p:spPr>
          <a:xfrm>
            <a:off x="4890651" y="2393581"/>
            <a:ext cx="0" cy="514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4674;p48">
            <a:extLst>
              <a:ext uri="{FF2B5EF4-FFF2-40B4-BE49-F238E27FC236}">
                <a16:creationId xmlns:a16="http://schemas.microsoft.com/office/drawing/2014/main" id="{87752AE6-0F1F-7B64-CB54-594AFB09E94C}"/>
              </a:ext>
            </a:extLst>
          </p:cNvPr>
          <p:cNvSpPr txBox="1"/>
          <p:nvPr/>
        </p:nvSpPr>
        <p:spPr>
          <a:xfrm>
            <a:off x="747972" y="3711947"/>
            <a:ext cx="7717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ES" sz="1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El fin único de hacer Una RTF es garantizar la satisfacción del cliente frente a las especificaciones del producto&gt;</a:t>
            </a:r>
            <a:endParaRPr sz="16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p4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</a:t>
            </a:r>
            <a:endParaRPr dirty="0"/>
          </a:p>
        </p:txBody>
      </p:sp>
      <p:sp>
        <p:nvSpPr>
          <p:cNvPr id="4698" name="Google Shape;4698;p4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0" name="Google Shape;4700;p49"/>
          <p:cNvSpPr txBox="1"/>
          <p:nvPr/>
        </p:nvSpPr>
        <p:spPr>
          <a:xfrm>
            <a:off x="1206927" y="1458949"/>
            <a:ext cx="3648282" cy="1250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&lt;Jefe de proyecto: </a:t>
            </a: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 el encargado de gestionar el buen funcionamiento de la aplicación, quien controla y administra los recursos , también tiene contacto directo con el cliente (Cristian Lopera).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2" name="Google Shape;4702;p49"/>
          <p:cNvSpPr txBox="1"/>
          <p:nvPr/>
        </p:nvSpPr>
        <p:spPr>
          <a:xfrm>
            <a:off x="1206927" y="3366488"/>
            <a:ext cx="3359098" cy="69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teste y QA: Se encarga de asegurar que los requisitos definidos por el arquitecto se cumplan y ayuda aprevenir los errores de software en todas sus fases( Camila).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4" name="Google Shape;4704;p49"/>
          <p:cNvSpPr txBox="1"/>
          <p:nvPr/>
        </p:nvSpPr>
        <p:spPr>
          <a:xfrm>
            <a:off x="5394083" y="3328210"/>
            <a:ext cx="3120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Desarrollo y programación del software: Recibe la documentación  e implementa el Codigo segun esta (Alejandra).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5" name="Google Shape;4705;p49"/>
          <p:cNvSpPr txBox="1"/>
          <p:nvPr/>
        </p:nvSpPr>
        <p:spPr>
          <a:xfrm>
            <a:off x="5394083" y="1681482"/>
            <a:ext cx="349767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&lt;Analista y Arquitecto de software: traduce las necesidades del cliente al equipo de desarrollo y Recoge la información para documentar, asegurando la calidad y mejora de la arquitectura (Valentina). </a:t>
            </a:r>
          </a:p>
        </p:txBody>
      </p:sp>
      <p:sp>
        <p:nvSpPr>
          <p:cNvPr id="4706" name="Google Shape;4706;p49"/>
          <p:cNvSpPr/>
          <p:nvPr/>
        </p:nvSpPr>
        <p:spPr>
          <a:xfrm>
            <a:off x="757181" y="131572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709" name="Google Shape;4709;p49"/>
          <p:cNvSpPr/>
          <p:nvPr/>
        </p:nvSpPr>
        <p:spPr>
          <a:xfrm>
            <a:off x="4899751" y="3073547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710" name="Google Shape;4710;p49"/>
          <p:cNvSpPr/>
          <p:nvPr/>
        </p:nvSpPr>
        <p:spPr>
          <a:xfrm>
            <a:off x="4855209" y="1288843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Google Shape;4709;p49">
            <a:extLst>
              <a:ext uri="{FF2B5EF4-FFF2-40B4-BE49-F238E27FC236}">
                <a16:creationId xmlns:a16="http://schemas.microsoft.com/office/drawing/2014/main" id="{45CD86B9-C48A-54D1-70A1-89CFBEBCD966}"/>
              </a:ext>
            </a:extLst>
          </p:cNvPr>
          <p:cNvSpPr/>
          <p:nvPr/>
        </p:nvSpPr>
        <p:spPr>
          <a:xfrm>
            <a:off x="765623" y="3073546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2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Reglas del Negocio</a:t>
            </a:r>
          </a:p>
        </p:txBody>
      </p:sp>
      <p:sp>
        <p:nvSpPr>
          <p:cNvPr id="3877" name="Google Shape;3877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RTF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2" name="Google Shape;3882;p29"/>
          <p:cNvSpPr txBox="1"/>
          <p:nvPr/>
        </p:nvSpPr>
        <p:spPr>
          <a:xfrm>
            <a:off x="659828" y="1398585"/>
            <a:ext cx="3803400" cy="18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ES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Se requiere una aplicación Pomo doro personalizable que funcione en el navegador de escritorio y móvil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8" name="Google Shape;3888;p29"/>
          <p:cNvSpPr txBox="1"/>
          <p:nvPr/>
        </p:nvSpPr>
        <p:spPr>
          <a:xfrm>
            <a:off x="659828" y="2571750"/>
            <a:ext cx="38034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El objetivo de esta aplicación es ayudar a las personas a concentrarse en cualquier tarea en la que esté trabajando, como estudiar, escribir o programar</a:t>
            </a:r>
            <a:endParaRPr lang="en-US"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26" name="Picture 2" descr="POMODORO TECHNIQUE: An Effective Tool For Time Management: | by Zehra Khan  | Medium">
            <a:extLst>
              <a:ext uri="{FF2B5EF4-FFF2-40B4-BE49-F238E27FC236}">
                <a16:creationId xmlns:a16="http://schemas.microsoft.com/office/drawing/2014/main" id="{B4908310-088C-723B-8CE5-BA51D07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74" y="1291075"/>
            <a:ext cx="4242512" cy="2228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0"/>
          <p:cNvSpPr/>
          <p:nvPr/>
        </p:nvSpPr>
        <p:spPr>
          <a:xfrm>
            <a:off x="1079782" y="202975"/>
            <a:ext cx="134400" cy="13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3" name="Google Shape;1863;p20"/>
          <p:cNvSpPr/>
          <p:nvPr/>
        </p:nvSpPr>
        <p:spPr>
          <a:xfrm>
            <a:off x="3551948" y="202975"/>
            <a:ext cx="134400" cy="13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7" name="Google Shape;1867;p20"/>
          <p:cNvSpPr txBox="1"/>
          <p:nvPr/>
        </p:nvSpPr>
        <p:spPr>
          <a:xfrm>
            <a:off x="1146982" y="91525"/>
            <a:ext cx="2472166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Requisitos Funcinales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DF9A18-C9E5-6791-67F0-6432C192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83" y="0"/>
            <a:ext cx="5124926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226169-0B29-BBD8-C12D-D47864A1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89" y="1939671"/>
            <a:ext cx="2472166" cy="901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429367-9901-8138-9220-1ADA58ADE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4"/>
          <a:stretch/>
        </p:blipFill>
        <p:spPr>
          <a:xfrm>
            <a:off x="4204138" y="9525"/>
            <a:ext cx="4939862" cy="5124450"/>
          </a:xfrm>
          <a:prstGeom prst="rect">
            <a:avLst/>
          </a:prstGeom>
        </p:spPr>
      </p:pic>
      <p:sp>
        <p:nvSpPr>
          <p:cNvPr id="5" name="Google Shape;1862;p20">
            <a:extLst>
              <a:ext uri="{FF2B5EF4-FFF2-40B4-BE49-F238E27FC236}">
                <a16:creationId xmlns:a16="http://schemas.microsoft.com/office/drawing/2014/main" id="{EA2E8603-9DF9-D258-E5FC-57B724A68009}"/>
              </a:ext>
            </a:extLst>
          </p:cNvPr>
          <p:cNvSpPr/>
          <p:nvPr/>
        </p:nvSpPr>
        <p:spPr>
          <a:xfrm>
            <a:off x="1079782" y="202975"/>
            <a:ext cx="134400" cy="13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1863;p20">
            <a:extLst>
              <a:ext uri="{FF2B5EF4-FFF2-40B4-BE49-F238E27FC236}">
                <a16:creationId xmlns:a16="http://schemas.microsoft.com/office/drawing/2014/main" id="{1FE67E9C-BAAC-7549-A96A-DD7C049BC3BB}"/>
              </a:ext>
            </a:extLst>
          </p:cNvPr>
          <p:cNvSpPr/>
          <p:nvPr/>
        </p:nvSpPr>
        <p:spPr>
          <a:xfrm>
            <a:off x="3551948" y="202975"/>
            <a:ext cx="134400" cy="13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" name="Google Shape;1867;p20">
            <a:extLst>
              <a:ext uri="{FF2B5EF4-FFF2-40B4-BE49-F238E27FC236}">
                <a16:creationId xmlns:a16="http://schemas.microsoft.com/office/drawing/2014/main" id="{32E16968-ED9D-8C5F-54B3-F91641A62C8F}"/>
              </a:ext>
            </a:extLst>
          </p:cNvPr>
          <p:cNvSpPr txBox="1"/>
          <p:nvPr/>
        </p:nvSpPr>
        <p:spPr>
          <a:xfrm>
            <a:off x="1146982" y="91525"/>
            <a:ext cx="2472166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Requisitos Funcinales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CA62CD-FC6B-A943-CD76-9D42290F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" y="1896585"/>
            <a:ext cx="3279228" cy="1018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474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5DEEC2-118E-345C-1F2C-29201C4EF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7"/>
          <a:stretch/>
        </p:blipFill>
        <p:spPr>
          <a:xfrm>
            <a:off x="4445876" y="0"/>
            <a:ext cx="4824247" cy="5143500"/>
          </a:xfrm>
          <a:prstGeom prst="rect">
            <a:avLst/>
          </a:prstGeom>
        </p:spPr>
      </p:pic>
      <p:sp>
        <p:nvSpPr>
          <p:cNvPr id="5" name="Google Shape;1862;p20">
            <a:extLst>
              <a:ext uri="{FF2B5EF4-FFF2-40B4-BE49-F238E27FC236}">
                <a16:creationId xmlns:a16="http://schemas.microsoft.com/office/drawing/2014/main" id="{A116CE16-2466-60EF-A352-16A4F8E39BC8}"/>
              </a:ext>
            </a:extLst>
          </p:cNvPr>
          <p:cNvSpPr/>
          <p:nvPr/>
        </p:nvSpPr>
        <p:spPr>
          <a:xfrm>
            <a:off x="1079782" y="202975"/>
            <a:ext cx="134400" cy="13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1863;p20">
            <a:extLst>
              <a:ext uri="{FF2B5EF4-FFF2-40B4-BE49-F238E27FC236}">
                <a16:creationId xmlns:a16="http://schemas.microsoft.com/office/drawing/2014/main" id="{C3083805-219C-1611-EE8D-E67FDA57DBB8}"/>
              </a:ext>
            </a:extLst>
          </p:cNvPr>
          <p:cNvSpPr/>
          <p:nvPr/>
        </p:nvSpPr>
        <p:spPr>
          <a:xfrm>
            <a:off x="3551948" y="202975"/>
            <a:ext cx="134400" cy="13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" name="Google Shape;1867;p20">
            <a:extLst>
              <a:ext uri="{FF2B5EF4-FFF2-40B4-BE49-F238E27FC236}">
                <a16:creationId xmlns:a16="http://schemas.microsoft.com/office/drawing/2014/main" id="{B1E4C708-01FF-752B-C0C5-7D42D63F6D49}"/>
              </a:ext>
            </a:extLst>
          </p:cNvPr>
          <p:cNvSpPr txBox="1"/>
          <p:nvPr/>
        </p:nvSpPr>
        <p:spPr>
          <a:xfrm>
            <a:off x="1146982" y="91525"/>
            <a:ext cx="2472166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Requisitos Funcinales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858792-741F-2AC8-818A-E40F4556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21" y="1776248"/>
            <a:ext cx="3776560" cy="65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431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88BE2F-A3DB-2725-B9E9-89D0F354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55" y="-1"/>
            <a:ext cx="5023945" cy="5179325"/>
          </a:xfrm>
          <a:prstGeom prst="rect">
            <a:avLst/>
          </a:prstGeom>
        </p:spPr>
      </p:pic>
      <p:sp>
        <p:nvSpPr>
          <p:cNvPr id="5" name="Google Shape;1862;p20">
            <a:extLst>
              <a:ext uri="{FF2B5EF4-FFF2-40B4-BE49-F238E27FC236}">
                <a16:creationId xmlns:a16="http://schemas.microsoft.com/office/drawing/2014/main" id="{5B1E3AE1-1C7D-6F41-1C6B-BBF5578F55E9}"/>
              </a:ext>
            </a:extLst>
          </p:cNvPr>
          <p:cNvSpPr/>
          <p:nvPr/>
        </p:nvSpPr>
        <p:spPr>
          <a:xfrm>
            <a:off x="1079782" y="202975"/>
            <a:ext cx="134400" cy="13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" name="Google Shape;1863;p20">
            <a:extLst>
              <a:ext uri="{FF2B5EF4-FFF2-40B4-BE49-F238E27FC236}">
                <a16:creationId xmlns:a16="http://schemas.microsoft.com/office/drawing/2014/main" id="{010AB117-CB7E-7776-18BD-31B9E9FDA0C7}"/>
              </a:ext>
            </a:extLst>
          </p:cNvPr>
          <p:cNvSpPr/>
          <p:nvPr/>
        </p:nvSpPr>
        <p:spPr>
          <a:xfrm>
            <a:off x="3551948" y="202975"/>
            <a:ext cx="134400" cy="13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" name="Google Shape;1867;p20">
            <a:extLst>
              <a:ext uri="{FF2B5EF4-FFF2-40B4-BE49-F238E27FC236}">
                <a16:creationId xmlns:a16="http://schemas.microsoft.com/office/drawing/2014/main" id="{005B85EA-B86D-908E-2816-BA010FB9A810}"/>
              </a:ext>
            </a:extLst>
          </p:cNvPr>
          <p:cNvSpPr txBox="1"/>
          <p:nvPr/>
        </p:nvSpPr>
        <p:spPr>
          <a:xfrm>
            <a:off x="1146982" y="91525"/>
            <a:ext cx="2472166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Requisitos Funcinales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95E7B39-3695-6A83-F1F5-3E14552A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0" y="1948089"/>
            <a:ext cx="3393245" cy="85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770975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463</Words>
  <Application>Microsoft Office PowerPoint</Application>
  <PresentationFormat>Presentación en pantalla (16:9)</PresentationFormat>
  <Paragraphs>50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Fira Code</vt:lpstr>
      <vt:lpstr>Arial</vt:lpstr>
      <vt:lpstr>Programming Language Workshop for Beginners by Slidesgo</vt:lpstr>
      <vt:lpstr>Revisión Técnica Formal</vt:lpstr>
      <vt:lpstr>Introducción </vt:lpstr>
      <vt:lpstr>Objetivo de la RTF</vt:lpstr>
      <vt:lpstr>Roles </vt:lpstr>
      <vt:lpstr>Reglas del Negocio</vt:lpstr>
      <vt:lpstr>Presentación de PowerPoint</vt:lpstr>
      <vt:lpstr>Presentación de PowerPoint</vt:lpstr>
      <vt:lpstr>Presentación de PowerPoint</vt:lpstr>
      <vt:lpstr>Presentación de PowerPoint</vt:lpstr>
      <vt:lpstr>Diagrama casos de uso</vt:lpstr>
      <vt:lpstr>Diagrama de Arquitectura (plus++)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Matriz de requisitos (MTR)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Técnica Formal</dc:title>
  <cp:lastModifiedBy>Alejandra Milena Orrego Higuita</cp:lastModifiedBy>
  <cp:revision>7</cp:revision>
  <dcterms:modified xsi:type="dcterms:W3CDTF">2023-02-22T15:12:39Z</dcterms:modified>
</cp:coreProperties>
</file>