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78" r:id="rId4"/>
    <p:sldId id="257" r:id="rId5"/>
    <p:sldId id="276" r:id="rId6"/>
    <p:sldId id="282" r:id="rId7"/>
    <p:sldId id="274" r:id="rId8"/>
    <p:sldId id="273" r:id="rId9"/>
    <p:sldId id="258" r:id="rId10"/>
    <p:sldId id="259" r:id="rId11"/>
    <p:sldId id="283" r:id="rId12"/>
    <p:sldId id="284" r:id="rId13"/>
    <p:sldId id="285" r:id="rId14"/>
    <p:sldId id="286" r:id="rId15"/>
    <p:sldId id="287" r:id="rId16"/>
    <p:sldId id="288" r:id="rId17"/>
    <p:sldId id="289" r:id="rId18"/>
    <p:sldId id="260" r:id="rId19"/>
    <p:sldId id="261" r:id="rId20"/>
    <p:sldId id="275" r:id="rId21"/>
    <p:sldId id="272" r:id="rId22"/>
    <p:sldId id="277" r:id="rId23"/>
    <p:sldId id="262" r:id="rId24"/>
    <p:sldId id="263" r:id="rId25"/>
    <p:sldId id="270" r:id="rId26"/>
    <p:sldId id="280" r:id="rId27"/>
    <p:sldId id="264" r:id="rId28"/>
    <p:sldId id="265" r:id="rId29"/>
    <p:sldId id="271" r:id="rId30"/>
    <p:sldId id="266" r:id="rId31"/>
    <p:sldId id="267" r:id="rId32"/>
    <p:sldId id="268"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307400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192346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091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4046893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859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2569491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602936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110292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108792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573174-4DA9-4E33-9AF8-7231C9E133CB}" type="datetimeFigureOut">
              <a:rPr lang="es-ES" smtClean="0"/>
              <a:t>08/03/2023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46158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7573174-4DA9-4E33-9AF8-7231C9E133CB}" type="datetimeFigureOut">
              <a:rPr lang="es-ES" smtClean="0"/>
              <a:t>08/03/2023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219373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573174-4DA9-4E33-9AF8-7231C9E133CB}" type="datetimeFigureOut">
              <a:rPr lang="es-ES" smtClean="0"/>
              <a:t>08/03/2023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12071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7573174-4DA9-4E33-9AF8-7231C9E133CB}" type="datetimeFigureOut">
              <a:rPr lang="es-ES" smtClean="0"/>
              <a:t>08/03/2023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92239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73174-4DA9-4E33-9AF8-7231C9E133CB}" type="datetimeFigureOut">
              <a:rPr lang="es-ES" smtClean="0"/>
              <a:t>08/03/2023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36298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573174-4DA9-4E33-9AF8-7231C9E133CB}" type="datetimeFigureOut">
              <a:rPr lang="es-ES" smtClean="0"/>
              <a:t>08/03/2023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217821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573174-4DA9-4E33-9AF8-7231C9E133CB}" type="datetimeFigureOut">
              <a:rPr lang="es-ES" smtClean="0"/>
              <a:t>08/03/2023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30F323-187E-4C78-B5C4-A7B271D57BBB}" type="slidenum">
              <a:rPr lang="es-ES" smtClean="0"/>
              <a:t>‹Nº›</a:t>
            </a:fld>
            <a:endParaRPr lang="es-ES"/>
          </a:p>
        </p:txBody>
      </p:sp>
    </p:spTree>
    <p:extLst>
      <p:ext uri="{BB962C8B-B14F-4D97-AF65-F5344CB8AC3E}">
        <p14:creationId xmlns:p14="http://schemas.microsoft.com/office/powerpoint/2010/main" val="206678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573174-4DA9-4E33-9AF8-7231C9E133CB}" type="datetimeFigureOut">
              <a:rPr lang="es-ES" smtClean="0"/>
              <a:t>08/03/2023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30F323-187E-4C78-B5C4-A7B271D57BBB}" type="slidenum">
              <a:rPr lang="es-ES" smtClean="0"/>
              <a:t>‹Nº›</a:t>
            </a:fld>
            <a:endParaRPr lang="es-ES"/>
          </a:p>
        </p:txBody>
      </p:sp>
    </p:spTree>
    <p:extLst>
      <p:ext uri="{BB962C8B-B14F-4D97-AF65-F5344CB8AC3E}">
        <p14:creationId xmlns:p14="http://schemas.microsoft.com/office/powerpoint/2010/main" val="1943088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AF13EC7-3CCA-42E6-A368-F63764339B74}"/>
              </a:ext>
            </a:extLst>
          </p:cNvPr>
          <p:cNvSpPr>
            <a:spLocks noGrp="1"/>
          </p:cNvSpPr>
          <p:nvPr>
            <p:ph type="ctrTitle"/>
          </p:nvPr>
        </p:nvSpPr>
        <p:spPr>
          <a:xfrm>
            <a:off x="626533" y="2404534"/>
            <a:ext cx="9194800" cy="1646302"/>
          </a:xfrm>
        </p:spPr>
        <p:txBody>
          <a:bodyPr/>
          <a:lstStyle/>
          <a:p>
            <a:r>
              <a:rPr lang="es-ES" dirty="0"/>
              <a:t>Técnicas de caja blanca (White box) </a:t>
            </a:r>
          </a:p>
        </p:txBody>
      </p:sp>
      <p:sp>
        <p:nvSpPr>
          <p:cNvPr id="3" name="Subtítulo 2">
            <a:extLst>
              <a:ext uri="{FF2B5EF4-FFF2-40B4-BE49-F238E27FC236}">
                <a16:creationId xmlns="" xmlns:a16="http://schemas.microsoft.com/office/drawing/2014/main" id="{A273975A-317C-4D02-BA4E-474F2503A7E3}"/>
              </a:ext>
            </a:extLst>
          </p:cNvPr>
          <p:cNvSpPr>
            <a:spLocks noGrp="1"/>
          </p:cNvSpPr>
          <p:nvPr>
            <p:ph type="subTitle" idx="1"/>
          </p:nvPr>
        </p:nvSpPr>
        <p:spPr>
          <a:xfrm>
            <a:off x="1507067" y="4050834"/>
            <a:ext cx="7766936" cy="739530"/>
          </a:xfrm>
        </p:spPr>
        <p:txBody>
          <a:bodyPr>
            <a:normAutofit lnSpcReduction="10000"/>
          </a:bodyPr>
          <a:lstStyle/>
          <a:p>
            <a:r>
              <a:rPr lang="es-ES" b="1" dirty="0"/>
              <a:t>Software-</a:t>
            </a:r>
            <a:r>
              <a:rPr lang="es-ES" b="1" dirty="0" err="1"/>
              <a:t>Testing</a:t>
            </a:r>
            <a:r>
              <a:rPr lang="es-ES" b="1" dirty="0"/>
              <a:t> Cristian Lopera Villa</a:t>
            </a:r>
          </a:p>
          <a:p>
            <a:r>
              <a:rPr lang="es-ES" b="1" dirty="0" smtClean="0"/>
              <a:t>08-03-2023</a:t>
            </a:r>
            <a:endParaRPr lang="es-ES" b="1" dirty="0"/>
          </a:p>
        </p:txBody>
      </p:sp>
    </p:spTree>
    <p:extLst>
      <p:ext uri="{BB962C8B-B14F-4D97-AF65-F5344CB8AC3E}">
        <p14:creationId xmlns:p14="http://schemas.microsoft.com/office/powerpoint/2010/main" val="3586887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934BE0-6CC9-4FFF-A5EC-282182607F25}"/>
              </a:ext>
            </a:extLst>
          </p:cNvPr>
          <p:cNvSpPr>
            <a:spLocks noGrp="1"/>
          </p:cNvSpPr>
          <p:nvPr>
            <p:ph type="title"/>
          </p:nvPr>
        </p:nvSpPr>
        <p:spPr>
          <a:xfrm>
            <a:off x="677333" y="636896"/>
            <a:ext cx="8596668" cy="769034"/>
          </a:xfrm>
        </p:spPr>
        <p:txBody>
          <a:bodyPr>
            <a:normAutofit/>
          </a:bodyPr>
          <a:lstStyle/>
          <a:p>
            <a:r>
              <a:rPr lang="es-ES" dirty="0"/>
              <a:t>Pros and cons</a:t>
            </a:r>
          </a:p>
        </p:txBody>
      </p:sp>
      <p:sp>
        <p:nvSpPr>
          <p:cNvPr id="3" name="Marcador de contenido 2">
            <a:extLst>
              <a:ext uri="{FF2B5EF4-FFF2-40B4-BE49-F238E27FC236}">
                <a16:creationId xmlns="" xmlns:a16="http://schemas.microsoft.com/office/drawing/2014/main" id="{D53D7718-237C-4CE1-A055-EDD90BB2BBD7}"/>
              </a:ext>
            </a:extLst>
          </p:cNvPr>
          <p:cNvSpPr>
            <a:spLocks noGrp="1"/>
          </p:cNvSpPr>
          <p:nvPr>
            <p:ph idx="1"/>
          </p:nvPr>
        </p:nvSpPr>
        <p:spPr>
          <a:xfrm>
            <a:off x="677333" y="1655621"/>
            <a:ext cx="9381067" cy="3880773"/>
          </a:xfrm>
        </p:spPr>
        <p:txBody>
          <a:bodyPr/>
          <a:lstStyle/>
          <a:p>
            <a:r>
              <a:rPr lang="es-ES" sz="2200" b="1" dirty="0"/>
              <a:t>Ventajas:</a:t>
            </a:r>
          </a:p>
          <a:p>
            <a:pPr marL="0" indent="0">
              <a:buNone/>
            </a:pPr>
            <a:endParaRPr lang="es-ES" b="1" dirty="0"/>
          </a:p>
          <a:p>
            <a:pPr marL="457200" indent="-457200">
              <a:buFont typeface="+mj-lt"/>
              <a:buAutoNum type="arabicPeriod"/>
            </a:pPr>
            <a:r>
              <a:rPr lang="es-ES" sz="2000" dirty="0"/>
              <a:t>Pueden aplicarse en etapas tempranas</a:t>
            </a:r>
          </a:p>
          <a:p>
            <a:pPr marL="457200" indent="-457200">
              <a:buFont typeface="+mj-lt"/>
              <a:buAutoNum type="arabicPeriod"/>
            </a:pPr>
            <a:r>
              <a:rPr lang="es-ES" sz="2000" dirty="0"/>
              <a:t>Se tiene una cobertura total de la estructura del sistema </a:t>
            </a:r>
          </a:p>
          <a:p>
            <a:pPr marL="457200" indent="-457200">
              <a:buFont typeface="+mj-lt"/>
              <a:buAutoNum type="arabicPeriod"/>
            </a:pPr>
            <a:r>
              <a:rPr lang="es-ES" sz="2000" dirty="0"/>
              <a:t>Se pueden recorrer todas las estructuras positivas y negativas. </a:t>
            </a:r>
          </a:p>
          <a:p>
            <a:pPr marL="0" indent="0">
              <a:buNone/>
            </a:pPr>
            <a:endParaRPr lang="es-ES" dirty="0"/>
          </a:p>
          <a:p>
            <a:r>
              <a:rPr lang="es-ES" sz="2200" b="1" dirty="0"/>
              <a:t>Desventajas:</a:t>
            </a:r>
          </a:p>
          <a:p>
            <a:pPr marL="0" indent="0">
              <a:buNone/>
            </a:pPr>
            <a:r>
              <a:rPr lang="es-ES" sz="2000" dirty="0"/>
              <a:t>El Tester requiere conocimientos del leguaje de programación caso contrario podría dejar pasar por alto muchas fallas  </a:t>
            </a:r>
          </a:p>
        </p:txBody>
      </p:sp>
    </p:spTree>
    <p:extLst>
      <p:ext uri="{BB962C8B-B14F-4D97-AF65-F5344CB8AC3E}">
        <p14:creationId xmlns:p14="http://schemas.microsoft.com/office/powerpoint/2010/main" val="2780115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00BBD5F-A868-4F2E-8D32-11F3484AEDA4}"/>
              </a:ext>
            </a:extLst>
          </p:cNvPr>
          <p:cNvSpPr>
            <a:spLocks noGrp="1"/>
          </p:cNvSpPr>
          <p:nvPr>
            <p:ph type="title"/>
          </p:nvPr>
        </p:nvSpPr>
        <p:spPr>
          <a:xfrm>
            <a:off x="677334" y="609600"/>
            <a:ext cx="8596668" cy="825305"/>
          </a:xfrm>
        </p:spPr>
        <p:txBody>
          <a:bodyPr/>
          <a:lstStyle/>
          <a:p>
            <a:r>
              <a:rPr lang="es-ES" dirty="0"/>
              <a:t>Método de ruta básica:</a:t>
            </a:r>
          </a:p>
        </p:txBody>
      </p:sp>
      <p:sp>
        <p:nvSpPr>
          <p:cNvPr id="3" name="Marcador de contenido 2">
            <a:extLst>
              <a:ext uri="{FF2B5EF4-FFF2-40B4-BE49-F238E27FC236}">
                <a16:creationId xmlns="" xmlns:a16="http://schemas.microsoft.com/office/drawing/2014/main" id="{2530654A-89EF-42CE-8E93-41CDDD488F69}"/>
              </a:ext>
            </a:extLst>
          </p:cNvPr>
          <p:cNvSpPr>
            <a:spLocks noGrp="1"/>
          </p:cNvSpPr>
          <p:nvPr>
            <p:ph idx="1"/>
          </p:nvPr>
        </p:nvSpPr>
        <p:spPr>
          <a:xfrm>
            <a:off x="677334" y="1786597"/>
            <a:ext cx="9184118" cy="4254765"/>
          </a:xfrm>
        </p:spPr>
        <p:txBody>
          <a:bodyPr>
            <a:normAutofit/>
          </a:bodyPr>
          <a:lstStyle/>
          <a:p>
            <a:r>
              <a:rPr lang="es-ES" sz="2000" dirty="0"/>
              <a:t>Permite al diseñador generar de casos de prueba derivada  ruta lógica </a:t>
            </a:r>
          </a:p>
          <a:p>
            <a:r>
              <a:rPr lang="es-ES" sz="2000" dirty="0"/>
              <a:t>Se usa  como guía para definir un conjunto básico de rutas de ejecución. </a:t>
            </a:r>
          </a:p>
          <a:p>
            <a:r>
              <a:rPr lang="es-ES" sz="2000" dirty="0"/>
              <a:t>Los casos de prueba derivados del conjunto básico de rutas tienen garantía para ejecutar todo enunciado en el programa, al menos una vez durante la prueba.</a:t>
            </a:r>
          </a:p>
        </p:txBody>
      </p:sp>
    </p:spTree>
    <p:extLst>
      <p:ext uri="{BB962C8B-B14F-4D97-AF65-F5344CB8AC3E}">
        <p14:creationId xmlns:p14="http://schemas.microsoft.com/office/powerpoint/2010/main" val="3240722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14BC80A-AA73-4A15-AB23-CF36FE378543}"/>
              </a:ext>
            </a:extLst>
          </p:cNvPr>
          <p:cNvSpPr>
            <a:spLocks noGrp="1"/>
          </p:cNvSpPr>
          <p:nvPr>
            <p:ph type="title"/>
          </p:nvPr>
        </p:nvSpPr>
        <p:spPr/>
        <p:txBody>
          <a:bodyPr/>
          <a:lstStyle/>
          <a:p>
            <a:r>
              <a:rPr lang="es-ES" b="1" dirty="0"/>
              <a:t>Rutas de programa independientes:</a:t>
            </a:r>
            <a:br>
              <a:rPr lang="es-ES" b="1" dirty="0"/>
            </a:br>
            <a:endParaRPr lang="es-ES" dirty="0"/>
          </a:p>
        </p:txBody>
      </p:sp>
      <p:sp>
        <p:nvSpPr>
          <p:cNvPr id="3" name="Marcador de contenido 2">
            <a:extLst>
              <a:ext uri="{FF2B5EF4-FFF2-40B4-BE49-F238E27FC236}">
                <a16:creationId xmlns="" xmlns:a16="http://schemas.microsoft.com/office/drawing/2014/main" id="{A308B639-BC7A-41E5-8EA1-CC7097C68E64}"/>
              </a:ext>
            </a:extLst>
          </p:cNvPr>
          <p:cNvSpPr>
            <a:spLocks noGrp="1"/>
          </p:cNvSpPr>
          <p:nvPr>
            <p:ph idx="1"/>
          </p:nvPr>
        </p:nvSpPr>
        <p:spPr>
          <a:xfrm>
            <a:off x="677333" y="2160589"/>
            <a:ext cx="8888697" cy="3880773"/>
          </a:xfrm>
        </p:spPr>
        <p:txBody>
          <a:bodyPr>
            <a:normAutofit/>
          </a:bodyPr>
          <a:lstStyle/>
          <a:p>
            <a:r>
              <a:rPr lang="es-ES" sz="2000" dirty="0"/>
              <a:t>Introduce al menos una condición en el programa. </a:t>
            </a:r>
          </a:p>
          <a:p>
            <a:r>
              <a:rPr lang="es-ES" sz="2000" dirty="0"/>
              <a:t>Cuando se establece como un grafo de flujo, una ruta independiente debe moverse a lo largo de al menos una arista que no se haya recorrido antes de definir la ruta. </a:t>
            </a:r>
          </a:p>
        </p:txBody>
      </p:sp>
    </p:spTree>
    <p:extLst>
      <p:ext uri="{BB962C8B-B14F-4D97-AF65-F5344CB8AC3E}">
        <p14:creationId xmlns:p14="http://schemas.microsoft.com/office/powerpoint/2010/main" val="385616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36F84BA-09CE-4A93-8D5D-E843FD3C9BAF}"/>
              </a:ext>
            </a:extLst>
          </p:cNvPr>
          <p:cNvSpPr>
            <a:spLocks noGrp="1"/>
          </p:cNvSpPr>
          <p:nvPr>
            <p:ph type="title"/>
          </p:nvPr>
        </p:nvSpPr>
        <p:spPr>
          <a:xfrm>
            <a:off x="677334" y="609600"/>
            <a:ext cx="8596668" cy="937846"/>
          </a:xfrm>
        </p:spPr>
        <p:txBody>
          <a:bodyPr/>
          <a:lstStyle/>
          <a:p>
            <a:r>
              <a:rPr lang="es-ES" b="1" dirty="0"/>
              <a:t>Rutas de programa independientes:</a:t>
            </a:r>
            <a:endParaRPr lang="es-ES" dirty="0"/>
          </a:p>
        </p:txBody>
      </p:sp>
      <p:sp>
        <p:nvSpPr>
          <p:cNvPr id="3" name="Marcador de contenido 2">
            <a:extLst>
              <a:ext uri="{FF2B5EF4-FFF2-40B4-BE49-F238E27FC236}">
                <a16:creationId xmlns="" xmlns:a16="http://schemas.microsoft.com/office/drawing/2014/main" id="{8BD7A403-D2E8-4F22-9CDE-A63F0298D3B8}"/>
              </a:ext>
            </a:extLst>
          </p:cNvPr>
          <p:cNvSpPr>
            <a:spLocks noGrp="1"/>
          </p:cNvSpPr>
          <p:nvPr>
            <p:ph idx="1"/>
          </p:nvPr>
        </p:nvSpPr>
        <p:spPr/>
        <p:txBody>
          <a:bodyPr/>
          <a:lstStyle/>
          <a:p>
            <a:pPr marL="0" indent="0">
              <a:buNone/>
            </a:pPr>
            <a:r>
              <a:rPr lang="es-ES" dirty="0"/>
              <a:t>Por ejemplo, un conjunto de rutas independientes para el gráfico de flujo que se ilustra en la figura es:</a:t>
            </a:r>
            <a:endParaRPr lang="es-ES" b="1" dirty="0"/>
          </a:p>
          <a:p>
            <a:pPr marL="0" indent="0">
              <a:buNone/>
            </a:pPr>
            <a:endParaRPr lang="es-ES" dirty="0"/>
          </a:p>
          <a:p>
            <a:pPr marL="0" indent="0">
              <a:buNone/>
            </a:pPr>
            <a:r>
              <a:rPr lang="es-ES" b="1" dirty="0"/>
              <a:t>ruta 1</a:t>
            </a:r>
            <a:r>
              <a:rPr lang="es-ES" dirty="0"/>
              <a:t>: 1-11</a:t>
            </a:r>
          </a:p>
          <a:p>
            <a:pPr marL="0" indent="0">
              <a:buNone/>
            </a:pPr>
            <a:r>
              <a:rPr lang="es-ES" b="1" dirty="0"/>
              <a:t>ruta 2</a:t>
            </a:r>
            <a:r>
              <a:rPr lang="es-ES" dirty="0"/>
              <a:t>: 1-2-3-4-5-10-1-11 </a:t>
            </a:r>
          </a:p>
          <a:p>
            <a:pPr marL="0" indent="0">
              <a:buNone/>
            </a:pPr>
            <a:r>
              <a:rPr lang="es-ES" b="1" dirty="0"/>
              <a:t>ruta 3:</a:t>
            </a:r>
            <a:r>
              <a:rPr lang="es-ES" dirty="0"/>
              <a:t> 1-2-3-6-8-9-10-1-11 </a:t>
            </a:r>
          </a:p>
          <a:p>
            <a:pPr marL="0" indent="0">
              <a:buNone/>
            </a:pPr>
            <a:r>
              <a:rPr lang="es-ES" b="1" dirty="0"/>
              <a:t>ruta 4:</a:t>
            </a:r>
            <a:r>
              <a:rPr lang="es-ES" dirty="0"/>
              <a:t> 1-2-3-6-7-9-10-1-11 </a:t>
            </a:r>
          </a:p>
          <a:p>
            <a:pPr marL="0" indent="0">
              <a:buNone/>
            </a:pPr>
            <a:endParaRPr lang="es-ES" dirty="0"/>
          </a:p>
          <a:p>
            <a:pPr marL="0" indent="0">
              <a:buNone/>
            </a:pPr>
            <a:endParaRPr lang="es-ES" dirty="0"/>
          </a:p>
          <a:p>
            <a:pPr marL="0" indent="0">
              <a:buNone/>
            </a:pPr>
            <a:r>
              <a:rPr lang="es-ES" dirty="0"/>
              <a:t>Observe que cada nueva ruta introduce una nueva arista. </a:t>
            </a:r>
          </a:p>
        </p:txBody>
      </p:sp>
      <p:pic>
        <p:nvPicPr>
          <p:cNvPr id="6" name="Imagen 5">
            <a:extLst>
              <a:ext uri="{FF2B5EF4-FFF2-40B4-BE49-F238E27FC236}">
                <a16:creationId xmlns="" xmlns:a16="http://schemas.microsoft.com/office/drawing/2014/main" id="{6299A75B-89BC-449E-9F97-6B6207017DA8}"/>
              </a:ext>
            </a:extLst>
          </p:cNvPr>
          <p:cNvPicPr>
            <a:picLocks noChangeAspect="1"/>
          </p:cNvPicPr>
          <p:nvPr/>
        </p:nvPicPr>
        <p:blipFill>
          <a:blip r:embed="rId2"/>
          <a:stretch>
            <a:fillRect/>
          </a:stretch>
        </p:blipFill>
        <p:spPr>
          <a:xfrm>
            <a:off x="4465173" y="2653175"/>
            <a:ext cx="4133850" cy="2895600"/>
          </a:xfrm>
          <a:prstGeom prst="rect">
            <a:avLst/>
          </a:prstGeom>
        </p:spPr>
      </p:pic>
    </p:spTree>
    <p:extLst>
      <p:ext uri="{BB962C8B-B14F-4D97-AF65-F5344CB8AC3E}">
        <p14:creationId xmlns:p14="http://schemas.microsoft.com/office/powerpoint/2010/main" val="1852386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D09B7C3-BFAE-4622-B1FC-A8D5CC8CB7BA}"/>
              </a:ext>
            </a:extLst>
          </p:cNvPr>
          <p:cNvSpPr>
            <a:spLocks noGrp="1"/>
          </p:cNvSpPr>
          <p:nvPr>
            <p:ph type="title"/>
          </p:nvPr>
        </p:nvSpPr>
        <p:spPr/>
        <p:txBody>
          <a:bodyPr/>
          <a:lstStyle/>
          <a:p>
            <a:r>
              <a:rPr lang="es-ES" b="1" dirty="0"/>
              <a:t>Rutas de programa independientes:</a:t>
            </a:r>
            <a:endParaRPr lang="es-ES" dirty="0"/>
          </a:p>
        </p:txBody>
      </p:sp>
      <p:sp>
        <p:nvSpPr>
          <p:cNvPr id="3" name="Marcador de contenido 2">
            <a:extLst>
              <a:ext uri="{FF2B5EF4-FFF2-40B4-BE49-F238E27FC236}">
                <a16:creationId xmlns="" xmlns:a16="http://schemas.microsoft.com/office/drawing/2014/main" id="{4FEB23B0-6F44-4AA8-9903-244494CADF51}"/>
              </a:ext>
            </a:extLst>
          </p:cNvPr>
          <p:cNvSpPr>
            <a:spLocks noGrp="1"/>
          </p:cNvSpPr>
          <p:nvPr>
            <p:ph idx="1"/>
          </p:nvPr>
        </p:nvSpPr>
        <p:spPr>
          <a:xfrm>
            <a:off x="677334" y="2160589"/>
            <a:ext cx="8944968" cy="3880773"/>
          </a:xfrm>
        </p:spPr>
        <p:txBody>
          <a:bodyPr/>
          <a:lstStyle/>
          <a:p>
            <a:r>
              <a:rPr lang="es-ES" dirty="0"/>
              <a:t>Las rutas de la 1 a la 4 constituyen un conjunto básico para el grafo de flujo</a:t>
            </a:r>
          </a:p>
          <a:p>
            <a:r>
              <a:rPr lang="es-ES" dirty="0"/>
              <a:t>Se pueden diseñar pruebas para forzar la ejecución de estas rutas. </a:t>
            </a:r>
          </a:p>
          <a:p>
            <a:r>
              <a:rPr lang="es-ES" dirty="0"/>
              <a:t>Todo enunciado en el programa tendrá garantizada su ejecución </a:t>
            </a:r>
            <a:r>
              <a:rPr lang="es-ES" b="1" dirty="0"/>
              <a:t>al menos una vez.</a:t>
            </a:r>
          </a:p>
          <a:p>
            <a:r>
              <a:rPr lang="es-ES" dirty="0"/>
              <a:t>Cada condición se </a:t>
            </a:r>
            <a:r>
              <a:rPr lang="es-ES" b="1" dirty="0"/>
              <a:t>ejecutará</a:t>
            </a:r>
            <a:r>
              <a:rPr lang="es-ES" dirty="0"/>
              <a:t> en sus lados </a:t>
            </a:r>
            <a:r>
              <a:rPr lang="es-ES" b="1" dirty="0"/>
              <a:t>verdadero</a:t>
            </a:r>
            <a:r>
              <a:rPr lang="es-ES" dirty="0"/>
              <a:t> y </a:t>
            </a:r>
            <a:r>
              <a:rPr lang="es-ES" b="1" dirty="0"/>
              <a:t>falso.</a:t>
            </a:r>
          </a:p>
        </p:txBody>
      </p:sp>
    </p:spTree>
    <p:extLst>
      <p:ext uri="{BB962C8B-B14F-4D97-AF65-F5344CB8AC3E}">
        <p14:creationId xmlns:p14="http://schemas.microsoft.com/office/powerpoint/2010/main" val="3684386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F5B8525-962B-49CF-9DAC-47B866AFB186}"/>
              </a:ext>
            </a:extLst>
          </p:cNvPr>
          <p:cNvSpPr>
            <a:spLocks noGrp="1"/>
          </p:cNvSpPr>
          <p:nvPr>
            <p:ph type="title"/>
          </p:nvPr>
        </p:nvSpPr>
        <p:spPr>
          <a:xfrm>
            <a:off x="677334" y="609600"/>
            <a:ext cx="8596668" cy="994117"/>
          </a:xfrm>
        </p:spPr>
        <p:txBody>
          <a:bodyPr>
            <a:normAutofit/>
          </a:bodyPr>
          <a:lstStyle/>
          <a:p>
            <a:r>
              <a:rPr lang="es-ES" dirty="0"/>
              <a:t>Cómo saber cuántas rutas a buscar? </a:t>
            </a:r>
          </a:p>
        </p:txBody>
      </p:sp>
      <p:sp>
        <p:nvSpPr>
          <p:cNvPr id="3" name="Marcador de contenido 2">
            <a:extLst>
              <a:ext uri="{FF2B5EF4-FFF2-40B4-BE49-F238E27FC236}">
                <a16:creationId xmlns="" xmlns:a16="http://schemas.microsoft.com/office/drawing/2014/main" id="{0EC95563-FB5A-41AC-993B-A0506851ECD9}"/>
              </a:ext>
            </a:extLst>
          </p:cNvPr>
          <p:cNvSpPr>
            <a:spLocks noGrp="1"/>
          </p:cNvSpPr>
          <p:nvPr>
            <p:ph idx="1"/>
          </p:nvPr>
        </p:nvSpPr>
        <p:spPr/>
        <p:txBody>
          <a:bodyPr>
            <a:normAutofit fontScale="92500" lnSpcReduction="20000"/>
          </a:bodyPr>
          <a:lstStyle/>
          <a:p>
            <a:pPr marL="0" indent="0">
              <a:buNone/>
            </a:pPr>
            <a:r>
              <a:rPr lang="es-ES" dirty="0"/>
              <a:t>Por medio del calculo de </a:t>
            </a:r>
            <a:r>
              <a:rPr lang="es-ES" b="1" dirty="0"/>
              <a:t>complejidad ciclomática V(G)</a:t>
            </a:r>
            <a:r>
              <a:rPr lang="es-ES" dirty="0"/>
              <a:t>  se puede obtener el numero de rutas independientes al fin de garantizar que todos los enunciados se ejecuten por lo menos unas vez.</a:t>
            </a:r>
          </a:p>
          <a:p>
            <a:pPr marL="0" indent="0">
              <a:buNone/>
            </a:pPr>
            <a:r>
              <a:rPr lang="es-ES" dirty="0"/>
              <a:t>se puede calcular de la siguiente forma :</a:t>
            </a:r>
          </a:p>
          <a:p>
            <a:pPr marL="0" indent="0">
              <a:buNone/>
            </a:pPr>
            <a:endParaRPr lang="es-ES" dirty="0"/>
          </a:p>
          <a:p>
            <a:pPr>
              <a:buFont typeface="+mj-lt"/>
              <a:buAutoNum type="arabicPeriod"/>
            </a:pPr>
            <a:r>
              <a:rPr lang="es-ES" sz="2000" b="1" dirty="0"/>
              <a:t>V(G)= </a:t>
            </a:r>
            <a:r>
              <a:rPr lang="es-ES" sz="2000" dirty="0"/>
              <a:t>E </a:t>
            </a:r>
            <a:r>
              <a:rPr lang="es-ES" sz="2200" b="1" dirty="0"/>
              <a:t>-</a:t>
            </a:r>
            <a:r>
              <a:rPr lang="es-ES" sz="2000" dirty="0"/>
              <a:t> N </a:t>
            </a:r>
            <a:r>
              <a:rPr lang="es-ES" sz="2200" b="1" dirty="0"/>
              <a:t>+</a:t>
            </a:r>
            <a:r>
              <a:rPr lang="es-ES" sz="2000" dirty="0"/>
              <a:t> 2</a:t>
            </a:r>
          </a:p>
          <a:p>
            <a:pPr>
              <a:buFont typeface="+mj-lt"/>
              <a:buAutoNum type="arabicPeriod"/>
            </a:pPr>
            <a:r>
              <a:rPr lang="es-ES" sz="2000" b="1" dirty="0"/>
              <a:t>V(G)= </a:t>
            </a:r>
            <a:r>
              <a:rPr lang="es-ES" sz="2000" dirty="0"/>
              <a:t>P</a:t>
            </a:r>
            <a:r>
              <a:rPr lang="es-ES" sz="2200" dirty="0"/>
              <a:t>+</a:t>
            </a:r>
            <a:r>
              <a:rPr lang="es-ES" sz="2000" dirty="0"/>
              <a:t>1</a:t>
            </a:r>
          </a:p>
          <a:p>
            <a:pPr>
              <a:buFont typeface="+mj-lt"/>
              <a:buAutoNum type="arabicPeriod"/>
            </a:pPr>
            <a:endParaRPr lang="es-ES" dirty="0"/>
          </a:p>
          <a:p>
            <a:pPr marL="0" indent="0">
              <a:buNone/>
            </a:pPr>
            <a:r>
              <a:rPr lang="es-ES" b="1" dirty="0"/>
              <a:t>	Donde:</a:t>
            </a:r>
          </a:p>
          <a:p>
            <a:pPr marL="0" indent="0">
              <a:buNone/>
            </a:pPr>
            <a:r>
              <a:rPr lang="es-ES" b="1" dirty="0"/>
              <a:t>	E=</a:t>
            </a:r>
            <a:r>
              <a:rPr lang="es-ES" dirty="0"/>
              <a:t>Numero de aristas del grafo de flujo</a:t>
            </a:r>
          </a:p>
          <a:p>
            <a:pPr marL="0" indent="0">
              <a:buNone/>
            </a:pPr>
            <a:r>
              <a:rPr lang="es-ES" b="1" dirty="0"/>
              <a:t>	N=</a:t>
            </a:r>
            <a:r>
              <a:rPr lang="es-ES" dirty="0"/>
              <a:t>Numero de nodos del grafo de flujo</a:t>
            </a:r>
          </a:p>
          <a:p>
            <a:pPr marL="0" indent="0">
              <a:buNone/>
            </a:pPr>
            <a:r>
              <a:rPr lang="es-ES" dirty="0"/>
              <a:t>	</a:t>
            </a:r>
            <a:r>
              <a:rPr lang="es-ES" b="1" dirty="0"/>
              <a:t>P=</a:t>
            </a:r>
            <a:r>
              <a:rPr lang="es-ES" dirty="0"/>
              <a:t>Número de nodos predicado contenidos en el gráfico de flujo G</a:t>
            </a:r>
          </a:p>
          <a:p>
            <a:pPr>
              <a:buFont typeface="+mj-lt"/>
              <a:buAutoNum type="arabicPeriod"/>
            </a:pPr>
            <a:endParaRPr lang="es-ES" dirty="0"/>
          </a:p>
          <a:p>
            <a:pPr>
              <a:buFont typeface="+mj-lt"/>
              <a:buAutoNum type="arabicPeriod"/>
            </a:pPr>
            <a:endParaRPr lang="es-ES" dirty="0"/>
          </a:p>
          <a:p>
            <a:pPr>
              <a:buFont typeface="+mj-lt"/>
              <a:buAutoNum type="arabicPeriod"/>
            </a:pPr>
            <a:endParaRPr lang="es-ES" dirty="0"/>
          </a:p>
          <a:p>
            <a:pPr>
              <a:buFont typeface="+mj-lt"/>
              <a:buAutoNum type="arabicPeriod"/>
            </a:pPr>
            <a:endParaRPr lang="es-ES" dirty="0"/>
          </a:p>
        </p:txBody>
      </p:sp>
    </p:spTree>
    <p:extLst>
      <p:ext uri="{BB962C8B-B14F-4D97-AF65-F5344CB8AC3E}">
        <p14:creationId xmlns:p14="http://schemas.microsoft.com/office/powerpoint/2010/main" val="991461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3A3CA8-0AAA-432D-81D9-2B05DD042A2F}"/>
              </a:ext>
            </a:extLst>
          </p:cNvPr>
          <p:cNvSpPr>
            <a:spLocks noGrp="1"/>
          </p:cNvSpPr>
          <p:nvPr>
            <p:ph type="title"/>
          </p:nvPr>
        </p:nvSpPr>
        <p:spPr>
          <a:xfrm>
            <a:off x="677334" y="609600"/>
            <a:ext cx="8596668" cy="684628"/>
          </a:xfrm>
        </p:spPr>
        <p:txBody>
          <a:bodyPr>
            <a:normAutofit/>
          </a:bodyPr>
          <a:lstStyle/>
          <a:p>
            <a:r>
              <a:rPr lang="es-ES" dirty="0"/>
              <a:t>Ejemplo:</a:t>
            </a:r>
          </a:p>
        </p:txBody>
      </p:sp>
      <p:sp>
        <p:nvSpPr>
          <p:cNvPr id="3" name="Marcador de contenido 2">
            <a:extLst>
              <a:ext uri="{FF2B5EF4-FFF2-40B4-BE49-F238E27FC236}">
                <a16:creationId xmlns="" xmlns:a16="http://schemas.microsoft.com/office/drawing/2014/main" id="{58C9403C-3A67-4E52-804B-98804B3478B6}"/>
              </a:ext>
            </a:extLst>
          </p:cNvPr>
          <p:cNvSpPr>
            <a:spLocks noGrp="1"/>
          </p:cNvSpPr>
          <p:nvPr>
            <p:ph idx="1"/>
          </p:nvPr>
        </p:nvSpPr>
        <p:spPr/>
        <p:txBody>
          <a:bodyPr/>
          <a:lstStyle/>
          <a:p>
            <a:r>
              <a:rPr lang="es-ES" dirty="0"/>
              <a:t>Calcular la complejidad ciclomática puede calcularse usando cada uno de los algoritmos recién indicados:</a:t>
            </a:r>
          </a:p>
          <a:p>
            <a:pPr marL="0" indent="0">
              <a:buNone/>
            </a:pPr>
            <a:endParaRPr lang="es-ES" b="1" dirty="0"/>
          </a:p>
          <a:p>
            <a:endParaRPr lang="es-ES" dirty="0"/>
          </a:p>
        </p:txBody>
      </p:sp>
      <p:pic>
        <p:nvPicPr>
          <p:cNvPr id="4" name="Imagen 3">
            <a:extLst>
              <a:ext uri="{FF2B5EF4-FFF2-40B4-BE49-F238E27FC236}">
                <a16:creationId xmlns="" xmlns:a16="http://schemas.microsoft.com/office/drawing/2014/main" id="{B537B97C-9B89-49C8-A64A-93A8487C64E5}"/>
              </a:ext>
            </a:extLst>
          </p:cNvPr>
          <p:cNvPicPr>
            <a:picLocks noChangeAspect="1"/>
          </p:cNvPicPr>
          <p:nvPr/>
        </p:nvPicPr>
        <p:blipFill>
          <a:blip r:embed="rId2"/>
          <a:stretch>
            <a:fillRect/>
          </a:stretch>
        </p:blipFill>
        <p:spPr>
          <a:xfrm>
            <a:off x="2396952" y="3033220"/>
            <a:ext cx="4133850" cy="2895600"/>
          </a:xfrm>
          <a:prstGeom prst="rect">
            <a:avLst/>
          </a:prstGeom>
        </p:spPr>
      </p:pic>
    </p:spTree>
    <p:extLst>
      <p:ext uri="{BB962C8B-B14F-4D97-AF65-F5344CB8AC3E}">
        <p14:creationId xmlns:p14="http://schemas.microsoft.com/office/powerpoint/2010/main" val="4172139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5F945D-4DF7-49D1-B72E-71D8B25D2B6A}"/>
              </a:ext>
            </a:extLst>
          </p:cNvPr>
          <p:cNvSpPr>
            <a:spLocks noGrp="1"/>
          </p:cNvSpPr>
          <p:nvPr>
            <p:ph type="title"/>
          </p:nvPr>
        </p:nvSpPr>
        <p:spPr/>
        <p:txBody>
          <a:bodyPr/>
          <a:lstStyle/>
          <a:p>
            <a:r>
              <a:rPr lang="es-ES" dirty="0"/>
              <a:t>Sol:</a:t>
            </a:r>
          </a:p>
        </p:txBody>
      </p:sp>
      <p:sp>
        <p:nvSpPr>
          <p:cNvPr id="3" name="Marcador de contenido 2">
            <a:extLst>
              <a:ext uri="{FF2B5EF4-FFF2-40B4-BE49-F238E27FC236}">
                <a16:creationId xmlns="" xmlns:a16="http://schemas.microsoft.com/office/drawing/2014/main" id="{EF9DDDBA-DF31-43D2-A01B-46E0A806AAD9}"/>
              </a:ext>
            </a:extLst>
          </p:cNvPr>
          <p:cNvSpPr>
            <a:spLocks noGrp="1"/>
          </p:cNvSpPr>
          <p:nvPr>
            <p:ph idx="1"/>
          </p:nvPr>
        </p:nvSpPr>
        <p:spPr/>
        <p:txBody>
          <a:bodyPr/>
          <a:lstStyle/>
          <a:p>
            <a:r>
              <a:rPr lang="es-ES" dirty="0"/>
              <a:t> </a:t>
            </a:r>
            <a:r>
              <a:rPr lang="es-ES" b="1" dirty="0"/>
              <a:t>V(G) </a:t>
            </a:r>
            <a:r>
              <a:rPr lang="es-ES" dirty="0"/>
              <a:t>= 11 aristas - 9 nodos + 2 = 4</a:t>
            </a:r>
          </a:p>
          <a:p>
            <a:r>
              <a:rPr lang="es-ES" dirty="0"/>
              <a:t> </a:t>
            </a:r>
            <a:r>
              <a:rPr lang="es-ES" b="1" dirty="0"/>
              <a:t>V(G)</a:t>
            </a:r>
            <a:r>
              <a:rPr lang="es-ES" dirty="0"/>
              <a:t> = 3  nodos predicado + 1  = 4</a:t>
            </a:r>
          </a:p>
          <a:p>
            <a:endParaRPr lang="es-ES" dirty="0"/>
          </a:p>
        </p:txBody>
      </p:sp>
      <p:pic>
        <p:nvPicPr>
          <p:cNvPr id="4" name="Imagen 3">
            <a:extLst>
              <a:ext uri="{FF2B5EF4-FFF2-40B4-BE49-F238E27FC236}">
                <a16:creationId xmlns="" xmlns:a16="http://schemas.microsoft.com/office/drawing/2014/main" id="{F26D43FD-CC5D-41A3-97FC-91EF2597C0B9}"/>
              </a:ext>
            </a:extLst>
          </p:cNvPr>
          <p:cNvPicPr>
            <a:picLocks noChangeAspect="1"/>
          </p:cNvPicPr>
          <p:nvPr/>
        </p:nvPicPr>
        <p:blipFill>
          <a:blip r:embed="rId2"/>
          <a:stretch>
            <a:fillRect/>
          </a:stretch>
        </p:blipFill>
        <p:spPr>
          <a:xfrm>
            <a:off x="2607967" y="3145762"/>
            <a:ext cx="4133850" cy="2895600"/>
          </a:xfrm>
          <a:prstGeom prst="rect">
            <a:avLst/>
          </a:prstGeom>
        </p:spPr>
      </p:pic>
    </p:spTree>
    <p:extLst>
      <p:ext uri="{BB962C8B-B14F-4D97-AF65-F5344CB8AC3E}">
        <p14:creationId xmlns:p14="http://schemas.microsoft.com/office/powerpoint/2010/main" val="3680870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E72CB7-62F4-4EB2-8759-B168A3C39970}"/>
              </a:ext>
            </a:extLst>
          </p:cNvPr>
          <p:cNvSpPr>
            <a:spLocks noGrp="1"/>
          </p:cNvSpPr>
          <p:nvPr>
            <p:ph type="title"/>
          </p:nvPr>
        </p:nvSpPr>
        <p:spPr/>
        <p:txBody>
          <a:bodyPr/>
          <a:lstStyle/>
          <a:p>
            <a:r>
              <a:rPr lang="es-ES" dirty="0"/>
              <a:t>Tipos de técnicas:</a:t>
            </a:r>
          </a:p>
        </p:txBody>
      </p:sp>
      <p:sp>
        <p:nvSpPr>
          <p:cNvPr id="3" name="Marcador de contenido 2">
            <a:extLst>
              <a:ext uri="{FF2B5EF4-FFF2-40B4-BE49-F238E27FC236}">
                <a16:creationId xmlns="" xmlns:a16="http://schemas.microsoft.com/office/drawing/2014/main" id="{BD3E8E14-7750-41A6-B494-B3B1C3786BE5}"/>
              </a:ext>
            </a:extLst>
          </p:cNvPr>
          <p:cNvSpPr>
            <a:spLocks noGrp="1"/>
          </p:cNvSpPr>
          <p:nvPr>
            <p:ph idx="1"/>
          </p:nvPr>
        </p:nvSpPr>
        <p:spPr>
          <a:xfrm>
            <a:off x="677334" y="1723860"/>
            <a:ext cx="9367419" cy="3953608"/>
          </a:xfrm>
        </p:spPr>
        <p:txBody>
          <a:bodyPr>
            <a:normAutofit fontScale="55000" lnSpcReduction="20000"/>
          </a:bodyPr>
          <a:lstStyle/>
          <a:p>
            <a:r>
              <a:rPr lang="es-ES" sz="3800" b="1" dirty="0">
                <a:solidFill>
                  <a:schemeClr val="accent1"/>
                </a:solidFill>
                <a:latin typeface="+mj-lt"/>
                <a:ea typeface="+mj-ea"/>
                <a:cs typeface="+mj-cs"/>
              </a:rPr>
              <a:t>Cobertura de Sentencia:</a:t>
            </a:r>
          </a:p>
          <a:p>
            <a:pPr marL="0" indent="0">
              <a:buNone/>
            </a:pPr>
            <a:r>
              <a:rPr lang="es-ES" sz="3200" dirty="0"/>
              <a:t>	se enfoca en </a:t>
            </a:r>
            <a:r>
              <a:rPr lang="es-ES" sz="3200" b="1" dirty="0"/>
              <a:t>probar las sentencias</a:t>
            </a:r>
            <a:r>
              <a:rPr lang="es-ES" sz="3200" dirty="0"/>
              <a:t> dentro del código que cada sentencia se ejecute 	al menos una vez.</a:t>
            </a:r>
          </a:p>
          <a:p>
            <a:pPr marL="0" indent="0">
              <a:buNone/>
            </a:pPr>
            <a:endParaRPr lang="es-ES" sz="2000" dirty="0"/>
          </a:p>
          <a:p>
            <a:r>
              <a:rPr lang="es-ES" sz="3700" b="1" dirty="0">
                <a:solidFill>
                  <a:schemeClr val="accent1"/>
                </a:solidFill>
                <a:latin typeface="+mj-lt"/>
                <a:ea typeface="+mj-ea"/>
                <a:cs typeface="+mj-cs"/>
              </a:rPr>
              <a:t>Cobertura de Decisión</a:t>
            </a:r>
            <a:r>
              <a:rPr lang="es-ES" sz="2000" b="1" dirty="0">
                <a:solidFill>
                  <a:schemeClr val="accent1"/>
                </a:solidFill>
                <a:latin typeface="+mj-lt"/>
                <a:ea typeface="+mj-ea"/>
                <a:cs typeface="+mj-cs"/>
              </a:rPr>
              <a:t>:</a:t>
            </a:r>
            <a:endParaRPr lang="es-ES" sz="2000" b="1" dirty="0"/>
          </a:p>
          <a:p>
            <a:pPr marL="0" indent="0">
              <a:buNone/>
            </a:pPr>
            <a:r>
              <a:rPr lang="es-ES" sz="3200" dirty="0"/>
              <a:t>	Que cada </a:t>
            </a:r>
            <a:r>
              <a:rPr lang="es-ES" sz="3200" b="1" dirty="0"/>
              <a:t>decisión tenga, por lo menos una vez un resultado verdadero y al 	menos una vez uno falso. </a:t>
            </a:r>
          </a:p>
          <a:p>
            <a:pPr marL="0" indent="0">
              <a:buNone/>
            </a:pPr>
            <a:r>
              <a:rPr lang="es-ES" sz="2000" dirty="0"/>
              <a:t> </a:t>
            </a:r>
          </a:p>
          <a:p>
            <a:r>
              <a:rPr lang="es-ES" sz="3700" b="1" dirty="0">
                <a:solidFill>
                  <a:schemeClr val="accent1"/>
                </a:solidFill>
                <a:latin typeface="+mj-lt"/>
                <a:ea typeface="+mj-ea"/>
                <a:cs typeface="+mj-cs"/>
              </a:rPr>
              <a:t>Cobertura de Camino</a:t>
            </a:r>
          </a:p>
          <a:p>
            <a:pPr marL="0" indent="0">
              <a:buNone/>
            </a:pPr>
            <a:r>
              <a:rPr lang="es-ES" sz="4000" dirty="0"/>
              <a:t>	</a:t>
            </a:r>
            <a:r>
              <a:rPr lang="es-ES" sz="3300" dirty="0"/>
              <a:t>Comprueba el numero de caminos linealmente independientes</a:t>
            </a:r>
          </a:p>
          <a:p>
            <a:r>
              <a:rPr lang="es-ES" sz="3600" b="1" dirty="0">
                <a:solidFill>
                  <a:schemeClr val="accent1"/>
                </a:solidFill>
                <a:latin typeface="+mj-lt"/>
                <a:ea typeface="+mj-ea"/>
                <a:cs typeface="+mj-cs"/>
              </a:rPr>
              <a:t>Pruebas de Condición y Cobertura</a:t>
            </a:r>
          </a:p>
          <a:p>
            <a:pPr marL="0" indent="0">
              <a:buNone/>
            </a:pPr>
            <a:r>
              <a:rPr lang="es-ES" sz="3600" dirty="0"/>
              <a:t>	</a:t>
            </a:r>
            <a:r>
              <a:rPr lang="es-ES" sz="3300" dirty="0"/>
              <a:t>Es el porcentaje de todos los resultados individuales</a:t>
            </a:r>
          </a:p>
          <a:p>
            <a:endParaRPr lang="es-ES" sz="3600" b="1" dirty="0">
              <a:solidFill>
                <a:schemeClr val="accent1"/>
              </a:solidFill>
              <a:latin typeface="+mj-lt"/>
              <a:ea typeface="+mj-ea"/>
              <a:cs typeface="+mj-cs"/>
            </a:endParaRPr>
          </a:p>
          <a:p>
            <a:endParaRPr lang="es-ES" sz="3600" b="1" dirty="0">
              <a:solidFill>
                <a:schemeClr val="accent1"/>
              </a:solidFill>
              <a:latin typeface="+mj-lt"/>
              <a:ea typeface="+mj-ea"/>
              <a:cs typeface="+mj-cs"/>
            </a:endParaRPr>
          </a:p>
        </p:txBody>
      </p:sp>
    </p:spTree>
    <p:extLst>
      <p:ext uri="{BB962C8B-B14F-4D97-AF65-F5344CB8AC3E}">
        <p14:creationId xmlns:p14="http://schemas.microsoft.com/office/powerpoint/2010/main" val="2768048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E19202-E0FE-4235-A8C6-E01A89DD67BC}"/>
              </a:ext>
            </a:extLst>
          </p:cNvPr>
          <p:cNvSpPr>
            <a:spLocks noGrp="1"/>
          </p:cNvSpPr>
          <p:nvPr>
            <p:ph type="title"/>
          </p:nvPr>
        </p:nvSpPr>
        <p:spPr>
          <a:xfrm>
            <a:off x="677333" y="609600"/>
            <a:ext cx="11032446" cy="1008185"/>
          </a:xfrm>
        </p:spPr>
        <p:txBody>
          <a:bodyPr/>
          <a:lstStyle/>
          <a:p>
            <a:r>
              <a:rPr lang="es-ES" dirty="0"/>
              <a:t>Técnica cobertura de sentencia:</a:t>
            </a:r>
            <a:br>
              <a:rPr lang="es-ES" dirty="0"/>
            </a:br>
            <a:r>
              <a:rPr lang="es-ES" sz="2400" dirty="0"/>
              <a:t>(</a:t>
            </a:r>
            <a:r>
              <a:rPr lang="es-ES" sz="2400" dirty="0" err="1"/>
              <a:t>Statement</a:t>
            </a:r>
            <a:r>
              <a:rPr lang="es-ES" sz="2400" dirty="0"/>
              <a:t>  </a:t>
            </a:r>
            <a:r>
              <a:rPr lang="es-ES" sz="2400" dirty="0" err="1"/>
              <a:t>coverage</a:t>
            </a:r>
            <a:r>
              <a:rPr lang="es-ES" sz="2400" dirty="0"/>
              <a:t>)</a:t>
            </a:r>
            <a:endParaRPr lang="es-ES" sz="2800" dirty="0"/>
          </a:p>
        </p:txBody>
      </p:sp>
      <p:sp>
        <p:nvSpPr>
          <p:cNvPr id="3" name="Marcador de contenido 2">
            <a:extLst>
              <a:ext uri="{FF2B5EF4-FFF2-40B4-BE49-F238E27FC236}">
                <a16:creationId xmlns="" xmlns:a16="http://schemas.microsoft.com/office/drawing/2014/main" id="{4595E890-A6EF-4159-98A8-BE040A43AE53}"/>
              </a:ext>
            </a:extLst>
          </p:cNvPr>
          <p:cNvSpPr>
            <a:spLocks noGrp="1"/>
          </p:cNvSpPr>
          <p:nvPr>
            <p:ph idx="1"/>
          </p:nvPr>
        </p:nvSpPr>
        <p:spPr>
          <a:xfrm>
            <a:off x="677334" y="2269771"/>
            <a:ext cx="9517544" cy="3230277"/>
          </a:xfrm>
        </p:spPr>
        <p:txBody>
          <a:bodyPr>
            <a:normAutofit/>
          </a:bodyPr>
          <a:lstStyle/>
          <a:p>
            <a:pPr marL="0" indent="0">
              <a:buNone/>
            </a:pPr>
            <a:r>
              <a:rPr lang="es-ES" sz="2400" dirty="0">
                <a:solidFill>
                  <a:schemeClr val="accent1"/>
                </a:solidFill>
                <a:latin typeface="+mj-lt"/>
                <a:ea typeface="+mj-ea"/>
                <a:cs typeface="+mj-cs"/>
              </a:rPr>
              <a:t>Def Cobertura:</a:t>
            </a:r>
          </a:p>
          <a:p>
            <a:pPr marL="0" indent="0">
              <a:buNone/>
            </a:pPr>
            <a:endParaRPr lang="es-ES" sz="2400" dirty="0">
              <a:solidFill>
                <a:schemeClr val="accent1"/>
              </a:solidFill>
              <a:latin typeface="+mj-lt"/>
              <a:ea typeface="+mj-ea"/>
              <a:cs typeface="+mj-cs"/>
            </a:endParaRPr>
          </a:p>
          <a:p>
            <a:pPr marL="0" indent="0">
              <a:buNone/>
            </a:pPr>
            <a:r>
              <a:rPr lang="es-ES" sz="2000" dirty="0"/>
              <a:t>Es la medida en la que un conjunto de pruebas a probado una estructura en particular, se expresa en % hasta que punto se ha ejecutado los casos prueba </a:t>
            </a:r>
          </a:p>
          <a:p>
            <a:pPr marL="0" indent="0">
              <a:buNone/>
            </a:pPr>
            <a:r>
              <a:rPr lang="es-ES" sz="2000" b="1" dirty="0"/>
              <a:t>Ejemplo</a:t>
            </a:r>
            <a:r>
              <a:rPr lang="es-ES" sz="2000" dirty="0"/>
              <a:t> se probo un </a:t>
            </a:r>
            <a:r>
              <a:rPr lang="es-ES" sz="2000" b="1" dirty="0"/>
              <a:t>15 % o 80 % </a:t>
            </a:r>
            <a:r>
              <a:rPr lang="es-ES" sz="2000" dirty="0"/>
              <a:t>de la estructura del modulo. </a:t>
            </a:r>
          </a:p>
          <a:p>
            <a:endParaRPr lang="es-ES" sz="1900" dirty="0"/>
          </a:p>
        </p:txBody>
      </p:sp>
    </p:spTree>
    <p:extLst>
      <p:ext uri="{BB962C8B-B14F-4D97-AF65-F5344CB8AC3E}">
        <p14:creationId xmlns:p14="http://schemas.microsoft.com/office/powerpoint/2010/main" val="280466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2C77939-4C9A-435E-BB99-788AB35AF8A6}"/>
              </a:ext>
            </a:extLst>
          </p:cNvPr>
          <p:cNvSpPr>
            <a:spLocks noGrp="1"/>
          </p:cNvSpPr>
          <p:nvPr>
            <p:ph type="title"/>
          </p:nvPr>
        </p:nvSpPr>
        <p:spPr>
          <a:xfrm>
            <a:off x="677334" y="609600"/>
            <a:ext cx="8596668" cy="698695"/>
          </a:xfrm>
        </p:spPr>
        <p:txBody>
          <a:bodyPr/>
          <a:lstStyle/>
          <a:p>
            <a:r>
              <a:rPr lang="es-ES" dirty="0"/>
              <a:t>Def</a:t>
            </a:r>
          </a:p>
        </p:txBody>
      </p:sp>
      <p:sp>
        <p:nvSpPr>
          <p:cNvPr id="3" name="Marcador de contenido 2">
            <a:extLst>
              <a:ext uri="{FF2B5EF4-FFF2-40B4-BE49-F238E27FC236}">
                <a16:creationId xmlns="" xmlns:a16="http://schemas.microsoft.com/office/drawing/2014/main" id="{BF357824-4BB2-4A6A-A57D-A1E526A5F4EB}"/>
              </a:ext>
            </a:extLst>
          </p:cNvPr>
          <p:cNvSpPr>
            <a:spLocks noGrp="1"/>
          </p:cNvSpPr>
          <p:nvPr>
            <p:ph idx="1"/>
          </p:nvPr>
        </p:nvSpPr>
        <p:spPr>
          <a:xfrm>
            <a:off x="677334" y="1865167"/>
            <a:ext cx="9240389" cy="1342267"/>
          </a:xfrm>
        </p:spPr>
        <p:txBody>
          <a:bodyPr/>
          <a:lstStyle/>
          <a:p>
            <a:r>
              <a:rPr lang="es-ES" dirty="0"/>
              <a:t>La prueba de caja blanca, en ocasiones llamada prueba de caja de vidrio, es una Técnica de diseño de casos de prueba que usa la estructura de control descrita como parte del diseño a nivel de componentes para derivar casos de prueba</a:t>
            </a:r>
          </a:p>
          <a:p>
            <a:pPr marL="0" indent="0">
              <a:buNone/>
            </a:pPr>
            <a:endParaRPr lang="es-ES" dirty="0"/>
          </a:p>
        </p:txBody>
      </p:sp>
      <p:sp>
        <p:nvSpPr>
          <p:cNvPr id="5" name="CuadroTexto 4">
            <a:extLst>
              <a:ext uri="{FF2B5EF4-FFF2-40B4-BE49-F238E27FC236}">
                <a16:creationId xmlns="" xmlns:a16="http://schemas.microsoft.com/office/drawing/2014/main" id="{98738DDD-D6E7-481D-8D47-28CF6CA5771F}"/>
              </a:ext>
            </a:extLst>
          </p:cNvPr>
          <p:cNvSpPr txBox="1"/>
          <p:nvPr/>
        </p:nvSpPr>
        <p:spPr>
          <a:xfrm>
            <a:off x="642425" y="6248400"/>
            <a:ext cx="11549575" cy="369332"/>
          </a:xfrm>
          <a:prstGeom prst="rect">
            <a:avLst/>
          </a:prstGeom>
          <a:noFill/>
        </p:spPr>
        <p:txBody>
          <a:bodyPr wrap="square">
            <a:spAutoFit/>
          </a:bodyPr>
          <a:lstStyle/>
          <a:p>
            <a:pPr marL="0" indent="0">
              <a:buNone/>
            </a:pPr>
            <a:r>
              <a:rPr lang="es-ES" sz="1800" b="1" dirty="0" err="1"/>
              <a:t>P.ej</a:t>
            </a:r>
            <a:r>
              <a:rPr lang="es-ES" sz="1800" b="1" dirty="0"/>
              <a:t> </a:t>
            </a:r>
            <a:r>
              <a:rPr lang="es-ES" sz="1800" dirty="0"/>
              <a:t>R. Pressman (2010). Ingeniería de software enfoque practico 7 ed (p414)</a:t>
            </a:r>
          </a:p>
        </p:txBody>
      </p:sp>
    </p:spTree>
    <p:extLst>
      <p:ext uri="{BB962C8B-B14F-4D97-AF65-F5344CB8AC3E}">
        <p14:creationId xmlns:p14="http://schemas.microsoft.com/office/powerpoint/2010/main" val="2081746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0D2F6E-F92E-4307-A0A8-170ED6FE15C6}"/>
              </a:ext>
            </a:extLst>
          </p:cNvPr>
          <p:cNvSpPr>
            <a:spLocks noGrp="1"/>
          </p:cNvSpPr>
          <p:nvPr>
            <p:ph type="title"/>
          </p:nvPr>
        </p:nvSpPr>
        <p:spPr>
          <a:xfrm>
            <a:off x="677334" y="554040"/>
            <a:ext cx="8596668" cy="853440"/>
          </a:xfrm>
        </p:spPr>
        <p:txBody>
          <a:bodyPr/>
          <a:lstStyle/>
          <a:p>
            <a:r>
              <a:rPr lang="es-ES" dirty="0"/>
              <a:t>Técnica cobertura de sentencia:</a:t>
            </a:r>
          </a:p>
        </p:txBody>
      </p:sp>
      <p:sp>
        <p:nvSpPr>
          <p:cNvPr id="3" name="Marcador de contenido 2">
            <a:extLst>
              <a:ext uri="{FF2B5EF4-FFF2-40B4-BE49-F238E27FC236}">
                <a16:creationId xmlns="" xmlns:a16="http://schemas.microsoft.com/office/drawing/2014/main" id="{6259896D-C845-4FE4-9F7C-A5A152D8AC78}"/>
              </a:ext>
            </a:extLst>
          </p:cNvPr>
          <p:cNvSpPr>
            <a:spLocks noGrp="1"/>
          </p:cNvSpPr>
          <p:nvPr>
            <p:ph idx="1"/>
          </p:nvPr>
        </p:nvSpPr>
        <p:spPr>
          <a:xfrm>
            <a:off x="677334" y="1640085"/>
            <a:ext cx="8596668" cy="3880773"/>
          </a:xfrm>
        </p:spPr>
        <p:txBody>
          <a:bodyPr>
            <a:normAutofit fontScale="92500"/>
          </a:bodyPr>
          <a:lstStyle/>
          <a:p>
            <a:pPr marL="0" indent="0">
              <a:buNone/>
            </a:pPr>
            <a:r>
              <a:rPr lang="es-ES" sz="2400" dirty="0">
                <a:solidFill>
                  <a:schemeClr val="accent1"/>
                </a:solidFill>
                <a:latin typeface="+mj-lt"/>
                <a:ea typeface="+mj-ea"/>
                <a:cs typeface="+mj-cs"/>
              </a:rPr>
              <a:t>Ejemplo una sentencia:</a:t>
            </a:r>
          </a:p>
          <a:p>
            <a:pPr marL="0" indent="0">
              <a:buNone/>
            </a:pPr>
            <a:endParaRPr lang="es-ES" b="1" dirty="0"/>
          </a:p>
          <a:p>
            <a:pPr marL="0" indent="0">
              <a:buNone/>
            </a:pPr>
            <a:r>
              <a:rPr lang="es-ES" b="1" dirty="0"/>
              <a:t>Si (a&gt;b)	Entonces</a:t>
            </a:r>
          </a:p>
          <a:p>
            <a:pPr marL="0" indent="0">
              <a:buNone/>
            </a:pPr>
            <a:r>
              <a:rPr lang="es-ES" b="1" dirty="0"/>
              <a:t>Si ((A+2)+(B*3)+(C/2)</a:t>
            </a:r>
          </a:p>
          <a:p>
            <a:pPr marL="0" indent="0">
              <a:buNone/>
            </a:pPr>
            <a:r>
              <a:rPr lang="es-ES" b="1" dirty="0"/>
              <a:t>Si ((A+2 &gt; 25) Y  (numero =1))</a:t>
            </a:r>
          </a:p>
          <a:p>
            <a:pPr marL="0" indent="0">
              <a:buNone/>
            </a:pPr>
            <a:endParaRPr lang="es-ES" sz="2400" dirty="0">
              <a:solidFill>
                <a:schemeClr val="accent1"/>
              </a:solidFill>
              <a:latin typeface="+mj-lt"/>
              <a:ea typeface="+mj-ea"/>
              <a:cs typeface="+mj-cs"/>
            </a:endParaRPr>
          </a:p>
          <a:p>
            <a:r>
              <a:rPr lang="es-ES" sz="1800" dirty="0"/>
              <a:t>Comprobar el numero de sentencias ejecutadas.</a:t>
            </a:r>
          </a:p>
          <a:p>
            <a:pPr marL="285750"/>
            <a:r>
              <a:rPr lang="es-ES" sz="1800" dirty="0"/>
              <a:t>Planear el caso de pruebas de forma que podamos identificar que se va a necesitar para ejecutar todas o un porcentaje de las sentencias en el  código que existen.  </a:t>
            </a:r>
          </a:p>
          <a:p>
            <a:pPr marL="0" indent="0">
              <a:buNone/>
            </a:pPr>
            <a:r>
              <a:rPr lang="es-ES" sz="1700" b="1" dirty="0"/>
              <a:t>	Es satisfactorio si todas las sentencias son ejecutadas por lo menos una vez</a:t>
            </a:r>
            <a:endParaRPr lang="es-ES" sz="1500" b="1" dirty="0"/>
          </a:p>
        </p:txBody>
      </p:sp>
    </p:spTree>
    <p:extLst>
      <p:ext uri="{BB962C8B-B14F-4D97-AF65-F5344CB8AC3E}">
        <p14:creationId xmlns:p14="http://schemas.microsoft.com/office/powerpoint/2010/main" val="3726722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35DFDB-14BE-4BB4-923C-82B3AC7940F0}"/>
              </a:ext>
            </a:extLst>
          </p:cNvPr>
          <p:cNvSpPr>
            <a:spLocks noGrp="1"/>
          </p:cNvSpPr>
          <p:nvPr>
            <p:ph type="title"/>
          </p:nvPr>
        </p:nvSpPr>
        <p:spPr>
          <a:xfrm>
            <a:off x="677334" y="609600"/>
            <a:ext cx="8596668" cy="711200"/>
          </a:xfrm>
        </p:spPr>
        <p:txBody>
          <a:bodyPr/>
          <a:lstStyle/>
          <a:p>
            <a:r>
              <a:rPr lang="es-ES" dirty="0"/>
              <a:t>Generalidades</a:t>
            </a:r>
          </a:p>
        </p:txBody>
      </p:sp>
      <p:sp>
        <p:nvSpPr>
          <p:cNvPr id="3" name="Marcador de contenido 2">
            <a:extLst>
              <a:ext uri="{FF2B5EF4-FFF2-40B4-BE49-F238E27FC236}">
                <a16:creationId xmlns="" xmlns:a16="http://schemas.microsoft.com/office/drawing/2014/main" id="{21C6FAEF-3263-4E2F-A693-69EA27FAB323}"/>
              </a:ext>
            </a:extLst>
          </p:cNvPr>
          <p:cNvSpPr>
            <a:spLocks noGrp="1"/>
          </p:cNvSpPr>
          <p:nvPr>
            <p:ph idx="1"/>
          </p:nvPr>
        </p:nvSpPr>
        <p:spPr>
          <a:xfrm>
            <a:off x="728133" y="1974323"/>
            <a:ext cx="8754533" cy="2911575"/>
          </a:xfrm>
        </p:spPr>
        <p:txBody>
          <a:bodyPr>
            <a:normAutofit/>
          </a:bodyPr>
          <a:lstStyle/>
          <a:p>
            <a:r>
              <a:rPr lang="es-ES" sz="2000" dirty="0"/>
              <a:t>Se utiliza el </a:t>
            </a:r>
            <a:r>
              <a:rPr lang="es-ES" sz="2000" b="1" dirty="0"/>
              <a:t> diagrama de flujo de control </a:t>
            </a:r>
            <a:endParaRPr lang="es-ES" sz="2400" b="1" dirty="0"/>
          </a:p>
          <a:p>
            <a:r>
              <a:rPr lang="es-ES" sz="2000" b="1" dirty="0"/>
              <a:t>Las Instrucciones y sentencias</a:t>
            </a:r>
            <a:r>
              <a:rPr lang="es-ES" sz="2000" dirty="0"/>
              <a:t> se representan mediante Nodos</a:t>
            </a:r>
          </a:p>
          <a:p>
            <a:r>
              <a:rPr lang="es-ES" sz="2000" dirty="0"/>
              <a:t>El flujo de control se representa por </a:t>
            </a:r>
            <a:r>
              <a:rPr lang="es-ES" sz="2000" b="1" dirty="0"/>
              <a:t>aristas y flechas.</a:t>
            </a:r>
          </a:p>
          <a:p>
            <a:r>
              <a:rPr lang="es-ES" sz="2000" dirty="0"/>
              <a:t>Objetivo es detectar bloques de código que no se utilizan (código muerto).</a:t>
            </a:r>
          </a:p>
          <a:p>
            <a:endParaRPr lang="es-ES" sz="2000" dirty="0"/>
          </a:p>
          <a:p>
            <a:pPr marL="0" indent="0">
              <a:buNone/>
            </a:pPr>
            <a:r>
              <a:rPr lang="es-ES" sz="2000" b="1" dirty="0"/>
              <a:t>Cobertura</a:t>
            </a:r>
            <a:r>
              <a:rPr lang="es-ES" sz="2000" dirty="0"/>
              <a:t> = (</a:t>
            </a:r>
            <a:r>
              <a:rPr lang="es-ES" sz="2000" dirty="0" err="1"/>
              <a:t>Nro</a:t>
            </a:r>
            <a:r>
              <a:rPr lang="es-ES" sz="2000" dirty="0"/>
              <a:t> de sentencias ejecutadas *100) / </a:t>
            </a:r>
            <a:r>
              <a:rPr lang="es-ES" sz="2000" b="1" dirty="0" err="1"/>
              <a:t>Nro</a:t>
            </a:r>
            <a:r>
              <a:rPr lang="es-ES" sz="2000" dirty="0"/>
              <a:t> total de sentencias</a:t>
            </a:r>
          </a:p>
          <a:p>
            <a:endParaRPr lang="es-ES" sz="2000" dirty="0"/>
          </a:p>
        </p:txBody>
      </p:sp>
    </p:spTree>
    <p:extLst>
      <p:ext uri="{BB962C8B-B14F-4D97-AF65-F5344CB8AC3E}">
        <p14:creationId xmlns:p14="http://schemas.microsoft.com/office/powerpoint/2010/main" val="2369686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A500967-9CCB-444E-857E-82C56EE9759D}"/>
              </a:ext>
            </a:extLst>
          </p:cNvPr>
          <p:cNvSpPr>
            <a:spLocks noGrp="1"/>
          </p:cNvSpPr>
          <p:nvPr>
            <p:ph type="title"/>
          </p:nvPr>
        </p:nvSpPr>
        <p:spPr>
          <a:xfrm>
            <a:off x="436098" y="158248"/>
            <a:ext cx="9158067" cy="579234"/>
          </a:xfrm>
        </p:spPr>
        <p:txBody>
          <a:bodyPr>
            <a:noAutofit/>
          </a:bodyPr>
          <a:lstStyle/>
          <a:p>
            <a:r>
              <a:rPr lang="es-ES" sz="2800" dirty="0"/>
              <a:t>Ejemplo Técnica cobertura de sentencias o nodos:</a:t>
            </a:r>
            <a:br>
              <a:rPr lang="es-ES" sz="2800" dirty="0"/>
            </a:br>
            <a:r>
              <a:rPr lang="es-ES" sz="2800" dirty="0"/>
              <a:t> </a:t>
            </a:r>
          </a:p>
        </p:txBody>
      </p:sp>
      <p:sp>
        <p:nvSpPr>
          <p:cNvPr id="5" name="Elipse 4">
            <a:extLst>
              <a:ext uri="{FF2B5EF4-FFF2-40B4-BE49-F238E27FC236}">
                <a16:creationId xmlns="" xmlns:a16="http://schemas.microsoft.com/office/drawing/2014/main" id="{8AA7458D-9DEB-4BC9-B6BF-54428F7930AA}"/>
              </a:ext>
            </a:extLst>
          </p:cNvPr>
          <p:cNvSpPr/>
          <p:nvPr/>
        </p:nvSpPr>
        <p:spPr>
          <a:xfrm>
            <a:off x="4626966" y="1042685"/>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 xmlns:a16="http://schemas.microsoft.com/office/drawing/2014/main" id="{156C4C87-323C-4147-8C90-174C0393ACB7}"/>
              </a:ext>
            </a:extLst>
          </p:cNvPr>
          <p:cNvSpPr/>
          <p:nvPr/>
        </p:nvSpPr>
        <p:spPr>
          <a:xfrm>
            <a:off x="6748663" y="1983042"/>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 xmlns:a16="http://schemas.microsoft.com/office/drawing/2014/main" id="{C765475E-5E2E-4990-AC7C-815765DE783C}"/>
              </a:ext>
            </a:extLst>
          </p:cNvPr>
          <p:cNvSpPr/>
          <p:nvPr/>
        </p:nvSpPr>
        <p:spPr>
          <a:xfrm>
            <a:off x="2467835" y="1827818"/>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 xmlns:a16="http://schemas.microsoft.com/office/drawing/2014/main" id="{093C3485-6F1C-4747-BAB2-91376F76FA71}"/>
              </a:ext>
            </a:extLst>
          </p:cNvPr>
          <p:cNvSpPr/>
          <p:nvPr/>
        </p:nvSpPr>
        <p:spPr>
          <a:xfrm>
            <a:off x="8144140" y="3318944"/>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 xmlns:a16="http://schemas.microsoft.com/office/drawing/2014/main" id="{76E0F9DA-521C-4E0E-B13F-1D3C4A9A0BC0}"/>
              </a:ext>
            </a:extLst>
          </p:cNvPr>
          <p:cNvSpPr/>
          <p:nvPr/>
        </p:nvSpPr>
        <p:spPr>
          <a:xfrm>
            <a:off x="3568660" y="3002849"/>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 xmlns:a16="http://schemas.microsoft.com/office/drawing/2014/main" id="{303A1392-50E3-4D59-9B9A-3E920CAF4EFB}"/>
              </a:ext>
            </a:extLst>
          </p:cNvPr>
          <p:cNvSpPr/>
          <p:nvPr/>
        </p:nvSpPr>
        <p:spPr>
          <a:xfrm>
            <a:off x="5902728" y="4041924"/>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 xmlns:a16="http://schemas.microsoft.com/office/drawing/2014/main" id="{E4220A96-7BD7-4280-AF81-66BA5A641809}"/>
              </a:ext>
            </a:extLst>
          </p:cNvPr>
          <p:cNvSpPr/>
          <p:nvPr/>
        </p:nvSpPr>
        <p:spPr>
          <a:xfrm>
            <a:off x="1348297" y="4041924"/>
            <a:ext cx="817810" cy="859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 xmlns:a16="http://schemas.microsoft.com/office/drawing/2014/main" id="{D7DF1681-276F-4721-87E2-97E43C8F470A}"/>
              </a:ext>
            </a:extLst>
          </p:cNvPr>
          <p:cNvSpPr/>
          <p:nvPr/>
        </p:nvSpPr>
        <p:spPr>
          <a:xfrm>
            <a:off x="4866769" y="5661319"/>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8" name="Conector: curvado 47">
            <a:extLst>
              <a:ext uri="{FF2B5EF4-FFF2-40B4-BE49-F238E27FC236}">
                <a16:creationId xmlns="" xmlns:a16="http://schemas.microsoft.com/office/drawing/2014/main" id="{37322FB8-2CD0-4FB9-B3D0-66D8E36B1F8C}"/>
              </a:ext>
            </a:extLst>
          </p:cNvPr>
          <p:cNvCxnSpPr>
            <a:cxnSpLocks/>
            <a:stCxn id="11" idx="4"/>
            <a:endCxn id="12" idx="2"/>
          </p:cNvCxnSpPr>
          <p:nvPr/>
        </p:nvCxnSpPr>
        <p:spPr>
          <a:xfrm rot="16200000" flipH="1">
            <a:off x="2719068" y="3939769"/>
            <a:ext cx="1185834" cy="3109567"/>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Conector: curvado 52">
            <a:extLst>
              <a:ext uri="{FF2B5EF4-FFF2-40B4-BE49-F238E27FC236}">
                <a16:creationId xmlns="" xmlns:a16="http://schemas.microsoft.com/office/drawing/2014/main" id="{7F251B99-52CC-413B-978E-4456677A0525}"/>
              </a:ext>
            </a:extLst>
          </p:cNvPr>
          <p:cNvCxnSpPr>
            <a:cxnSpLocks/>
            <a:stCxn id="6" idx="6"/>
          </p:cNvCxnSpPr>
          <p:nvPr/>
        </p:nvCxnSpPr>
        <p:spPr>
          <a:xfrm>
            <a:off x="7482861" y="2409193"/>
            <a:ext cx="966484" cy="90394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5" name="Conector: curvado 54">
            <a:extLst>
              <a:ext uri="{FF2B5EF4-FFF2-40B4-BE49-F238E27FC236}">
                <a16:creationId xmlns="" xmlns:a16="http://schemas.microsoft.com/office/drawing/2014/main" id="{82740B43-BF8C-45AB-94C7-AEDE9EE089A6}"/>
              </a:ext>
            </a:extLst>
          </p:cNvPr>
          <p:cNvCxnSpPr>
            <a:stCxn id="5" idx="2"/>
            <a:endCxn id="7" idx="0"/>
          </p:cNvCxnSpPr>
          <p:nvPr/>
        </p:nvCxnSpPr>
        <p:spPr>
          <a:xfrm rot="10800000" flipV="1">
            <a:off x="2834934" y="1468836"/>
            <a:ext cx="1792032" cy="358982"/>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7" name="Conector: curvado 56">
            <a:extLst>
              <a:ext uri="{FF2B5EF4-FFF2-40B4-BE49-F238E27FC236}">
                <a16:creationId xmlns="" xmlns:a16="http://schemas.microsoft.com/office/drawing/2014/main" id="{E6F88B35-541B-4E2E-9336-EA5DDE100861}"/>
              </a:ext>
            </a:extLst>
          </p:cNvPr>
          <p:cNvCxnSpPr>
            <a:cxnSpLocks/>
          </p:cNvCxnSpPr>
          <p:nvPr/>
        </p:nvCxnSpPr>
        <p:spPr>
          <a:xfrm>
            <a:off x="5388122" y="1482677"/>
            <a:ext cx="1754598" cy="514206"/>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ector: curvado 59">
            <a:extLst>
              <a:ext uri="{FF2B5EF4-FFF2-40B4-BE49-F238E27FC236}">
                <a16:creationId xmlns="" xmlns:a16="http://schemas.microsoft.com/office/drawing/2014/main" id="{35FA32E4-10FF-458A-AC63-ABDCBDE8EB88}"/>
              </a:ext>
            </a:extLst>
          </p:cNvPr>
          <p:cNvCxnSpPr>
            <a:stCxn id="6" idx="4"/>
            <a:endCxn id="10" idx="0"/>
          </p:cNvCxnSpPr>
          <p:nvPr/>
        </p:nvCxnSpPr>
        <p:spPr>
          <a:xfrm rot="5400000">
            <a:off x="6089505" y="3015666"/>
            <a:ext cx="1206581" cy="84593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Conector: curvado 61">
            <a:extLst>
              <a:ext uri="{FF2B5EF4-FFF2-40B4-BE49-F238E27FC236}">
                <a16:creationId xmlns="" xmlns:a16="http://schemas.microsoft.com/office/drawing/2014/main" id="{6819D8C0-9DF4-47D2-BA90-7753B4C8125D}"/>
              </a:ext>
            </a:extLst>
          </p:cNvPr>
          <p:cNvCxnSpPr>
            <a:stCxn id="10" idx="4"/>
          </p:cNvCxnSpPr>
          <p:nvPr/>
        </p:nvCxnSpPr>
        <p:spPr>
          <a:xfrm rot="5400000">
            <a:off x="5421261" y="5073931"/>
            <a:ext cx="1028273" cy="66886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4" name="Conector: curvado 63">
            <a:extLst>
              <a:ext uri="{FF2B5EF4-FFF2-40B4-BE49-F238E27FC236}">
                <a16:creationId xmlns="" xmlns:a16="http://schemas.microsoft.com/office/drawing/2014/main" id="{AFD8CC74-71E4-4FE0-B2E8-50EFDD4C5B0E}"/>
              </a:ext>
            </a:extLst>
          </p:cNvPr>
          <p:cNvCxnSpPr>
            <a:cxnSpLocks/>
            <a:stCxn id="8" idx="4"/>
            <a:endCxn id="10" idx="6"/>
          </p:cNvCxnSpPr>
          <p:nvPr/>
        </p:nvCxnSpPr>
        <p:spPr>
          <a:xfrm rot="5400000">
            <a:off x="7425668" y="3382504"/>
            <a:ext cx="296830" cy="187431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ector: curvado 65">
            <a:extLst>
              <a:ext uri="{FF2B5EF4-FFF2-40B4-BE49-F238E27FC236}">
                <a16:creationId xmlns="" xmlns:a16="http://schemas.microsoft.com/office/drawing/2014/main" id="{567CF46E-D6AB-486E-BDB0-D99EFF908265}"/>
              </a:ext>
            </a:extLst>
          </p:cNvPr>
          <p:cNvCxnSpPr>
            <a:cxnSpLocks/>
          </p:cNvCxnSpPr>
          <p:nvPr/>
        </p:nvCxnSpPr>
        <p:spPr>
          <a:xfrm rot="10800000" flipV="1">
            <a:off x="1581910" y="2128067"/>
            <a:ext cx="885925" cy="1913857"/>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9" name="Conector: curvado 68">
            <a:extLst>
              <a:ext uri="{FF2B5EF4-FFF2-40B4-BE49-F238E27FC236}">
                <a16:creationId xmlns="" xmlns:a16="http://schemas.microsoft.com/office/drawing/2014/main" id="{7EA37594-0366-4F86-9F3D-09DBA587D7F1}"/>
              </a:ext>
            </a:extLst>
          </p:cNvPr>
          <p:cNvCxnSpPr>
            <a:stCxn id="7" idx="5"/>
            <a:endCxn id="9" idx="0"/>
          </p:cNvCxnSpPr>
          <p:nvPr/>
        </p:nvCxnSpPr>
        <p:spPr>
          <a:xfrm rot="16200000" flipH="1">
            <a:off x="3291362" y="2358451"/>
            <a:ext cx="447547" cy="841247"/>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1" name="Conector: curvado 70">
            <a:extLst>
              <a:ext uri="{FF2B5EF4-FFF2-40B4-BE49-F238E27FC236}">
                <a16:creationId xmlns="" xmlns:a16="http://schemas.microsoft.com/office/drawing/2014/main" id="{397E929C-3D4F-4B02-BF9C-4177A6E24DC2}"/>
              </a:ext>
            </a:extLst>
          </p:cNvPr>
          <p:cNvCxnSpPr>
            <a:stCxn id="9" idx="4"/>
          </p:cNvCxnSpPr>
          <p:nvPr/>
        </p:nvCxnSpPr>
        <p:spPr>
          <a:xfrm rot="5400000">
            <a:off x="2685474" y="3335783"/>
            <a:ext cx="730918" cy="1769652"/>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73" name="Rectángulo 72">
            <a:extLst>
              <a:ext uri="{FF2B5EF4-FFF2-40B4-BE49-F238E27FC236}">
                <a16:creationId xmlns="" xmlns:a16="http://schemas.microsoft.com/office/drawing/2014/main" id="{FBC106EA-2EC6-47D9-AC34-BD7F772EC54E}"/>
              </a:ext>
            </a:extLst>
          </p:cNvPr>
          <p:cNvSpPr/>
          <p:nvPr/>
        </p:nvSpPr>
        <p:spPr>
          <a:xfrm>
            <a:off x="4866769" y="971109"/>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
        <p:nvSpPr>
          <p:cNvPr id="74" name="Rectángulo 73">
            <a:extLst>
              <a:ext uri="{FF2B5EF4-FFF2-40B4-BE49-F238E27FC236}">
                <a16:creationId xmlns="" xmlns:a16="http://schemas.microsoft.com/office/drawing/2014/main" id="{714D2FE9-AF90-4D88-8872-E015D19A6605}"/>
              </a:ext>
            </a:extLst>
          </p:cNvPr>
          <p:cNvSpPr/>
          <p:nvPr/>
        </p:nvSpPr>
        <p:spPr>
          <a:xfrm>
            <a:off x="7002715" y="1869100"/>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3</a:t>
            </a:r>
          </a:p>
        </p:txBody>
      </p:sp>
      <p:sp>
        <p:nvSpPr>
          <p:cNvPr id="75" name="Rectángulo 74">
            <a:extLst>
              <a:ext uri="{FF2B5EF4-FFF2-40B4-BE49-F238E27FC236}">
                <a16:creationId xmlns="" xmlns:a16="http://schemas.microsoft.com/office/drawing/2014/main" id="{6C621D0E-6CE2-4457-9DCA-608700B2F64A}"/>
              </a:ext>
            </a:extLst>
          </p:cNvPr>
          <p:cNvSpPr/>
          <p:nvPr/>
        </p:nvSpPr>
        <p:spPr>
          <a:xfrm>
            <a:off x="2713869" y="1792304"/>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2</a:t>
            </a:r>
          </a:p>
        </p:txBody>
      </p:sp>
      <p:sp>
        <p:nvSpPr>
          <p:cNvPr id="77" name="Rectángulo 76">
            <a:extLst>
              <a:ext uri="{FF2B5EF4-FFF2-40B4-BE49-F238E27FC236}">
                <a16:creationId xmlns="" xmlns:a16="http://schemas.microsoft.com/office/drawing/2014/main" id="{DA6B3CA1-66AF-422A-B99E-D394586520FB}"/>
              </a:ext>
            </a:extLst>
          </p:cNvPr>
          <p:cNvSpPr/>
          <p:nvPr/>
        </p:nvSpPr>
        <p:spPr>
          <a:xfrm>
            <a:off x="3698685" y="2936646"/>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4</a:t>
            </a:r>
          </a:p>
        </p:txBody>
      </p:sp>
      <p:sp>
        <p:nvSpPr>
          <p:cNvPr id="78" name="Rectángulo 77">
            <a:extLst>
              <a:ext uri="{FF2B5EF4-FFF2-40B4-BE49-F238E27FC236}">
                <a16:creationId xmlns="" xmlns:a16="http://schemas.microsoft.com/office/drawing/2014/main" id="{549FAA8B-EBAB-4D2A-ACBD-07CD4BAE5BD3}"/>
              </a:ext>
            </a:extLst>
          </p:cNvPr>
          <p:cNvSpPr/>
          <p:nvPr/>
        </p:nvSpPr>
        <p:spPr>
          <a:xfrm>
            <a:off x="1445925" y="3970894"/>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79" name="Rectángulo 78">
            <a:extLst>
              <a:ext uri="{FF2B5EF4-FFF2-40B4-BE49-F238E27FC236}">
                <a16:creationId xmlns="" xmlns:a16="http://schemas.microsoft.com/office/drawing/2014/main" id="{C0CD4110-6DB4-49CB-9453-6FCAEC65EB72}"/>
              </a:ext>
            </a:extLst>
          </p:cNvPr>
          <p:cNvSpPr/>
          <p:nvPr/>
        </p:nvSpPr>
        <p:spPr>
          <a:xfrm>
            <a:off x="8220641" y="3313136"/>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6</a:t>
            </a:r>
          </a:p>
        </p:txBody>
      </p:sp>
      <p:sp>
        <p:nvSpPr>
          <p:cNvPr id="80" name="Rectángulo 79">
            <a:extLst>
              <a:ext uri="{FF2B5EF4-FFF2-40B4-BE49-F238E27FC236}">
                <a16:creationId xmlns="" xmlns:a16="http://schemas.microsoft.com/office/drawing/2014/main" id="{4D5E2822-8710-4975-B596-5A80ECCF6658}"/>
              </a:ext>
            </a:extLst>
          </p:cNvPr>
          <p:cNvSpPr/>
          <p:nvPr/>
        </p:nvSpPr>
        <p:spPr>
          <a:xfrm>
            <a:off x="5992647" y="3978121"/>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7</a:t>
            </a:r>
          </a:p>
        </p:txBody>
      </p:sp>
      <p:sp>
        <p:nvSpPr>
          <p:cNvPr id="81" name="Rectángulo 80">
            <a:extLst>
              <a:ext uri="{FF2B5EF4-FFF2-40B4-BE49-F238E27FC236}">
                <a16:creationId xmlns="" xmlns:a16="http://schemas.microsoft.com/office/drawing/2014/main" id="{B987B7F9-57B1-4671-8E56-F75EC79291AC}"/>
              </a:ext>
            </a:extLst>
          </p:cNvPr>
          <p:cNvSpPr/>
          <p:nvPr/>
        </p:nvSpPr>
        <p:spPr>
          <a:xfrm>
            <a:off x="4981520" y="5599613"/>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8</a:t>
            </a:r>
          </a:p>
        </p:txBody>
      </p:sp>
      <p:sp>
        <p:nvSpPr>
          <p:cNvPr id="82" name="CuadroTexto 81">
            <a:extLst>
              <a:ext uri="{FF2B5EF4-FFF2-40B4-BE49-F238E27FC236}">
                <a16:creationId xmlns="" xmlns:a16="http://schemas.microsoft.com/office/drawing/2014/main" id="{594C2948-057E-4933-85D1-A4C9E2076C6E}"/>
              </a:ext>
            </a:extLst>
          </p:cNvPr>
          <p:cNvSpPr txBox="1"/>
          <p:nvPr/>
        </p:nvSpPr>
        <p:spPr>
          <a:xfrm>
            <a:off x="7966103" y="1827818"/>
            <a:ext cx="833883" cy="523220"/>
          </a:xfrm>
          <a:prstGeom prst="rect">
            <a:avLst/>
          </a:prstGeom>
          <a:noFill/>
        </p:spPr>
        <p:txBody>
          <a:bodyPr wrap="none" rtlCol="0">
            <a:spAutoFit/>
          </a:bodyPr>
          <a:lstStyle/>
          <a:p>
            <a:r>
              <a:rPr lang="es-ES" sz="2800" b="1" dirty="0"/>
              <a:t>TC1</a:t>
            </a:r>
          </a:p>
        </p:txBody>
      </p:sp>
      <p:sp>
        <p:nvSpPr>
          <p:cNvPr id="84" name="CuadroTexto 83">
            <a:extLst>
              <a:ext uri="{FF2B5EF4-FFF2-40B4-BE49-F238E27FC236}">
                <a16:creationId xmlns="" xmlns:a16="http://schemas.microsoft.com/office/drawing/2014/main" id="{F44B58E0-C04F-40A9-A11F-2BCF0A43AA75}"/>
              </a:ext>
            </a:extLst>
          </p:cNvPr>
          <p:cNvSpPr txBox="1"/>
          <p:nvPr/>
        </p:nvSpPr>
        <p:spPr>
          <a:xfrm>
            <a:off x="3374210" y="2177844"/>
            <a:ext cx="833883" cy="523220"/>
          </a:xfrm>
          <a:prstGeom prst="rect">
            <a:avLst/>
          </a:prstGeom>
          <a:noFill/>
        </p:spPr>
        <p:txBody>
          <a:bodyPr wrap="none" rtlCol="0">
            <a:spAutoFit/>
          </a:bodyPr>
          <a:lstStyle/>
          <a:p>
            <a:r>
              <a:rPr lang="es-ES" sz="2800" b="1" dirty="0"/>
              <a:t>TC2</a:t>
            </a:r>
          </a:p>
        </p:txBody>
      </p:sp>
      <p:sp>
        <p:nvSpPr>
          <p:cNvPr id="87" name="CuadroTexto 86">
            <a:extLst>
              <a:ext uri="{FF2B5EF4-FFF2-40B4-BE49-F238E27FC236}">
                <a16:creationId xmlns="" xmlns:a16="http://schemas.microsoft.com/office/drawing/2014/main" id="{60C5C401-D91B-4213-8A51-C0C73870C88C}"/>
              </a:ext>
            </a:extLst>
          </p:cNvPr>
          <p:cNvSpPr txBox="1"/>
          <p:nvPr/>
        </p:nvSpPr>
        <p:spPr>
          <a:xfrm>
            <a:off x="701648" y="6456866"/>
            <a:ext cx="11127545" cy="369332"/>
          </a:xfrm>
          <a:prstGeom prst="rect">
            <a:avLst/>
          </a:prstGeom>
          <a:noFill/>
        </p:spPr>
        <p:txBody>
          <a:bodyPr wrap="square">
            <a:spAutoFit/>
          </a:bodyPr>
          <a:lstStyle/>
          <a:p>
            <a:r>
              <a:rPr lang="es-ES" b="1" dirty="0"/>
              <a:t>Cuantos Casos de prueba se requieren para alcanzar una cobertura de sentencias  del 100 % ?</a:t>
            </a:r>
          </a:p>
        </p:txBody>
      </p:sp>
    </p:spTree>
    <p:extLst>
      <p:ext uri="{BB962C8B-B14F-4D97-AF65-F5344CB8AC3E}">
        <p14:creationId xmlns:p14="http://schemas.microsoft.com/office/powerpoint/2010/main" val="4004627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3E5E7A2-7027-46B7-B87A-784366EE5117}"/>
              </a:ext>
            </a:extLst>
          </p:cNvPr>
          <p:cNvSpPr>
            <a:spLocks noGrp="1"/>
          </p:cNvSpPr>
          <p:nvPr>
            <p:ph type="title"/>
          </p:nvPr>
        </p:nvSpPr>
        <p:spPr>
          <a:xfrm>
            <a:off x="227167" y="443992"/>
            <a:ext cx="9708612" cy="740229"/>
          </a:xfrm>
        </p:spPr>
        <p:txBody>
          <a:bodyPr>
            <a:noAutofit/>
          </a:bodyPr>
          <a:lstStyle/>
          <a:p>
            <a:r>
              <a:rPr lang="es-ES" sz="2800" dirty="0"/>
              <a:t>Ejemplo 2 Técnica cobertura de sentencias o nodos: </a:t>
            </a:r>
          </a:p>
        </p:txBody>
      </p:sp>
      <p:sp>
        <p:nvSpPr>
          <p:cNvPr id="3" name="Marcador de contenido 2">
            <a:extLst>
              <a:ext uri="{FF2B5EF4-FFF2-40B4-BE49-F238E27FC236}">
                <a16:creationId xmlns="" xmlns:a16="http://schemas.microsoft.com/office/drawing/2014/main" id="{196AA90D-1784-4778-B2EF-E173ACC7D277}"/>
              </a:ext>
            </a:extLst>
          </p:cNvPr>
          <p:cNvSpPr>
            <a:spLocks noGrp="1"/>
          </p:cNvSpPr>
          <p:nvPr>
            <p:ph idx="1"/>
          </p:nvPr>
        </p:nvSpPr>
        <p:spPr>
          <a:xfrm>
            <a:off x="677334" y="2035401"/>
            <a:ext cx="8596668" cy="3880773"/>
          </a:xfrm>
        </p:spPr>
        <p:txBody>
          <a:bodyPr/>
          <a:lstStyle/>
          <a:p>
            <a:r>
              <a:rPr lang="es-ES" sz="1600" b="1" dirty="0"/>
              <a:t>IF (i &gt; 0 {</a:t>
            </a:r>
          </a:p>
          <a:p>
            <a:pPr marL="457200" lvl="1" indent="0">
              <a:buNone/>
            </a:pPr>
            <a:r>
              <a:rPr lang="es-ES" sz="1400" b="1" dirty="0"/>
              <a:t>  j = F(i);</a:t>
            </a:r>
          </a:p>
          <a:p>
            <a:pPr marL="457200" lvl="1" indent="0">
              <a:buNone/>
            </a:pPr>
            <a:r>
              <a:rPr lang="es-ES" b="1" dirty="0"/>
              <a:t>  IF (j &gt; 10) {</a:t>
            </a:r>
          </a:p>
          <a:p>
            <a:pPr marL="457200" lvl="1" indent="0">
              <a:buNone/>
            </a:pPr>
            <a:r>
              <a:rPr lang="es-ES" sz="1800" b="1" dirty="0"/>
              <a:t>       for (k=i; k &gt; 10 ; k--´)</a:t>
            </a:r>
            <a:r>
              <a:rPr lang="es-ES" b="1" dirty="0"/>
              <a:t>{</a:t>
            </a:r>
            <a:endParaRPr lang="es-ES" sz="1800" b="1" dirty="0"/>
          </a:p>
          <a:p>
            <a:pPr marL="457200" lvl="1" indent="0">
              <a:buNone/>
            </a:pPr>
            <a:r>
              <a:rPr lang="es-ES" sz="1800" b="1" dirty="0"/>
              <a:t>	</a:t>
            </a:r>
            <a:r>
              <a:rPr lang="es-ES" b="1" dirty="0"/>
              <a:t> }</a:t>
            </a:r>
          </a:p>
          <a:p>
            <a:pPr marL="457200" lvl="1" indent="0">
              <a:buNone/>
            </a:pPr>
            <a:r>
              <a:rPr lang="es-ES" b="1" dirty="0"/>
              <a:t>   }</a:t>
            </a:r>
          </a:p>
          <a:p>
            <a:pPr marL="457200" lvl="1" indent="0">
              <a:buNone/>
            </a:pPr>
            <a:r>
              <a:rPr lang="es-ES" b="1" dirty="0"/>
              <a:t>}</a:t>
            </a:r>
          </a:p>
          <a:p>
            <a:pPr marL="457200" lvl="1" indent="0">
              <a:buNone/>
            </a:pPr>
            <a:endParaRPr lang="es-ES" b="1" dirty="0"/>
          </a:p>
          <a:p>
            <a:pPr marL="457200" lvl="1" indent="0">
              <a:buNone/>
            </a:pPr>
            <a:endParaRPr lang="es-ES" b="1" dirty="0"/>
          </a:p>
          <a:p>
            <a:pPr marL="457200" lvl="1" indent="0">
              <a:buNone/>
            </a:pPr>
            <a:r>
              <a:rPr lang="es-ES" b="1" dirty="0"/>
              <a:t>La Cobertura es de 100 %</a:t>
            </a:r>
            <a:r>
              <a:rPr lang="es-ES" dirty="0"/>
              <a:t> ya se pasan por todas la </a:t>
            </a:r>
            <a:r>
              <a:rPr lang="es-ES" b="1" dirty="0"/>
              <a:t>sentencias</a:t>
            </a:r>
            <a:r>
              <a:rPr lang="es-ES" dirty="0"/>
              <a:t>  </a:t>
            </a:r>
          </a:p>
        </p:txBody>
      </p:sp>
      <p:sp>
        <p:nvSpPr>
          <p:cNvPr id="4" name="Elipse 3">
            <a:extLst>
              <a:ext uri="{FF2B5EF4-FFF2-40B4-BE49-F238E27FC236}">
                <a16:creationId xmlns="" xmlns:a16="http://schemas.microsoft.com/office/drawing/2014/main" id="{69959129-84E6-4CF0-A477-66B0663134FD}"/>
              </a:ext>
            </a:extLst>
          </p:cNvPr>
          <p:cNvSpPr/>
          <p:nvPr/>
        </p:nvSpPr>
        <p:spPr>
          <a:xfrm>
            <a:off x="5747657" y="2160589"/>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Elipse 4">
            <a:extLst>
              <a:ext uri="{FF2B5EF4-FFF2-40B4-BE49-F238E27FC236}">
                <a16:creationId xmlns="" xmlns:a16="http://schemas.microsoft.com/office/drawing/2014/main" id="{3BA88521-2D76-4CCC-8666-6C3F00BD835D}"/>
              </a:ext>
            </a:extLst>
          </p:cNvPr>
          <p:cNvSpPr/>
          <p:nvPr/>
        </p:nvSpPr>
        <p:spPr>
          <a:xfrm>
            <a:off x="5956662" y="2483409"/>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 xmlns:a16="http://schemas.microsoft.com/office/drawing/2014/main" id="{C621B879-D607-4CB6-B9C0-634D4B6935D4}"/>
              </a:ext>
            </a:extLst>
          </p:cNvPr>
          <p:cNvSpPr/>
          <p:nvPr/>
        </p:nvSpPr>
        <p:spPr>
          <a:xfrm>
            <a:off x="6196148" y="2971626"/>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 xmlns:a16="http://schemas.microsoft.com/office/drawing/2014/main" id="{C1ECF15A-89BD-479B-995F-B71F0582FADD}"/>
              </a:ext>
            </a:extLst>
          </p:cNvPr>
          <p:cNvSpPr/>
          <p:nvPr/>
        </p:nvSpPr>
        <p:spPr>
          <a:xfrm flipH="1">
            <a:off x="6196148" y="3507553"/>
            <a:ext cx="191588"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 xmlns:a16="http://schemas.microsoft.com/office/drawing/2014/main" id="{91C46D15-6DF4-4564-8484-0FBA64589C22}"/>
              </a:ext>
            </a:extLst>
          </p:cNvPr>
          <p:cNvSpPr/>
          <p:nvPr/>
        </p:nvSpPr>
        <p:spPr>
          <a:xfrm>
            <a:off x="5747656" y="4890626"/>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 xmlns:a16="http://schemas.microsoft.com/office/drawing/2014/main" id="{B5504D6D-1744-41D1-A659-26AC2F496D6E}"/>
              </a:ext>
            </a:extLst>
          </p:cNvPr>
          <p:cNvSpPr/>
          <p:nvPr/>
        </p:nvSpPr>
        <p:spPr>
          <a:xfrm>
            <a:off x="5747655" y="4379550"/>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 xmlns:a16="http://schemas.microsoft.com/office/drawing/2014/main" id="{37567BED-34B9-4082-99D4-27D5A63AACB0}"/>
              </a:ext>
            </a:extLst>
          </p:cNvPr>
          <p:cNvSpPr/>
          <p:nvPr/>
        </p:nvSpPr>
        <p:spPr>
          <a:xfrm>
            <a:off x="5956662" y="3974170"/>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 xmlns:a16="http://schemas.microsoft.com/office/drawing/2014/main" id="{CB46269F-E5F1-4DDA-B2C5-F02CD6A979A4}"/>
              </a:ext>
            </a:extLst>
          </p:cNvPr>
          <p:cNvSpPr/>
          <p:nvPr/>
        </p:nvSpPr>
        <p:spPr>
          <a:xfrm>
            <a:off x="5747655" y="1637681"/>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de flecha 14">
            <a:extLst>
              <a:ext uri="{FF2B5EF4-FFF2-40B4-BE49-F238E27FC236}">
                <a16:creationId xmlns="" xmlns:a16="http://schemas.microsoft.com/office/drawing/2014/main" id="{A20CA84E-B922-4CAF-8E1F-3A88456D677B}"/>
              </a:ext>
            </a:extLst>
          </p:cNvPr>
          <p:cNvCxnSpPr>
            <a:cxnSpLocks/>
          </p:cNvCxnSpPr>
          <p:nvPr/>
        </p:nvCxnSpPr>
        <p:spPr>
          <a:xfrm>
            <a:off x="5836673" y="1898139"/>
            <a:ext cx="0" cy="29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 xmlns:a16="http://schemas.microsoft.com/office/drawing/2014/main" id="{94ADC648-9774-421D-B0AF-3C47BCCFB232}"/>
              </a:ext>
            </a:extLst>
          </p:cNvPr>
          <p:cNvCxnSpPr>
            <a:cxnSpLocks/>
            <a:stCxn id="4" idx="4"/>
            <a:endCxn id="5" idx="1"/>
          </p:cNvCxnSpPr>
          <p:nvPr/>
        </p:nvCxnSpPr>
        <p:spPr>
          <a:xfrm>
            <a:off x="5843452" y="2413137"/>
            <a:ext cx="141268" cy="10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 xmlns:a16="http://schemas.microsoft.com/office/drawing/2014/main" id="{4A41BD93-9694-442E-B747-E3EEF77D9C10}"/>
              </a:ext>
            </a:extLst>
          </p:cNvPr>
          <p:cNvCxnSpPr>
            <a:stCxn id="5" idx="5"/>
            <a:endCxn id="6" idx="0"/>
          </p:cNvCxnSpPr>
          <p:nvPr/>
        </p:nvCxnSpPr>
        <p:spPr>
          <a:xfrm>
            <a:off x="6120193" y="2698972"/>
            <a:ext cx="171750" cy="27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 xmlns:a16="http://schemas.microsoft.com/office/drawing/2014/main" id="{D8E9253B-086A-4D87-944A-3683F9C41EF6}"/>
              </a:ext>
            </a:extLst>
          </p:cNvPr>
          <p:cNvCxnSpPr>
            <a:stCxn id="9" idx="2"/>
          </p:cNvCxnSpPr>
          <p:nvPr/>
        </p:nvCxnSpPr>
        <p:spPr>
          <a:xfrm>
            <a:off x="6387736" y="3633827"/>
            <a:ext cx="309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 xmlns:a16="http://schemas.microsoft.com/office/drawing/2014/main" id="{92C15177-9188-441E-BF8F-0808F4116FA3}"/>
              </a:ext>
            </a:extLst>
          </p:cNvPr>
          <p:cNvCxnSpPr/>
          <p:nvPr/>
        </p:nvCxnSpPr>
        <p:spPr>
          <a:xfrm flipV="1">
            <a:off x="6696891" y="3097900"/>
            <a:ext cx="0" cy="535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 xmlns:a16="http://schemas.microsoft.com/office/drawing/2014/main" id="{5A80F555-F2B0-483F-937F-D4B810BBD019}"/>
              </a:ext>
            </a:extLst>
          </p:cNvPr>
          <p:cNvCxnSpPr>
            <a:endCxn id="6" idx="6"/>
          </p:cNvCxnSpPr>
          <p:nvPr/>
        </p:nvCxnSpPr>
        <p:spPr>
          <a:xfrm flipH="1">
            <a:off x="6387737" y="3097900"/>
            <a:ext cx="309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 xmlns:a16="http://schemas.microsoft.com/office/drawing/2014/main" id="{DB37217E-0E0E-4DBA-B9A3-0697679B0935}"/>
              </a:ext>
            </a:extLst>
          </p:cNvPr>
          <p:cNvCxnSpPr>
            <a:stCxn id="5" idx="2"/>
          </p:cNvCxnSpPr>
          <p:nvPr/>
        </p:nvCxnSpPr>
        <p:spPr>
          <a:xfrm flipH="1">
            <a:off x="5643154" y="2609683"/>
            <a:ext cx="3135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 xmlns:a16="http://schemas.microsoft.com/office/drawing/2014/main" id="{623497BA-098D-4081-B4F9-E3DDDAE0ABFC}"/>
              </a:ext>
            </a:extLst>
          </p:cNvPr>
          <p:cNvCxnSpPr/>
          <p:nvPr/>
        </p:nvCxnSpPr>
        <p:spPr>
          <a:xfrm>
            <a:off x="5643154" y="2609683"/>
            <a:ext cx="0" cy="149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 xmlns:a16="http://schemas.microsoft.com/office/drawing/2014/main" id="{6B744705-6A66-4D28-BDAB-F8354DCF8A6A}"/>
              </a:ext>
            </a:extLst>
          </p:cNvPr>
          <p:cNvCxnSpPr>
            <a:endCxn id="12" idx="2"/>
          </p:cNvCxnSpPr>
          <p:nvPr/>
        </p:nvCxnSpPr>
        <p:spPr>
          <a:xfrm>
            <a:off x="5643154" y="4100444"/>
            <a:ext cx="313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 xmlns:a16="http://schemas.microsoft.com/office/drawing/2014/main" id="{48689693-559F-4D55-9281-47DF8B1FF42F}"/>
              </a:ext>
            </a:extLst>
          </p:cNvPr>
          <p:cNvCxnSpPr>
            <a:stCxn id="4" idx="2"/>
          </p:cNvCxnSpPr>
          <p:nvPr/>
        </p:nvCxnSpPr>
        <p:spPr>
          <a:xfrm flipH="1">
            <a:off x="5312229" y="2286863"/>
            <a:ext cx="435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 xmlns:a16="http://schemas.microsoft.com/office/drawing/2014/main" id="{9B7A683A-F132-44B1-A8BE-592BFD8E15E7}"/>
              </a:ext>
            </a:extLst>
          </p:cNvPr>
          <p:cNvCxnSpPr/>
          <p:nvPr/>
        </p:nvCxnSpPr>
        <p:spPr>
          <a:xfrm>
            <a:off x="5312229" y="2286863"/>
            <a:ext cx="0" cy="221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 xmlns:a16="http://schemas.microsoft.com/office/drawing/2014/main" id="{52152486-E4E9-431A-9A66-99B2F80327DF}"/>
              </a:ext>
            </a:extLst>
          </p:cNvPr>
          <p:cNvCxnSpPr>
            <a:cxnSpLocks/>
            <a:endCxn id="11" idx="2"/>
          </p:cNvCxnSpPr>
          <p:nvPr/>
        </p:nvCxnSpPr>
        <p:spPr>
          <a:xfrm>
            <a:off x="5312229" y="4505824"/>
            <a:ext cx="435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 xmlns:a16="http://schemas.microsoft.com/office/drawing/2014/main" id="{AC12364C-39B7-4B3E-9D67-4AC987B647A9}"/>
              </a:ext>
            </a:extLst>
          </p:cNvPr>
          <p:cNvCxnSpPr>
            <a:endCxn id="10" idx="0"/>
          </p:cNvCxnSpPr>
          <p:nvPr/>
        </p:nvCxnSpPr>
        <p:spPr>
          <a:xfrm>
            <a:off x="5836673" y="4632098"/>
            <a:ext cx="6778" cy="25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 xmlns:a16="http://schemas.microsoft.com/office/drawing/2014/main" id="{FD8A02AF-921C-464F-80D5-25B077D5197A}"/>
              </a:ext>
            </a:extLst>
          </p:cNvPr>
          <p:cNvCxnSpPr/>
          <p:nvPr/>
        </p:nvCxnSpPr>
        <p:spPr>
          <a:xfrm>
            <a:off x="6542313" y="1763955"/>
            <a:ext cx="0" cy="522908"/>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Conector recto 47">
            <a:extLst>
              <a:ext uri="{FF2B5EF4-FFF2-40B4-BE49-F238E27FC236}">
                <a16:creationId xmlns="" xmlns:a16="http://schemas.microsoft.com/office/drawing/2014/main" id="{74DD814B-2E6D-426A-A370-F4C95195DBA7}"/>
              </a:ext>
            </a:extLst>
          </p:cNvPr>
          <p:cNvCxnSpPr>
            <a:cxnSpLocks/>
          </p:cNvCxnSpPr>
          <p:nvPr/>
        </p:nvCxnSpPr>
        <p:spPr>
          <a:xfrm>
            <a:off x="6542313" y="2286863"/>
            <a:ext cx="444913" cy="531793"/>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Conector recto 50">
            <a:extLst>
              <a:ext uri="{FF2B5EF4-FFF2-40B4-BE49-F238E27FC236}">
                <a16:creationId xmlns="" xmlns:a16="http://schemas.microsoft.com/office/drawing/2014/main" id="{42D9A1B8-B2AA-4988-BCE1-78E432274A85}"/>
              </a:ext>
            </a:extLst>
          </p:cNvPr>
          <p:cNvCxnSpPr/>
          <p:nvPr/>
        </p:nvCxnSpPr>
        <p:spPr>
          <a:xfrm>
            <a:off x="6987226" y="2818656"/>
            <a:ext cx="0" cy="941445"/>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Conector recto 52">
            <a:extLst>
              <a:ext uri="{FF2B5EF4-FFF2-40B4-BE49-F238E27FC236}">
                <a16:creationId xmlns="" xmlns:a16="http://schemas.microsoft.com/office/drawing/2014/main" id="{3F58B3BB-E3E8-4838-B475-F233CC8E7E10}"/>
              </a:ext>
            </a:extLst>
          </p:cNvPr>
          <p:cNvCxnSpPr>
            <a:cxnSpLocks/>
          </p:cNvCxnSpPr>
          <p:nvPr/>
        </p:nvCxnSpPr>
        <p:spPr>
          <a:xfrm flipH="1">
            <a:off x="6690749" y="3760101"/>
            <a:ext cx="296477" cy="745722"/>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Conector recto de flecha 58">
            <a:extLst>
              <a:ext uri="{FF2B5EF4-FFF2-40B4-BE49-F238E27FC236}">
                <a16:creationId xmlns="" xmlns:a16="http://schemas.microsoft.com/office/drawing/2014/main" id="{88670891-B79A-4B16-9828-7CE477CE8E53}"/>
              </a:ext>
            </a:extLst>
          </p:cNvPr>
          <p:cNvCxnSpPr>
            <a:stCxn id="6" idx="4"/>
            <a:endCxn id="9" idx="0"/>
          </p:cNvCxnSpPr>
          <p:nvPr/>
        </p:nvCxnSpPr>
        <p:spPr>
          <a:xfrm flipH="1">
            <a:off x="6291942" y="3224174"/>
            <a:ext cx="1" cy="2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 xmlns:a16="http://schemas.microsoft.com/office/drawing/2014/main" id="{A36B6702-3323-40BA-A792-306D754DA94C}"/>
              </a:ext>
            </a:extLst>
          </p:cNvPr>
          <p:cNvCxnSpPr>
            <a:cxnSpLocks/>
            <a:stCxn id="9" idx="4"/>
            <a:endCxn id="12" idx="7"/>
          </p:cNvCxnSpPr>
          <p:nvPr/>
        </p:nvCxnSpPr>
        <p:spPr>
          <a:xfrm flipH="1">
            <a:off x="6120193" y="3760101"/>
            <a:ext cx="171749" cy="25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 xmlns:a16="http://schemas.microsoft.com/office/drawing/2014/main" id="{3C975FF5-E731-4118-AF6B-D0A803F509B5}"/>
              </a:ext>
            </a:extLst>
          </p:cNvPr>
          <p:cNvCxnSpPr>
            <a:cxnSpLocks/>
            <a:stCxn id="12" idx="3"/>
            <a:endCxn id="11" idx="7"/>
          </p:cNvCxnSpPr>
          <p:nvPr/>
        </p:nvCxnSpPr>
        <p:spPr>
          <a:xfrm flipH="1">
            <a:off x="5911186" y="4189733"/>
            <a:ext cx="73534" cy="22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 xmlns:a16="http://schemas.microsoft.com/office/drawing/2014/main" id="{19D654E4-873C-4438-A55B-53B74BE96BC2}"/>
              </a:ext>
            </a:extLst>
          </p:cNvPr>
          <p:cNvSpPr txBox="1"/>
          <p:nvPr/>
        </p:nvSpPr>
        <p:spPr>
          <a:xfrm>
            <a:off x="511304" y="1295172"/>
            <a:ext cx="5325369" cy="338554"/>
          </a:xfrm>
          <a:prstGeom prst="rect">
            <a:avLst/>
          </a:prstGeom>
          <a:noFill/>
        </p:spPr>
        <p:txBody>
          <a:bodyPr wrap="none" rtlCol="0">
            <a:spAutoFit/>
          </a:bodyPr>
          <a:lstStyle/>
          <a:p>
            <a:r>
              <a:rPr lang="es-ES" sz="1600" dirty="0"/>
              <a:t>Se Valida que pase por todas las sentencias del código:</a:t>
            </a:r>
          </a:p>
        </p:txBody>
      </p:sp>
      <p:cxnSp>
        <p:nvCxnSpPr>
          <p:cNvPr id="34" name="Conector recto de flecha 33">
            <a:extLst>
              <a:ext uri="{FF2B5EF4-FFF2-40B4-BE49-F238E27FC236}">
                <a16:creationId xmlns="" xmlns:a16="http://schemas.microsoft.com/office/drawing/2014/main" id="{D19B0051-9741-4332-936B-51480F19BF07}"/>
              </a:ext>
            </a:extLst>
          </p:cNvPr>
          <p:cNvCxnSpPr>
            <a:cxnSpLocks/>
          </p:cNvCxnSpPr>
          <p:nvPr/>
        </p:nvCxnSpPr>
        <p:spPr>
          <a:xfrm>
            <a:off x="6690431" y="4505823"/>
            <a:ext cx="0" cy="76960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CuadroTexto 6"/>
          <p:cNvSpPr txBox="1"/>
          <p:nvPr/>
        </p:nvSpPr>
        <p:spPr>
          <a:xfrm>
            <a:off x="6337824" y="1360004"/>
            <a:ext cx="579005" cy="369332"/>
          </a:xfrm>
          <a:prstGeom prst="rect">
            <a:avLst/>
          </a:prstGeom>
          <a:noFill/>
        </p:spPr>
        <p:txBody>
          <a:bodyPr wrap="none" rtlCol="0">
            <a:spAutoFit/>
          </a:bodyPr>
          <a:lstStyle/>
          <a:p>
            <a:r>
              <a:rPr lang="es-CO" dirty="0" smtClean="0">
                <a:solidFill>
                  <a:srgbClr val="FF0000"/>
                </a:solidFill>
              </a:rPr>
              <a:t>TC1</a:t>
            </a:r>
            <a:endParaRPr lang="es-CO" dirty="0">
              <a:solidFill>
                <a:srgbClr val="FF0000"/>
              </a:solidFill>
            </a:endParaRPr>
          </a:p>
        </p:txBody>
      </p:sp>
    </p:spTree>
    <p:extLst>
      <p:ext uri="{BB962C8B-B14F-4D97-AF65-F5344CB8AC3E}">
        <p14:creationId xmlns:p14="http://schemas.microsoft.com/office/powerpoint/2010/main" val="403543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24CF28-C5CF-4DE3-A5F2-EA8B2377BC68}"/>
              </a:ext>
            </a:extLst>
          </p:cNvPr>
          <p:cNvSpPr>
            <a:spLocks noGrp="1"/>
          </p:cNvSpPr>
          <p:nvPr>
            <p:ph type="title"/>
          </p:nvPr>
        </p:nvSpPr>
        <p:spPr>
          <a:xfrm>
            <a:off x="545910" y="609600"/>
            <a:ext cx="8728092" cy="598923"/>
          </a:xfrm>
        </p:spPr>
        <p:txBody>
          <a:bodyPr>
            <a:normAutofit fontScale="90000"/>
          </a:bodyPr>
          <a:lstStyle/>
          <a:p>
            <a:r>
              <a:rPr lang="es-ES" dirty="0"/>
              <a:t>Cobertura de Decisión (Aristas)</a:t>
            </a:r>
          </a:p>
        </p:txBody>
      </p:sp>
      <p:sp>
        <p:nvSpPr>
          <p:cNvPr id="3" name="Marcador de contenido 2">
            <a:extLst>
              <a:ext uri="{FF2B5EF4-FFF2-40B4-BE49-F238E27FC236}">
                <a16:creationId xmlns="" xmlns:a16="http://schemas.microsoft.com/office/drawing/2014/main" id="{41A5C4E5-8DC6-49C8-9383-93AD26A23AB8}"/>
              </a:ext>
            </a:extLst>
          </p:cNvPr>
          <p:cNvSpPr>
            <a:spLocks noGrp="1"/>
          </p:cNvSpPr>
          <p:nvPr>
            <p:ph idx="1"/>
          </p:nvPr>
        </p:nvSpPr>
        <p:spPr>
          <a:xfrm>
            <a:off x="677334" y="1768704"/>
            <a:ext cx="8596668" cy="3880773"/>
          </a:xfrm>
        </p:spPr>
        <p:txBody>
          <a:bodyPr/>
          <a:lstStyle/>
          <a:p>
            <a:r>
              <a:rPr lang="es-ES" sz="2000" dirty="0"/>
              <a:t>Una decisión en el código es un punto en el código donde  se produce una </a:t>
            </a:r>
            <a:r>
              <a:rPr lang="es-ES" sz="2000" b="1" dirty="0"/>
              <a:t>ramificación</a:t>
            </a:r>
            <a:r>
              <a:rPr lang="es-ES" sz="2000" dirty="0"/>
              <a:t>.</a:t>
            </a:r>
          </a:p>
          <a:p>
            <a:r>
              <a:rPr lang="es-ES" sz="2000" dirty="0"/>
              <a:t>Comprobamos el numero de </a:t>
            </a:r>
            <a:r>
              <a:rPr lang="es-ES" sz="2000" b="1" dirty="0"/>
              <a:t>aristas</a:t>
            </a:r>
            <a:r>
              <a:rPr lang="es-ES" sz="2000" dirty="0"/>
              <a:t> ejecutadas</a:t>
            </a:r>
          </a:p>
          <a:p>
            <a:r>
              <a:rPr lang="es-ES" sz="2000" dirty="0"/>
              <a:t>Se satisfacen si todas las decisiones son ejecutadas por lo menos una vez.</a:t>
            </a:r>
          </a:p>
          <a:p>
            <a:r>
              <a:rPr lang="es-ES" sz="2000" dirty="0"/>
              <a:t>Utiliza el grafico de flujo de control.</a:t>
            </a:r>
          </a:p>
          <a:p>
            <a:r>
              <a:rPr lang="es-ES" sz="2000" dirty="0"/>
              <a:t>Se centra en las aristas  del diagrama de flujo de control y que sean cubiertas por lo menos una vez</a:t>
            </a:r>
          </a:p>
          <a:p>
            <a:pPr marL="0" indent="0">
              <a:buNone/>
            </a:pPr>
            <a:endParaRPr lang="es-ES" dirty="0"/>
          </a:p>
        </p:txBody>
      </p:sp>
    </p:spTree>
    <p:extLst>
      <p:ext uri="{BB962C8B-B14F-4D97-AF65-F5344CB8AC3E}">
        <p14:creationId xmlns:p14="http://schemas.microsoft.com/office/powerpoint/2010/main" val="2215321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A214FF7-013D-445D-B799-907A6CCAB551}"/>
              </a:ext>
            </a:extLst>
          </p:cNvPr>
          <p:cNvSpPr>
            <a:spLocks noGrp="1"/>
          </p:cNvSpPr>
          <p:nvPr>
            <p:ph type="title"/>
          </p:nvPr>
        </p:nvSpPr>
        <p:spPr>
          <a:xfrm>
            <a:off x="677334" y="609600"/>
            <a:ext cx="8596668" cy="782472"/>
          </a:xfrm>
        </p:spPr>
        <p:txBody>
          <a:bodyPr>
            <a:normAutofit fontScale="90000"/>
          </a:bodyPr>
          <a:lstStyle/>
          <a:p>
            <a:r>
              <a:rPr lang="es-ES" dirty="0"/>
              <a:t>Generalidades modelo cobertura de decisión</a:t>
            </a:r>
          </a:p>
        </p:txBody>
      </p:sp>
      <p:sp>
        <p:nvSpPr>
          <p:cNvPr id="3" name="Marcador de contenido 2">
            <a:extLst>
              <a:ext uri="{FF2B5EF4-FFF2-40B4-BE49-F238E27FC236}">
                <a16:creationId xmlns="" xmlns:a16="http://schemas.microsoft.com/office/drawing/2014/main" id="{A5EAB40B-EB10-4BEE-A0C6-1AA187D7760F}"/>
              </a:ext>
            </a:extLst>
          </p:cNvPr>
          <p:cNvSpPr>
            <a:spLocks noGrp="1"/>
          </p:cNvSpPr>
          <p:nvPr>
            <p:ph idx="1"/>
          </p:nvPr>
        </p:nvSpPr>
        <p:spPr/>
        <p:txBody>
          <a:bodyPr>
            <a:normAutofit/>
          </a:bodyPr>
          <a:lstStyle/>
          <a:p>
            <a:r>
              <a:rPr lang="es-ES" sz="2000" dirty="0"/>
              <a:t>Es mas exhaustiva que la cobertura de sentencia</a:t>
            </a:r>
          </a:p>
          <a:p>
            <a:r>
              <a:rPr lang="es-ES" sz="2000" dirty="0"/>
              <a:t>Preguntar que caso de prueba necesito para cubrir </a:t>
            </a:r>
            <a:r>
              <a:rPr lang="es-ES" sz="2000" b="1" dirty="0"/>
              <a:t>cada arista </a:t>
            </a:r>
            <a:r>
              <a:rPr lang="es-ES" sz="2000" dirty="0"/>
              <a:t>del diagrama de flujo de control.</a:t>
            </a:r>
          </a:p>
          <a:p>
            <a:r>
              <a:rPr lang="es-ES" sz="2000" dirty="0"/>
              <a:t>Para pasar por todas las aristas debo haber pasado por todos los nodos. </a:t>
            </a:r>
          </a:p>
          <a:p>
            <a:r>
              <a:rPr lang="es-ES" sz="2000" dirty="0"/>
              <a:t>Una cobertura de decisión del 100 % siempre incluye una cobertura de sentencia del 100 %</a:t>
            </a:r>
          </a:p>
          <a:p>
            <a:pPr marL="0" indent="0">
              <a:buNone/>
            </a:pPr>
            <a:endParaRPr lang="es-ES" sz="2000" dirty="0"/>
          </a:p>
          <a:p>
            <a:pPr marL="0" indent="0" algn="ctr">
              <a:buNone/>
            </a:pPr>
            <a:r>
              <a:rPr lang="es-ES" sz="2000" b="1" dirty="0"/>
              <a:t>Cobertura = (numero aristas ejecutadas *100) / Nro. total de decisiones </a:t>
            </a:r>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1477977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A500967-9CCB-444E-857E-82C56EE9759D}"/>
              </a:ext>
            </a:extLst>
          </p:cNvPr>
          <p:cNvSpPr>
            <a:spLocks noGrp="1"/>
          </p:cNvSpPr>
          <p:nvPr>
            <p:ph type="title"/>
          </p:nvPr>
        </p:nvSpPr>
        <p:spPr>
          <a:xfrm>
            <a:off x="436098" y="158248"/>
            <a:ext cx="9158067" cy="579234"/>
          </a:xfrm>
        </p:spPr>
        <p:txBody>
          <a:bodyPr>
            <a:noAutofit/>
          </a:bodyPr>
          <a:lstStyle/>
          <a:p>
            <a:r>
              <a:rPr lang="es-ES" sz="2800" b="1" dirty="0"/>
              <a:t>Ejemplo 1 cobertura de decisión:</a:t>
            </a:r>
            <a:br>
              <a:rPr lang="es-ES" sz="2800" b="1" dirty="0"/>
            </a:br>
            <a:r>
              <a:rPr lang="es-ES" sz="2800" b="1" dirty="0"/>
              <a:t> </a:t>
            </a:r>
          </a:p>
        </p:txBody>
      </p:sp>
      <p:sp>
        <p:nvSpPr>
          <p:cNvPr id="5" name="Elipse 4">
            <a:extLst>
              <a:ext uri="{FF2B5EF4-FFF2-40B4-BE49-F238E27FC236}">
                <a16:creationId xmlns="" xmlns:a16="http://schemas.microsoft.com/office/drawing/2014/main" id="{8AA7458D-9DEB-4BC9-B6BF-54428F7930AA}"/>
              </a:ext>
            </a:extLst>
          </p:cNvPr>
          <p:cNvSpPr/>
          <p:nvPr/>
        </p:nvSpPr>
        <p:spPr>
          <a:xfrm>
            <a:off x="4626966" y="1042685"/>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 xmlns:a16="http://schemas.microsoft.com/office/drawing/2014/main" id="{156C4C87-323C-4147-8C90-174C0393ACB7}"/>
              </a:ext>
            </a:extLst>
          </p:cNvPr>
          <p:cNvSpPr/>
          <p:nvPr/>
        </p:nvSpPr>
        <p:spPr>
          <a:xfrm>
            <a:off x="6748663" y="1983042"/>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 xmlns:a16="http://schemas.microsoft.com/office/drawing/2014/main" id="{C765475E-5E2E-4990-AC7C-815765DE783C}"/>
              </a:ext>
            </a:extLst>
          </p:cNvPr>
          <p:cNvSpPr/>
          <p:nvPr/>
        </p:nvSpPr>
        <p:spPr>
          <a:xfrm>
            <a:off x="2467835" y="1827818"/>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 xmlns:a16="http://schemas.microsoft.com/office/drawing/2014/main" id="{093C3485-6F1C-4747-BAB2-91376F76FA71}"/>
              </a:ext>
            </a:extLst>
          </p:cNvPr>
          <p:cNvSpPr/>
          <p:nvPr/>
        </p:nvSpPr>
        <p:spPr>
          <a:xfrm>
            <a:off x="8144140" y="3318944"/>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 xmlns:a16="http://schemas.microsoft.com/office/drawing/2014/main" id="{76E0F9DA-521C-4E0E-B13F-1D3C4A9A0BC0}"/>
              </a:ext>
            </a:extLst>
          </p:cNvPr>
          <p:cNvSpPr/>
          <p:nvPr/>
        </p:nvSpPr>
        <p:spPr>
          <a:xfrm>
            <a:off x="3568660" y="3002849"/>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 xmlns:a16="http://schemas.microsoft.com/office/drawing/2014/main" id="{303A1392-50E3-4D59-9B9A-3E920CAF4EFB}"/>
              </a:ext>
            </a:extLst>
          </p:cNvPr>
          <p:cNvSpPr/>
          <p:nvPr/>
        </p:nvSpPr>
        <p:spPr>
          <a:xfrm>
            <a:off x="5902728" y="4041924"/>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 xmlns:a16="http://schemas.microsoft.com/office/drawing/2014/main" id="{E4220A96-7BD7-4280-AF81-66BA5A641809}"/>
              </a:ext>
            </a:extLst>
          </p:cNvPr>
          <p:cNvSpPr/>
          <p:nvPr/>
        </p:nvSpPr>
        <p:spPr>
          <a:xfrm>
            <a:off x="1348297" y="4041924"/>
            <a:ext cx="817810" cy="859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 xmlns:a16="http://schemas.microsoft.com/office/drawing/2014/main" id="{D7DF1681-276F-4721-87E2-97E43C8F470A}"/>
              </a:ext>
            </a:extLst>
          </p:cNvPr>
          <p:cNvSpPr/>
          <p:nvPr/>
        </p:nvSpPr>
        <p:spPr>
          <a:xfrm>
            <a:off x="4866769" y="5661319"/>
            <a:ext cx="734198" cy="852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8" name="Conector: curvado 47">
            <a:extLst>
              <a:ext uri="{FF2B5EF4-FFF2-40B4-BE49-F238E27FC236}">
                <a16:creationId xmlns="" xmlns:a16="http://schemas.microsoft.com/office/drawing/2014/main" id="{37322FB8-2CD0-4FB9-B3D0-66D8E36B1F8C}"/>
              </a:ext>
            </a:extLst>
          </p:cNvPr>
          <p:cNvCxnSpPr>
            <a:cxnSpLocks/>
            <a:stCxn id="11" idx="4"/>
            <a:endCxn id="12" idx="2"/>
          </p:cNvCxnSpPr>
          <p:nvPr/>
        </p:nvCxnSpPr>
        <p:spPr>
          <a:xfrm rot="16200000" flipH="1">
            <a:off x="2719068" y="3939769"/>
            <a:ext cx="1185834" cy="3109567"/>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Conector: curvado 52">
            <a:extLst>
              <a:ext uri="{FF2B5EF4-FFF2-40B4-BE49-F238E27FC236}">
                <a16:creationId xmlns="" xmlns:a16="http://schemas.microsoft.com/office/drawing/2014/main" id="{7F251B99-52CC-413B-978E-4456677A0525}"/>
              </a:ext>
            </a:extLst>
          </p:cNvPr>
          <p:cNvCxnSpPr>
            <a:cxnSpLocks/>
            <a:stCxn id="6" idx="6"/>
          </p:cNvCxnSpPr>
          <p:nvPr/>
        </p:nvCxnSpPr>
        <p:spPr>
          <a:xfrm>
            <a:off x="7482861" y="2409193"/>
            <a:ext cx="966484" cy="90394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5" name="Conector: curvado 54">
            <a:extLst>
              <a:ext uri="{FF2B5EF4-FFF2-40B4-BE49-F238E27FC236}">
                <a16:creationId xmlns="" xmlns:a16="http://schemas.microsoft.com/office/drawing/2014/main" id="{82740B43-BF8C-45AB-94C7-AEDE9EE089A6}"/>
              </a:ext>
            </a:extLst>
          </p:cNvPr>
          <p:cNvCxnSpPr>
            <a:stCxn id="5" idx="2"/>
            <a:endCxn id="7" idx="0"/>
          </p:cNvCxnSpPr>
          <p:nvPr/>
        </p:nvCxnSpPr>
        <p:spPr>
          <a:xfrm rot="10800000" flipV="1">
            <a:off x="2834934" y="1468836"/>
            <a:ext cx="1792032" cy="358982"/>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7" name="Conector: curvado 56">
            <a:extLst>
              <a:ext uri="{FF2B5EF4-FFF2-40B4-BE49-F238E27FC236}">
                <a16:creationId xmlns="" xmlns:a16="http://schemas.microsoft.com/office/drawing/2014/main" id="{E6F88B35-541B-4E2E-9336-EA5DDE100861}"/>
              </a:ext>
            </a:extLst>
          </p:cNvPr>
          <p:cNvCxnSpPr>
            <a:cxnSpLocks/>
          </p:cNvCxnSpPr>
          <p:nvPr/>
        </p:nvCxnSpPr>
        <p:spPr>
          <a:xfrm>
            <a:off x="5388122" y="1482677"/>
            <a:ext cx="1754598" cy="514206"/>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ector: curvado 59">
            <a:extLst>
              <a:ext uri="{FF2B5EF4-FFF2-40B4-BE49-F238E27FC236}">
                <a16:creationId xmlns="" xmlns:a16="http://schemas.microsoft.com/office/drawing/2014/main" id="{35FA32E4-10FF-458A-AC63-ABDCBDE8EB88}"/>
              </a:ext>
            </a:extLst>
          </p:cNvPr>
          <p:cNvCxnSpPr>
            <a:stCxn id="6" idx="4"/>
            <a:endCxn id="10" idx="0"/>
          </p:cNvCxnSpPr>
          <p:nvPr/>
        </p:nvCxnSpPr>
        <p:spPr>
          <a:xfrm rot="5400000">
            <a:off x="6089505" y="3015666"/>
            <a:ext cx="1206581" cy="84593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Conector: curvado 61">
            <a:extLst>
              <a:ext uri="{FF2B5EF4-FFF2-40B4-BE49-F238E27FC236}">
                <a16:creationId xmlns="" xmlns:a16="http://schemas.microsoft.com/office/drawing/2014/main" id="{6819D8C0-9DF4-47D2-BA90-7753B4C8125D}"/>
              </a:ext>
            </a:extLst>
          </p:cNvPr>
          <p:cNvCxnSpPr>
            <a:stCxn id="10" idx="4"/>
          </p:cNvCxnSpPr>
          <p:nvPr/>
        </p:nvCxnSpPr>
        <p:spPr>
          <a:xfrm rot="5400000">
            <a:off x="5421261" y="5073931"/>
            <a:ext cx="1028273" cy="66886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4" name="Conector: curvado 63">
            <a:extLst>
              <a:ext uri="{FF2B5EF4-FFF2-40B4-BE49-F238E27FC236}">
                <a16:creationId xmlns="" xmlns:a16="http://schemas.microsoft.com/office/drawing/2014/main" id="{AFD8CC74-71E4-4FE0-B2E8-50EFDD4C5B0E}"/>
              </a:ext>
            </a:extLst>
          </p:cNvPr>
          <p:cNvCxnSpPr>
            <a:cxnSpLocks/>
            <a:stCxn id="8" idx="4"/>
            <a:endCxn id="10" idx="6"/>
          </p:cNvCxnSpPr>
          <p:nvPr/>
        </p:nvCxnSpPr>
        <p:spPr>
          <a:xfrm rot="5400000">
            <a:off x="7425668" y="3382504"/>
            <a:ext cx="296830" cy="187431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ector: curvado 65">
            <a:extLst>
              <a:ext uri="{FF2B5EF4-FFF2-40B4-BE49-F238E27FC236}">
                <a16:creationId xmlns="" xmlns:a16="http://schemas.microsoft.com/office/drawing/2014/main" id="{567CF46E-D6AB-486E-BDB0-D99EFF908265}"/>
              </a:ext>
            </a:extLst>
          </p:cNvPr>
          <p:cNvCxnSpPr>
            <a:cxnSpLocks/>
          </p:cNvCxnSpPr>
          <p:nvPr/>
        </p:nvCxnSpPr>
        <p:spPr>
          <a:xfrm rot="10800000" flipV="1">
            <a:off x="1581910" y="2128067"/>
            <a:ext cx="885925" cy="1913857"/>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9" name="Conector: curvado 68">
            <a:extLst>
              <a:ext uri="{FF2B5EF4-FFF2-40B4-BE49-F238E27FC236}">
                <a16:creationId xmlns="" xmlns:a16="http://schemas.microsoft.com/office/drawing/2014/main" id="{7EA37594-0366-4F86-9F3D-09DBA587D7F1}"/>
              </a:ext>
            </a:extLst>
          </p:cNvPr>
          <p:cNvCxnSpPr>
            <a:stCxn id="7" idx="5"/>
            <a:endCxn id="9" idx="0"/>
          </p:cNvCxnSpPr>
          <p:nvPr/>
        </p:nvCxnSpPr>
        <p:spPr>
          <a:xfrm rot="16200000" flipH="1">
            <a:off x="3291362" y="2358451"/>
            <a:ext cx="447547" cy="841247"/>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1" name="Conector: curvado 70">
            <a:extLst>
              <a:ext uri="{FF2B5EF4-FFF2-40B4-BE49-F238E27FC236}">
                <a16:creationId xmlns="" xmlns:a16="http://schemas.microsoft.com/office/drawing/2014/main" id="{397E929C-3D4F-4B02-BF9C-4177A6E24DC2}"/>
              </a:ext>
            </a:extLst>
          </p:cNvPr>
          <p:cNvCxnSpPr>
            <a:stCxn id="9" idx="4"/>
          </p:cNvCxnSpPr>
          <p:nvPr/>
        </p:nvCxnSpPr>
        <p:spPr>
          <a:xfrm rot="5400000">
            <a:off x="2685474" y="3335783"/>
            <a:ext cx="730918" cy="1769652"/>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73" name="Rectángulo 72">
            <a:extLst>
              <a:ext uri="{FF2B5EF4-FFF2-40B4-BE49-F238E27FC236}">
                <a16:creationId xmlns="" xmlns:a16="http://schemas.microsoft.com/office/drawing/2014/main" id="{FBC106EA-2EC6-47D9-AC34-BD7F772EC54E}"/>
              </a:ext>
            </a:extLst>
          </p:cNvPr>
          <p:cNvSpPr/>
          <p:nvPr/>
        </p:nvSpPr>
        <p:spPr>
          <a:xfrm>
            <a:off x="4866769" y="971109"/>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
        <p:nvSpPr>
          <p:cNvPr id="74" name="Rectángulo 73">
            <a:extLst>
              <a:ext uri="{FF2B5EF4-FFF2-40B4-BE49-F238E27FC236}">
                <a16:creationId xmlns="" xmlns:a16="http://schemas.microsoft.com/office/drawing/2014/main" id="{714D2FE9-AF90-4D88-8872-E015D19A6605}"/>
              </a:ext>
            </a:extLst>
          </p:cNvPr>
          <p:cNvSpPr/>
          <p:nvPr/>
        </p:nvSpPr>
        <p:spPr>
          <a:xfrm>
            <a:off x="7002715" y="1869100"/>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3</a:t>
            </a:r>
          </a:p>
        </p:txBody>
      </p:sp>
      <p:sp>
        <p:nvSpPr>
          <p:cNvPr id="75" name="Rectángulo 74">
            <a:extLst>
              <a:ext uri="{FF2B5EF4-FFF2-40B4-BE49-F238E27FC236}">
                <a16:creationId xmlns="" xmlns:a16="http://schemas.microsoft.com/office/drawing/2014/main" id="{6C621D0E-6CE2-4457-9DCA-608700B2F64A}"/>
              </a:ext>
            </a:extLst>
          </p:cNvPr>
          <p:cNvSpPr/>
          <p:nvPr/>
        </p:nvSpPr>
        <p:spPr>
          <a:xfrm>
            <a:off x="2713869" y="1792304"/>
            <a:ext cx="17382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2</a:t>
            </a:r>
          </a:p>
        </p:txBody>
      </p:sp>
      <p:sp>
        <p:nvSpPr>
          <p:cNvPr id="77" name="Rectángulo 76">
            <a:extLst>
              <a:ext uri="{FF2B5EF4-FFF2-40B4-BE49-F238E27FC236}">
                <a16:creationId xmlns="" xmlns:a16="http://schemas.microsoft.com/office/drawing/2014/main" id="{DA6B3CA1-66AF-422A-B99E-D394586520FB}"/>
              </a:ext>
            </a:extLst>
          </p:cNvPr>
          <p:cNvSpPr/>
          <p:nvPr/>
        </p:nvSpPr>
        <p:spPr>
          <a:xfrm>
            <a:off x="3698685" y="2936646"/>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4</a:t>
            </a:r>
          </a:p>
        </p:txBody>
      </p:sp>
      <p:sp>
        <p:nvSpPr>
          <p:cNvPr id="78" name="Rectángulo 77">
            <a:extLst>
              <a:ext uri="{FF2B5EF4-FFF2-40B4-BE49-F238E27FC236}">
                <a16:creationId xmlns="" xmlns:a16="http://schemas.microsoft.com/office/drawing/2014/main" id="{549FAA8B-EBAB-4D2A-ACBD-07CD4BAE5BD3}"/>
              </a:ext>
            </a:extLst>
          </p:cNvPr>
          <p:cNvSpPr/>
          <p:nvPr/>
        </p:nvSpPr>
        <p:spPr>
          <a:xfrm>
            <a:off x="1445925" y="3970894"/>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79" name="Rectángulo 78">
            <a:extLst>
              <a:ext uri="{FF2B5EF4-FFF2-40B4-BE49-F238E27FC236}">
                <a16:creationId xmlns="" xmlns:a16="http://schemas.microsoft.com/office/drawing/2014/main" id="{C0CD4110-6DB4-49CB-9453-6FCAEC65EB72}"/>
              </a:ext>
            </a:extLst>
          </p:cNvPr>
          <p:cNvSpPr/>
          <p:nvPr/>
        </p:nvSpPr>
        <p:spPr>
          <a:xfrm>
            <a:off x="8220641" y="3313136"/>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6</a:t>
            </a:r>
          </a:p>
        </p:txBody>
      </p:sp>
      <p:sp>
        <p:nvSpPr>
          <p:cNvPr id="80" name="Rectángulo 79">
            <a:extLst>
              <a:ext uri="{FF2B5EF4-FFF2-40B4-BE49-F238E27FC236}">
                <a16:creationId xmlns="" xmlns:a16="http://schemas.microsoft.com/office/drawing/2014/main" id="{4D5E2822-8710-4975-B596-5A80ECCF6658}"/>
              </a:ext>
            </a:extLst>
          </p:cNvPr>
          <p:cNvSpPr/>
          <p:nvPr/>
        </p:nvSpPr>
        <p:spPr>
          <a:xfrm>
            <a:off x="5992647" y="3978121"/>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7</a:t>
            </a:r>
          </a:p>
        </p:txBody>
      </p:sp>
      <p:sp>
        <p:nvSpPr>
          <p:cNvPr id="81" name="Rectángulo 80">
            <a:extLst>
              <a:ext uri="{FF2B5EF4-FFF2-40B4-BE49-F238E27FC236}">
                <a16:creationId xmlns="" xmlns:a16="http://schemas.microsoft.com/office/drawing/2014/main" id="{B987B7F9-57B1-4671-8E56-F75EC79291AC}"/>
              </a:ext>
            </a:extLst>
          </p:cNvPr>
          <p:cNvSpPr/>
          <p:nvPr/>
        </p:nvSpPr>
        <p:spPr>
          <a:xfrm>
            <a:off x="4981520" y="5599613"/>
            <a:ext cx="474148" cy="923330"/>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8</a:t>
            </a:r>
          </a:p>
        </p:txBody>
      </p:sp>
      <p:sp>
        <p:nvSpPr>
          <p:cNvPr id="82" name="CuadroTexto 81">
            <a:extLst>
              <a:ext uri="{FF2B5EF4-FFF2-40B4-BE49-F238E27FC236}">
                <a16:creationId xmlns="" xmlns:a16="http://schemas.microsoft.com/office/drawing/2014/main" id="{594C2948-057E-4933-85D1-A4C9E2076C6E}"/>
              </a:ext>
            </a:extLst>
          </p:cNvPr>
          <p:cNvSpPr txBox="1"/>
          <p:nvPr/>
        </p:nvSpPr>
        <p:spPr>
          <a:xfrm>
            <a:off x="7982560" y="2293690"/>
            <a:ext cx="833883" cy="523220"/>
          </a:xfrm>
          <a:prstGeom prst="rect">
            <a:avLst/>
          </a:prstGeom>
          <a:noFill/>
        </p:spPr>
        <p:txBody>
          <a:bodyPr wrap="none" rtlCol="0">
            <a:spAutoFit/>
          </a:bodyPr>
          <a:lstStyle/>
          <a:p>
            <a:r>
              <a:rPr lang="es-ES" sz="2800" b="1" dirty="0"/>
              <a:t>TC1</a:t>
            </a:r>
          </a:p>
        </p:txBody>
      </p:sp>
      <p:sp>
        <p:nvSpPr>
          <p:cNvPr id="84" name="CuadroTexto 83">
            <a:extLst>
              <a:ext uri="{FF2B5EF4-FFF2-40B4-BE49-F238E27FC236}">
                <a16:creationId xmlns="" xmlns:a16="http://schemas.microsoft.com/office/drawing/2014/main" id="{F44B58E0-C04F-40A9-A11F-2BCF0A43AA75}"/>
              </a:ext>
            </a:extLst>
          </p:cNvPr>
          <p:cNvSpPr txBox="1"/>
          <p:nvPr/>
        </p:nvSpPr>
        <p:spPr>
          <a:xfrm>
            <a:off x="716912" y="3248063"/>
            <a:ext cx="833883" cy="523220"/>
          </a:xfrm>
          <a:prstGeom prst="rect">
            <a:avLst/>
          </a:prstGeom>
          <a:noFill/>
        </p:spPr>
        <p:txBody>
          <a:bodyPr wrap="none" rtlCol="0">
            <a:spAutoFit/>
          </a:bodyPr>
          <a:lstStyle/>
          <a:p>
            <a:r>
              <a:rPr lang="es-ES" sz="2800" b="1" dirty="0"/>
              <a:t>TC4</a:t>
            </a:r>
          </a:p>
        </p:txBody>
      </p:sp>
      <p:sp>
        <p:nvSpPr>
          <p:cNvPr id="87" name="CuadroTexto 86">
            <a:extLst>
              <a:ext uri="{FF2B5EF4-FFF2-40B4-BE49-F238E27FC236}">
                <a16:creationId xmlns="" xmlns:a16="http://schemas.microsoft.com/office/drawing/2014/main" id="{60C5C401-D91B-4213-8A51-C0C73870C88C}"/>
              </a:ext>
            </a:extLst>
          </p:cNvPr>
          <p:cNvSpPr txBox="1"/>
          <p:nvPr/>
        </p:nvSpPr>
        <p:spPr>
          <a:xfrm>
            <a:off x="1139482" y="6467397"/>
            <a:ext cx="8553157" cy="369332"/>
          </a:xfrm>
          <a:prstGeom prst="rect">
            <a:avLst/>
          </a:prstGeom>
          <a:noFill/>
        </p:spPr>
        <p:txBody>
          <a:bodyPr wrap="square">
            <a:spAutoFit/>
          </a:bodyPr>
          <a:lstStyle/>
          <a:p>
            <a:r>
              <a:rPr lang="es-ES" b="1" dirty="0"/>
              <a:t>Visitar las aristas por lo menos una vez para que la cobertura sea del 100 %</a:t>
            </a:r>
          </a:p>
        </p:txBody>
      </p:sp>
      <p:sp>
        <p:nvSpPr>
          <p:cNvPr id="32" name="CuadroTexto 31">
            <a:extLst>
              <a:ext uri="{FF2B5EF4-FFF2-40B4-BE49-F238E27FC236}">
                <a16:creationId xmlns="" xmlns:a16="http://schemas.microsoft.com/office/drawing/2014/main" id="{9433AA23-C46F-4F15-B89B-4A64C12F00B2}"/>
              </a:ext>
            </a:extLst>
          </p:cNvPr>
          <p:cNvSpPr txBox="1"/>
          <p:nvPr/>
        </p:nvSpPr>
        <p:spPr>
          <a:xfrm>
            <a:off x="6096000" y="2781788"/>
            <a:ext cx="833883" cy="523220"/>
          </a:xfrm>
          <a:prstGeom prst="rect">
            <a:avLst/>
          </a:prstGeom>
          <a:noFill/>
        </p:spPr>
        <p:txBody>
          <a:bodyPr wrap="none" rtlCol="0">
            <a:spAutoFit/>
          </a:bodyPr>
          <a:lstStyle/>
          <a:p>
            <a:r>
              <a:rPr lang="es-ES" sz="2800" b="1" dirty="0"/>
              <a:t>TC2</a:t>
            </a:r>
          </a:p>
        </p:txBody>
      </p:sp>
      <p:sp>
        <p:nvSpPr>
          <p:cNvPr id="33" name="CuadroTexto 32">
            <a:extLst>
              <a:ext uri="{FF2B5EF4-FFF2-40B4-BE49-F238E27FC236}">
                <a16:creationId xmlns="" xmlns:a16="http://schemas.microsoft.com/office/drawing/2014/main" id="{E1852DBD-B577-425D-9292-FA46FDCF484F}"/>
              </a:ext>
            </a:extLst>
          </p:cNvPr>
          <p:cNvSpPr txBox="1"/>
          <p:nvPr/>
        </p:nvSpPr>
        <p:spPr>
          <a:xfrm>
            <a:off x="3427094" y="2235424"/>
            <a:ext cx="833883" cy="523220"/>
          </a:xfrm>
          <a:prstGeom prst="rect">
            <a:avLst/>
          </a:prstGeom>
          <a:noFill/>
        </p:spPr>
        <p:txBody>
          <a:bodyPr wrap="none" rtlCol="0">
            <a:spAutoFit/>
          </a:bodyPr>
          <a:lstStyle/>
          <a:p>
            <a:r>
              <a:rPr lang="es-ES" sz="2800" b="1" dirty="0"/>
              <a:t>TC3</a:t>
            </a:r>
          </a:p>
        </p:txBody>
      </p:sp>
    </p:spTree>
    <p:extLst>
      <p:ext uri="{BB962C8B-B14F-4D97-AF65-F5344CB8AC3E}">
        <p14:creationId xmlns:p14="http://schemas.microsoft.com/office/powerpoint/2010/main" val="265080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3E5E7A2-7027-46B7-B87A-784366EE5117}"/>
              </a:ext>
            </a:extLst>
          </p:cNvPr>
          <p:cNvSpPr>
            <a:spLocks noGrp="1"/>
          </p:cNvSpPr>
          <p:nvPr>
            <p:ph type="title"/>
          </p:nvPr>
        </p:nvSpPr>
        <p:spPr>
          <a:xfrm>
            <a:off x="677334" y="609600"/>
            <a:ext cx="8596668" cy="740229"/>
          </a:xfrm>
        </p:spPr>
        <p:txBody>
          <a:bodyPr/>
          <a:lstStyle/>
          <a:p>
            <a:r>
              <a:rPr lang="es-ES" dirty="0"/>
              <a:t>Ejemplo 2 cobertura de decisión:</a:t>
            </a:r>
          </a:p>
        </p:txBody>
      </p:sp>
      <p:sp>
        <p:nvSpPr>
          <p:cNvPr id="3" name="Marcador de contenido 2">
            <a:extLst>
              <a:ext uri="{FF2B5EF4-FFF2-40B4-BE49-F238E27FC236}">
                <a16:creationId xmlns="" xmlns:a16="http://schemas.microsoft.com/office/drawing/2014/main" id="{196AA90D-1784-4778-B2EF-E173ACC7D277}"/>
              </a:ext>
            </a:extLst>
          </p:cNvPr>
          <p:cNvSpPr>
            <a:spLocks noGrp="1"/>
          </p:cNvSpPr>
          <p:nvPr>
            <p:ph idx="1"/>
          </p:nvPr>
        </p:nvSpPr>
        <p:spPr>
          <a:xfrm>
            <a:off x="677334" y="2063564"/>
            <a:ext cx="8596668" cy="3880773"/>
          </a:xfrm>
        </p:spPr>
        <p:txBody>
          <a:bodyPr/>
          <a:lstStyle/>
          <a:p>
            <a:r>
              <a:rPr lang="es-ES" b="1" dirty="0"/>
              <a:t>IF (i &gt; 0 {</a:t>
            </a:r>
          </a:p>
          <a:p>
            <a:pPr marL="457200" lvl="1" indent="0">
              <a:buNone/>
            </a:pPr>
            <a:r>
              <a:rPr lang="es-ES" b="1" dirty="0"/>
              <a:t>  j = F(i);</a:t>
            </a:r>
          </a:p>
          <a:p>
            <a:pPr marL="457200" lvl="1" indent="0">
              <a:buNone/>
            </a:pPr>
            <a:r>
              <a:rPr lang="es-ES" b="1" dirty="0"/>
              <a:t>  </a:t>
            </a:r>
            <a:r>
              <a:rPr lang="es-ES" b="1" dirty="0" err="1"/>
              <a:t>if</a:t>
            </a:r>
            <a:r>
              <a:rPr lang="es-ES" b="1" dirty="0"/>
              <a:t> (j &gt; 10) {</a:t>
            </a:r>
          </a:p>
          <a:p>
            <a:pPr marL="457200" lvl="1" indent="0">
              <a:buNone/>
            </a:pPr>
            <a:r>
              <a:rPr lang="es-ES" b="1" dirty="0"/>
              <a:t>       for (k=i; k &gt; 10 ; k--´){</a:t>
            </a:r>
          </a:p>
          <a:p>
            <a:pPr marL="457200" lvl="1" indent="0">
              <a:buNone/>
            </a:pPr>
            <a:r>
              <a:rPr lang="es-ES" sz="1800" b="1" dirty="0"/>
              <a:t>	---</a:t>
            </a:r>
          </a:p>
          <a:p>
            <a:pPr marL="457200" lvl="1" indent="0">
              <a:buNone/>
            </a:pPr>
            <a:r>
              <a:rPr lang="es-ES" sz="1800" b="1" dirty="0"/>
              <a:t>  	 }</a:t>
            </a:r>
          </a:p>
          <a:p>
            <a:pPr marL="457200" lvl="1" indent="0">
              <a:buNone/>
            </a:pPr>
            <a:r>
              <a:rPr lang="es-ES" sz="1800" b="1" dirty="0"/>
              <a:t>   }</a:t>
            </a:r>
          </a:p>
          <a:p>
            <a:pPr marL="457200" lvl="1" indent="0">
              <a:buNone/>
            </a:pPr>
            <a:r>
              <a:rPr lang="es-ES" sz="1800" b="1" dirty="0"/>
              <a:t>}</a:t>
            </a:r>
          </a:p>
          <a:p>
            <a:pPr marL="457200" lvl="1" indent="0">
              <a:buNone/>
            </a:pPr>
            <a:endParaRPr lang="es-ES" sz="1800" dirty="0"/>
          </a:p>
          <a:p>
            <a:pPr marL="457200" lvl="1" indent="0">
              <a:buNone/>
            </a:pPr>
            <a:endParaRPr lang="es-ES" dirty="0"/>
          </a:p>
        </p:txBody>
      </p:sp>
      <p:sp>
        <p:nvSpPr>
          <p:cNvPr id="4" name="Elipse 3">
            <a:extLst>
              <a:ext uri="{FF2B5EF4-FFF2-40B4-BE49-F238E27FC236}">
                <a16:creationId xmlns="" xmlns:a16="http://schemas.microsoft.com/office/drawing/2014/main" id="{69959129-84E6-4CF0-A477-66B0663134FD}"/>
              </a:ext>
            </a:extLst>
          </p:cNvPr>
          <p:cNvSpPr/>
          <p:nvPr/>
        </p:nvSpPr>
        <p:spPr>
          <a:xfrm>
            <a:off x="5747657" y="2160589"/>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Elipse 4">
            <a:extLst>
              <a:ext uri="{FF2B5EF4-FFF2-40B4-BE49-F238E27FC236}">
                <a16:creationId xmlns="" xmlns:a16="http://schemas.microsoft.com/office/drawing/2014/main" id="{3BA88521-2D76-4CCC-8666-6C3F00BD835D}"/>
              </a:ext>
            </a:extLst>
          </p:cNvPr>
          <p:cNvSpPr/>
          <p:nvPr/>
        </p:nvSpPr>
        <p:spPr>
          <a:xfrm>
            <a:off x="5956662" y="2483409"/>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 xmlns:a16="http://schemas.microsoft.com/office/drawing/2014/main" id="{C621B879-D607-4CB6-B9C0-634D4B6935D4}"/>
              </a:ext>
            </a:extLst>
          </p:cNvPr>
          <p:cNvSpPr/>
          <p:nvPr/>
        </p:nvSpPr>
        <p:spPr>
          <a:xfrm>
            <a:off x="6196148" y="2971626"/>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 xmlns:a16="http://schemas.microsoft.com/office/drawing/2014/main" id="{C1ECF15A-89BD-479B-995F-B71F0582FADD}"/>
              </a:ext>
            </a:extLst>
          </p:cNvPr>
          <p:cNvSpPr/>
          <p:nvPr/>
        </p:nvSpPr>
        <p:spPr>
          <a:xfrm flipH="1">
            <a:off x="6196148" y="3507553"/>
            <a:ext cx="191588"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 xmlns:a16="http://schemas.microsoft.com/office/drawing/2014/main" id="{91C46D15-6DF4-4564-8484-0FBA64589C22}"/>
              </a:ext>
            </a:extLst>
          </p:cNvPr>
          <p:cNvSpPr/>
          <p:nvPr/>
        </p:nvSpPr>
        <p:spPr>
          <a:xfrm>
            <a:off x="5747656" y="4890626"/>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 xmlns:a16="http://schemas.microsoft.com/office/drawing/2014/main" id="{B5504D6D-1744-41D1-A659-26AC2F496D6E}"/>
              </a:ext>
            </a:extLst>
          </p:cNvPr>
          <p:cNvSpPr/>
          <p:nvPr/>
        </p:nvSpPr>
        <p:spPr>
          <a:xfrm>
            <a:off x="5747655" y="4379550"/>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 xmlns:a16="http://schemas.microsoft.com/office/drawing/2014/main" id="{37567BED-34B9-4082-99D4-27D5A63AACB0}"/>
              </a:ext>
            </a:extLst>
          </p:cNvPr>
          <p:cNvSpPr/>
          <p:nvPr/>
        </p:nvSpPr>
        <p:spPr>
          <a:xfrm>
            <a:off x="5939244" y="3974170"/>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 xmlns:a16="http://schemas.microsoft.com/office/drawing/2014/main" id="{CB46269F-E5F1-4DDA-B2C5-F02CD6A979A4}"/>
              </a:ext>
            </a:extLst>
          </p:cNvPr>
          <p:cNvSpPr/>
          <p:nvPr/>
        </p:nvSpPr>
        <p:spPr>
          <a:xfrm>
            <a:off x="5747655" y="1637681"/>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de flecha 14">
            <a:extLst>
              <a:ext uri="{FF2B5EF4-FFF2-40B4-BE49-F238E27FC236}">
                <a16:creationId xmlns="" xmlns:a16="http://schemas.microsoft.com/office/drawing/2014/main" id="{A20CA84E-B922-4CAF-8E1F-3A88456D677B}"/>
              </a:ext>
            </a:extLst>
          </p:cNvPr>
          <p:cNvCxnSpPr>
            <a:cxnSpLocks/>
          </p:cNvCxnSpPr>
          <p:nvPr/>
        </p:nvCxnSpPr>
        <p:spPr>
          <a:xfrm>
            <a:off x="5836673" y="1898139"/>
            <a:ext cx="0" cy="29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 xmlns:a16="http://schemas.microsoft.com/office/drawing/2014/main" id="{94ADC648-9774-421D-B0AF-3C47BCCFB232}"/>
              </a:ext>
            </a:extLst>
          </p:cNvPr>
          <p:cNvCxnSpPr>
            <a:cxnSpLocks/>
            <a:stCxn id="4" idx="4"/>
            <a:endCxn id="5" idx="1"/>
          </p:cNvCxnSpPr>
          <p:nvPr/>
        </p:nvCxnSpPr>
        <p:spPr>
          <a:xfrm>
            <a:off x="5843452" y="2413137"/>
            <a:ext cx="141268" cy="10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 xmlns:a16="http://schemas.microsoft.com/office/drawing/2014/main" id="{4A41BD93-9694-442E-B747-E3EEF77D9C10}"/>
              </a:ext>
            </a:extLst>
          </p:cNvPr>
          <p:cNvCxnSpPr>
            <a:stCxn id="5" idx="5"/>
            <a:endCxn id="6" idx="0"/>
          </p:cNvCxnSpPr>
          <p:nvPr/>
        </p:nvCxnSpPr>
        <p:spPr>
          <a:xfrm>
            <a:off x="6120193" y="2698972"/>
            <a:ext cx="171750" cy="27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 xmlns:a16="http://schemas.microsoft.com/office/drawing/2014/main" id="{D8E9253B-086A-4D87-944A-3683F9C41EF6}"/>
              </a:ext>
            </a:extLst>
          </p:cNvPr>
          <p:cNvCxnSpPr>
            <a:stCxn id="9" idx="2"/>
          </p:cNvCxnSpPr>
          <p:nvPr/>
        </p:nvCxnSpPr>
        <p:spPr>
          <a:xfrm>
            <a:off x="6387736" y="3633827"/>
            <a:ext cx="309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 xmlns:a16="http://schemas.microsoft.com/office/drawing/2014/main" id="{92C15177-9188-441E-BF8F-0808F4116FA3}"/>
              </a:ext>
            </a:extLst>
          </p:cNvPr>
          <p:cNvCxnSpPr/>
          <p:nvPr/>
        </p:nvCxnSpPr>
        <p:spPr>
          <a:xfrm flipV="1">
            <a:off x="6696891" y="3097900"/>
            <a:ext cx="0" cy="535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 xmlns:a16="http://schemas.microsoft.com/office/drawing/2014/main" id="{5A80F555-F2B0-483F-937F-D4B810BBD019}"/>
              </a:ext>
            </a:extLst>
          </p:cNvPr>
          <p:cNvCxnSpPr>
            <a:endCxn id="6" idx="6"/>
          </p:cNvCxnSpPr>
          <p:nvPr/>
        </p:nvCxnSpPr>
        <p:spPr>
          <a:xfrm flipH="1">
            <a:off x="6387737" y="3097900"/>
            <a:ext cx="309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 xmlns:a16="http://schemas.microsoft.com/office/drawing/2014/main" id="{DB37217E-0E0E-4DBA-B9A3-0697679B0935}"/>
              </a:ext>
            </a:extLst>
          </p:cNvPr>
          <p:cNvCxnSpPr>
            <a:stCxn id="5" idx="2"/>
          </p:cNvCxnSpPr>
          <p:nvPr/>
        </p:nvCxnSpPr>
        <p:spPr>
          <a:xfrm flipH="1">
            <a:off x="5643154" y="2609683"/>
            <a:ext cx="313508" cy="0"/>
          </a:xfrm>
          <a:prstGeom prst="line">
            <a:avLst/>
          </a:prstGeom>
        </p:spPr>
        <p:style>
          <a:lnRef idx="3">
            <a:schemeClr val="dk1"/>
          </a:lnRef>
          <a:fillRef idx="0">
            <a:schemeClr val="dk1"/>
          </a:fillRef>
          <a:effectRef idx="2">
            <a:schemeClr val="dk1"/>
          </a:effectRef>
          <a:fontRef idx="minor">
            <a:schemeClr val="tx1"/>
          </a:fontRef>
        </p:style>
      </p:cxnSp>
      <p:cxnSp>
        <p:nvCxnSpPr>
          <p:cNvPr id="33" name="Conector recto 32">
            <a:extLst>
              <a:ext uri="{FF2B5EF4-FFF2-40B4-BE49-F238E27FC236}">
                <a16:creationId xmlns="" xmlns:a16="http://schemas.microsoft.com/office/drawing/2014/main" id="{623497BA-098D-4081-B4F9-E3DDDAE0ABFC}"/>
              </a:ext>
            </a:extLst>
          </p:cNvPr>
          <p:cNvCxnSpPr/>
          <p:nvPr/>
        </p:nvCxnSpPr>
        <p:spPr>
          <a:xfrm>
            <a:off x="5643154" y="2609683"/>
            <a:ext cx="0" cy="1490761"/>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cto de flecha 34">
            <a:extLst>
              <a:ext uri="{FF2B5EF4-FFF2-40B4-BE49-F238E27FC236}">
                <a16:creationId xmlns="" xmlns:a16="http://schemas.microsoft.com/office/drawing/2014/main" id="{6B744705-6A66-4D28-BDAB-F8354DCF8A6A}"/>
              </a:ext>
            </a:extLst>
          </p:cNvPr>
          <p:cNvCxnSpPr>
            <a:cxnSpLocks/>
          </p:cNvCxnSpPr>
          <p:nvPr/>
        </p:nvCxnSpPr>
        <p:spPr>
          <a:xfrm>
            <a:off x="5643154" y="4100444"/>
            <a:ext cx="2612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Conector recto 36">
            <a:extLst>
              <a:ext uri="{FF2B5EF4-FFF2-40B4-BE49-F238E27FC236}">
                <a16:creationId xmlns="" xmlns:a16="http://schemas.microsoft.com/office/drawing/2014/main" id="{48689693-559F-4D55-9281-47DF8B1FF42F}"/>
              </a:ext>
            </a:extLst>
          </p:cNvPr>
          <p:cNvCxnSpPr>
            <a:stCxn id="4" idx="2"/>
          </p:cNvCxnSpPr>
          <p:nvPr/>
        </p:nvCxnSpPr>
        <p:spPr>
          <a:xfrm flipH="1">
            <a:off x="5312229" y="2286863"/>
            <a:ext cx="435428"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9" name="Conector recto 38">
            <a:extLst>
              <a:ext uri="{FF2B5EF4-FFF2-40B4-BE49-F238E27FC236}">
                <a16:creationId xmlns="" xmlns:a16="http://schemas.microsoft.com/office/drawing/2014/main" id="{9B7A683A-F132-44B1-A8BE-592BFD8E15E7}"/>
              </a:ext>
            </a:extLst>
          </p:cNvPr>
          <p:cNvCxnSpPr/>
          <p:nvPr/>
        </p:nvCxnSpPr>
        <p:spPr>
          <a:xfrm>
            <a:off x="5312229" y="2286863"/>
            <a:ext cx="0" cy="2218961"/>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41" name="Conector recto de flecha 40">
            <a:extLst>
              <a:ext uri="{FF2B5EF4-FFF2-40B4-BE49-F238E27FC236}">
                <a16:creationId xmlns="" xmlns:a16="http://schemas.microsoft.com/office/drawing/2014/main" id="{52152486-E4E9-431A-9A66-99B2F80327DF}"/>
              </a:ext>
            </a:extLst>
          </p:cNvPr>
          <p:cNvCxnSpPr>
            <a:cxnSpLocks/>
            <a:endCxn id="11" idx="2"/>
          </p:cNvCxnSpPr>
          <p:nvPr/>
        </p:nvCxnSpPr>
        <p:spPr>
          <a:xfrm>
            <a:off x="5312229" y="4505824"/>
            <a:ext cx="43542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ector recto de flecha 43">
            <a:extLst>
              <a:ext uri="{FF2B5EF4-FFF2-40B4-BE49-F238E27FC236}">
                <a16:creationId xmlns="" xmlns:a16="http://schemas.microsoft.com/office/drawing/2014/main" id="{AC12364C-39B7-4B3E-9D67-4AC987B647A9}"/>
              </a:ext>
            </a:extLst>
          </p:cNvPr>
          <p:cNvCxnSpPr>
            <a:endCxn id="10" idx="0"/>
          </p:cNvCxnSpPr>
          <p:nvPr/>
        </p:nvCxnSpPr>
        <p:spPr>
          <a:xfrm>
            <a:off x="5836673" y="4632098"/>
            <a:ext cx="6778" cy="25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 xmlns:a16="http://schemas.microsoft.com/office/drawing/2014/main" id="{FD8A02AF-921C-464F-80D5-25B077D5197A}"/>
              </a:ext>
            </a:extLst>
          </p:cNvPr>
          <p:cNvCxnSpPr/>
          <p:nvPr/>
        </p:nvCxnSpPr>
        <p:spPr>
          <a:xfrm>
            <a:off x="6542313" y="1763955"/>
            <a:ext cx="0" cy="522908"/>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Conector recto 47">
            <a:extLst>
              <a:ext uri="{FF2B5EF4-FFF2-40B4-BE49-F238E27FC236}">
                <a16:creationId xmlns="" xmlns:a16="http://schemas.microsoft.com/office/drawing/2014/main" id="{74DD814B-2E6D-426A-A370-F4C95195DBA7}"/>
              </a:ext>
            </a:extLst>
          </p:cNvPr>
          <p:cNvCxnSpPr>
            <a:cxnSpLocks/>
          </p:cNvCxnSpPr>
          <p:nvPr/>
        </p:nvCxnSpPr>
        <p:spPr>
          <a:xfrm>
            <a:off x="6542313" y="2286863"/>
            <a:ext cx="444913" cy="531793"/>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Conector recto 50">
            <a:extLst>
              <a:ext uri="{FF2B5EF4-FFF2-40B4-BE49-F238E27FC236}">
                <a16:creationId xmlns="" xmlns:a16="http://schemas.microsoft.com/office/drawing/2014/main" id="{42D9A1B8-B2AA-4988-BCE1-78E432274A85}"/>
              </a:ext>
            </a:extLst>
          </p:cNvPr>
          <p:cNvCxnSpPr/>
          <p:nvPr/>
        </p:nvCxnSpPr>
        <p:spPr>
          <a:xfrm>
            <a:off x="6987226" y="2818656"/>
            <a:ext cx="0" cy="941445"/>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Conector recto 54">
            <a:extLst>
              <a:ext uri="{FF2B5EF4-FFF2-40B4-BE49-F238E27FC236}">
                <a16:creationId xmlns="" xmlns:a16="http://schemas.microsoft.com/office/drawing/2014/main" id="{D752ACFD-C17C-4807-9F00-4F81E85E0668}"/>
              </a:ext>
            </a:extLst>
          </p:cNvPr>
          <p:cNvCxnSpPr>
            <a:cxnSpLocks/>
            <a:endCxn id="12" idx="7"/>
          </p:cNvCxnSpPr>
          <p:nvPr/>
        </p:nvCxnSpPr>
        <p:spPr>
          <a:xfrm flipH="1">
            <a:off x="6102775" y="3655495"/>
            <a:ext cx="171749" cy="35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 xmlns:a16="http://schemas.microsoft.com/office/drawing/2014/main" id="{ED0C85AB-0386-4846-B949-CD944FE3B737}"/>
              </a:ext>
            </a:extLst>
          </p:cNvPr>
          <p:cNvCxnSpPr/>
          <p:nvPr/>
        </p:nvCxnSpPr>
        <p:spPr>
          <a:xfrm>
            <a:off x="5221728" y="1877634"/>
            <a:ext cx="0" cy="27385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ector recto 15">
            <a:extLst>
              <a:ext uri="{FF2B5EF4-FFF2-40B4-BE49-F238E27FC236}">
                <a16:creationId xmlns="" xmlns:a16="http://schemas.microsoft.com/office/drawing/2014/main" id="{E66C3394-D791-4455-BFB4-4228199036E8}"/>
              </a:ext>
            </a:extLst>
          </p:cNvPr>
          <p:cNvCxnSpPr>
            <a:cxnSpLocks/>
          </p:cNvCxnSpPr>
          <p:nvPr/>
        </p:nvCxnSpPr>
        <p:spPr>
          <a:xfrm flipH="1" flipV="1">
            <a:off x="5017626" y="2154713"/>
            <a:ext cx="191589" cy="1943"/>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ector recto de flecha 22">
            <a:extLst>
              <a:ext uri="{FF2B5EF4-FFF2-40B4-BE49-F238E27FC236}">
                <a16:creationId xmlns="" xmlns:a16="http://schemas.microsoft.com/office/drawing/2014/main" id="{C30511EC-7085-4EFB-A52C-2023D5A93670}"/>
              </a:ext>
            </a:extLst>
          </p:cNvPr>
          <p:cNvCxnSpPr>
            <a:cxnSpLocks/>
          </p:cNvCxnSpPr>
          <p:nvPr/>
        </p:nvCxnSpPr>
        <p:spPr>
          <a:xfrm>
            <a:off x="4998721" y="2151485"/>
            <a:ext cx="47897" cy="29916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27">
            <a:extLst>
              <a:ext uri="{FF2B5EF4-FFF2-40B4-BE49-F238E27FC236}">
                <a16:creationId xmlns="" xmlns:a16="http://schemas.microsoft.com/office/drawing/2014/main" id="{C4503180-8C2E-49F5-8E3F-1D4B6CA04DCC}"/>
              </a:ext>
            </a:extLst>
          </p:cNvPr>
          <p:cNvCxnSpPr/>
          <p:nvPr/>
        </p:nvCxnSpPr>
        <p:spPr>
          <a:xfrm flipH="1">
            <a:off x="6764769" y="3760101"/>
            <a:ext cx="22245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Conector recto 31">
            <a:extLst>
              <a:ext uri="{FF2B5EF4-FFF2-40B4-BE49-F238E27FC236}">
                <a16:creationId xmlns="" xmlns:a16="http://schemas.microsoft.com/office/drawing/2014/main" id="{76AECC13-FECD-4348-8C5D-0ABDF3696B86}"/>
              </a:ext>
            </a:extLst>
          </p:cNvPr>
          <p:cNvCxnSpPr/>
          <p:nvPr/>
        </p:nvCxnSpPr>
        <p:spPr>
          <a:xfrm flipV="1">
            <a:off x="6764769" y="2971626"/>
            <a:ext cx="0" cy="788475"/>
          </a:xfrm>
          <a:prstGeom prst="line">
            <a:avLst/>
          </a:prstGeom>
        </p:spPr>
        <p:style>
          <a:lnRef idx="3">
            <a:schemeClr val="accent5"/>
          </a:lnRef>
          <a:fillRef idx="0">
            <a:schemeClr val="accent5"/>
          </a:fillRef>
          <a:effectRef idx="2">
            <a:schemeClr val="accent5"/>
          </a:effectRef>
          <a:fontRef idx="minor">
            <a:schemeClr val="tx1"/>
          </a:fontRef>
        </p:style>
      </p:cxnSp>
      <p:cxnSp>
        <p:nvCxnSpPr>
          <p:cNvPr id="36" name="Conector recto 35">
            <a:extLst>
              <a:ext uri="{FF2B5EF4-FFF2-40B4-BE49-F238E27FC236}">
                <a16:creationId xmlns="" xmlns:a16="http://schemas.microsoft.com/office/drawing/2014/main" id="{4BC12ED7-C209-4E18-A70A-694B6D602399}"/>
              </a:ext>
            </a:extLst>
          </p:cNvPr>
          <p:cNvCxnSpPr/>
          <p:nvPr/>
        </p:nvCxnSpPr>
        <p:spPr>
          <a:xfrm flipH="1">
            <a:off x="6133522" y="2949063"/>
            <a:ext cx="631247"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40" name="Conector recto 39">
            <a:extLst>
              <a:ext uri="{FF2B5EF4-FFF2-40B4-BE49-F238E27FC236}">
                <a16:creationId xmlns="" xmlns:a16="http://schemas.microsoft.com/office/drawing/2014/main" id="{34C6C92D-780F-4FFC-95C6-87E221F1FDAB}"/>
              </a:ext>
            </a:extLst>
          </p:cNvPr>
          <p:cNvCxnSpPr>
            <a:cxnSpLocks/>
          </p:cNvCxnSpPr>
          <p:nvPr/>
        </p:nvCxnSpPr>
        <p:spPr>
          <a:xfrm>
            <a:off x="6120193" y="2949063"/>
            <a:ext cx="53412" cy="1337191"/>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Conector recto 42">
            <a:extLst>
              <a:ext uri="{FF2B5EF4-FFF2-40B4-BE49-F238E27FC236}">
                <a16:creationId xmlns="" xmlns:a16="http://schemas.microsoft.com/office/drawing/2014/main" id="{899ED4B2-200B-460B-9E0B-5BF84C3D46F2}"/>
              </a:ext>
            </a:extLst>
          </p:cNvPr>
          <p:cNvCxnSpPr>
            <a:cxnSpLocks/>
          </p:cNvCxnSpPr>
          <p:nvPr/>
        </p:nvCxnSpPr>
        <p:spPr>
          <a:xfrm flipH="1">
            <a:off x="6074794" y="4294720"/>
            <a:ext cx="104028" cy="250673"/>
          </a:xfrm>
          <a:prstGeom prst="line">
            <a:avLst/>
          </a:prstGeom>
        </p:spPr>
        <p:style>
          <a:lnRef idx="3">
            <a:schemeClr val="accent5"/>
          </a:lnRef>
          <a:fillRef idx="0">
            <a:schemeClr val="accent5"/>
          </a:fillRef>
          <a:effectRef idx="2">
            <a:schemeClr val="accent5"/>
          </a:effectRef>
          <a:fontRef idx="minor">
            <a:schemeClr val="tx1"/>
          </a:fontRef>
        </p:style>
      </p:cxnSp>
      <p:cxnSp>
        <p:nvCxnSpPr>
          <p:cNvPr id="49" name="Conector recto de flecha 48">
            <a:extLst>
              <a:ext uri="{FF2B5EF4-FFF2-40B4-BE49-F238E27FC236}">
                <a16:creationId xmlns="" xmlns:a16="http://schemas.microsoft.com/office/drawing/2014/main" id="{BBA1E808-671E-4999-9AEA-8129105B37C2}"/>
              </a:ext>
            </a:extLst>
          </p:cNvPr>
          <p:cNvCxnSpPr/>
          <p:nvPr/>
        </p:nvCxnSpPr>
        <p:spPr>
          <a:xfrm>
            <a:off x="6074795" y="4538431"/>
            <a:ext cx="13329" cy="4273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 name="Conector recto de flecha 57">
            <a:extLst>
              <a:ext uri="{FF2B5EF4-FFF2-40B4-BE49-F238E27FC236}">
                <a16:creationId xmlns="" xmlns:a16="http://schemas.microsoft.com/office/drawing/2014/main" id="{92DB83E8-30A3-4E62-85DC-6BCB781C9916}"/>
              </a:ext>
            </a:extLst>
          </p:cNvPr>
          <p:cNvCxnSpPr>
            <a:stCxn id="6" idx="4"/>
            <a:endCxn id="9" idx="0"/>
          </p:cNvCxnSpPr>
          <p:nvPr/>
        </p:nvCxnSpPr>
        <p:spPr>
          <a:xfrm flipH="1">
            <a:off x="6291942" y="3224174"/>
            <a:ext cx="1" cy="2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 xmlns:a16="http://schemas.microsoft.com/office/drawing/2014/main" id="{0C1B7FC9-950C-4AD2-89CB-5779E35F692D}"/>
              </a:ext>
            </a:extLst>
          </p:cNvPr>
          <p:cNvCxnSpPr>
            <a:cxnSpLocks/>
          </p:cNvCxnSpPr>
          <p:nvPr/>
        </p:nvCxnSpPr>
        <p:spPr>
          <a:xfrm flipH="1">
            <a:off x="5886028" y="4172853"/>
            <a:ext cx="56116" cy="22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 xmlns:a16="http://schemas.microsoft.com/office/drawing/2014/main" id="{D395B5B6-94C2-40E1-9F7C-5EF767CD88B9}"/>
              </a:ext>
            </a:extLst>
          </p:cNvPr>
          <p:cNvSpPr txBox="1"/>
          <p:nvPr/>
        </p:nvSpPr>
        <p:spPr>
          <a:xfrm>
            <a:off x="1873135" y="5858384"/>
            <a:ext cx="4823756" cy="369332"/>
          </a:xfrm>
          <a:prstGeom prst="rect">
            <a:avLst/>
          </a:prstGeom>
          <a:noFill/>
        </p:spPr>
        <p:txBody>
          <a:bodyPr wrap="none" rtlCol="0">
            <a:spAutoFit/>
          </a:bodyPr>
          <a:lstStyle/>
          <a:p>
            <a:r>
              <a:rPr lang="es-ES" b="1" dirty="0"/>
              <a:t>Comprobar que se pase x todas las Aristas</a:t>
            </a:r>
          </a:p>
        </p:txBody>
      </p:sp>
      <p:sp>
        <p:nvSpPr>
          <p:cNvPr id="7" name="CuadroTexto 6">
            <a:extLst>
              <a:ext uri="{FF2B5EF4-FFF2-40B4-BE49-F238E27FC236}">
                <a16:creationId xmlns="" xmlns:a16="http://schemas.microsoft.com/office/drawing/2014/main" id="{4873B8E6-03FB-4BEE-8169-9E0EDAC164EC}"/>
              </a:ext>
            </a:extLst>
          </p:cNvPr>
          <p:cNvSpPr txBox="1"/>
          <p:nvPr/>
        </p:nvSpPr>
        <p:spPr>
          <a:xfrm>
            <a:off x="4477270" y="4866891"/>
            <a:ext cx="511679" cy="369332"/>
          </a:xfrm>
          <a:prstGeom prst="rect">
            <a:avLst/>
          </a:prstGeom>
          <a:noFill/>
        </p:spPr>
        <p:txBody>
          <a:bodyPr wrap="none" rtlCol="0">
            <a:spAutoFit/>
          </a:bodyPr>
          <a:lstStyle/>
          <a:p>
            <a:r>
              <a:rPr lang="es-ES" dirty="0"/>
              <a:t>tc1</a:t>
            </a:r>
          </a:p>
        </p:txBody>
      </p:sp>
      <p:sp>
        <p:nvSpPr>
          <p:cNvPr id="42" name="CuadroTexto 41">
            <a:extLst>
              <a:ext uri="{FF2B5EF4-FFF2-40B4-BE49-F238E27FC236}">
                <a16:creationId xmlns="" xmlns:a16="http://schemas.microsoft.com/office/drawing/2014/main" id="{1491C17A-BE31-4229-B04B-8BD9EF151A00}"/>
              </a:ext>
            </a:extLst>
          </p:cNvPr>
          <p:cNvSpPr txBox="1"/>
          <p:nvPr/>
        </p:nvSpPr>
        <p:spPr>
          <a:xfrm>
            <a:off x="6035038" y="2177844"/>
            <a:ext cx="511679" cy="369332"/>
          </a:xfrm>
          <a:prstGeom prst="rect">
            <a:avLst/>
          </a:prstGeom>
          <a:noFill/>
        </p:spPr>
        <p:txBody>
          <a:bodyPr wrap="none" rtlCol="0">
            <a:spAutoFit/>
          </a:bodyPr>
          <a:lstStyle/>
          <a:p>
            <a:r>
              <a:rPr lang="es-ES" dirty="0"/>
              <a:t>tc2</a:t>
            </a:r>
          </a:p>
        </p:txBody>
      </p:sp>
      <p:sp>
        <p:nvSpPr>
          <p:cNvPr id="45" name="CuadroTexto 44">
            <a:extLst>
              <a:ext uri="{FF2B5EF4-FFF2-40B4-BE49-F238E27FC236}">
                <a16:creationId xmlns="" xmlns:a16="http://schemas.microsoft.com/office/drawing/2014/main" id="{1E945945-3C6A-4325-8CED-815D7E59B371}"/>
              </a:ext>
            </a:extLst>
          </p:cNvPr>
          <p:cNvSpPr txBox="1"/>
          <p:nvPr/>
        </p:nvSpPr>
        <p:spPr>
          <a:xfrm>
            <a:off x="6779633" y="2228471"/>
            <a:ext cx="511679" cy="369332"/>
          </a:xfrm>
          <a:prstGeom prst="rect">
            <a:avLst/>
          </a:prstGeom>
          <a:noFill/>
        </p:spPr>
        <p:txBody>
          <a:bodyPr wrap="none" rtlCol="0">
            <a:spAutoFit/>
          </a:bodyPr>
          <a:lstStyle/>
          <a:p>
            <a:r>
              <a:rPr lang="es-ES" dirty="0"/>
              <a:t>tc3</a:t>
            </a:r>
          </a:p>
        </p:txBody>
      </p:sp>
    </p:spTree>
    <p:extLst>
      <p:ext uri="{BB962C8B-B14F-4D97-AF65-F5344CB8AC3E}">
        <p14:creationId xmlns:p14="http://schemas.microsoft.com/office/powerpoint/2010/main" val="1155917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2DFDC08-9806-4616-8101-D0A00557560F}"/>
              </a:ext>
            </a:extLst>
          </p:cNvPr>
          <p:cNvSpPr>
            <a:spLocks noGrp="1"/>
          </p:cNvSpPr>
          <p:nvPr>
            <p:ph type="title"/>
          </p:nvPr>
        </p:nvSpPr>
        <p:spPr>
          <a:xfrm>
            <a:off x="677334" y="609600"/>
            <a:ext cx="8596668" cy="684628"/>
          </a:xfrm>
        </p:spPr>
        <p:txBody>
          <a:bodyPr/>
          <a:lstStyle/>
          <a:p>
            <a:r>
              <a:rPr lang="es-ES" dirty="0"/>
              <a:t>Cobertura de camino:</a:t>
            </a:r>
          </a:p>
        </p:txBody>
      </p:sp>
      <p:sp>
        <p:nvSpPr>
          <p:cNvPr id="3" name="Marcador de contenido 2">
            <a:extLst>
              <a:ext uri="{FF2B5EF4-FFF2-40B4-BE49-F238E27FC236}">
                <a16:creationId xmlns="" xmlns:a16="http://schemas.microsoft.com/office/drawing/2014/main" id="{199369EA-703E-44D7-BF16-AA0DD79DEF9A}"/>
              </a:ext>
            </a:extLst>
          </p:cNvPr>
          <p:cNvSpPr>
            <a:spLocks noGrp="1"/>
          </p:cNvSpPr>
          <p:nvPr>
            <p:ph idx="1"/>
          </p:nvPr>
        </p:nvSpPr>
        <p:spPr>
          <a:xfrm>
            <a:off x="677334" y="1716452"/>
            <a:ext cx="8596668" cy="3880773"/>
          </a:xfrm>
        </p:spPr>
        <p:txBody>
          <a:bodyPr>
            <a:normAutofit/>
          </a:bodyPr>
          <a:lstStyle/>
          <a:p>
            <a:r>
              <a:rPr lang="es-ES" sz="2000" dirty="0"/>
              <a:t>Los caminos son una combinación de segmentos del programa </a:t>
            </a:r>
          </a:p>
          <a:p>
            <a:r>
              <a:rPr lang="es-ES" sz="2000" dirty="0"/>
              <a:t>Determinada secuencia de </a:t>
            </a:r>
            <a:r>
              <a:rPr lang="es-ES" sz="2000" b="1" dirty="0"/>
              <a:t>nodos</a:t>
            </a:r>
            <a:r>
              <a:rPr lang="es-ES" sz="2000" dirty="0"/>
              <a:t> y </a:t>
            </a:r>
            <a:r>
              <a:rPr lang="es-ES" sz="2000" b="1" dirty="0"/>
              <a:t>aristas</a:t>
            </a:r>
            <a:r>
              <a:rPr lang="es-ES" sz="2000" dirty="0"/>
              <a:t> alternados</a:t>
            </a:r>
          </a:p>
          <a:p>
            <a:r>
              <a:rPr lang="es-ES" sz="2000" dirty="0"/>
              <a:t>Centrarnos en la ejecución de los posibles caminos que se puedan lograr en el programa</a:t>
            </a:r>
          </a:p>
          <a:p>
            <a:r>
              <a:rPr lang="es-ES" sz="2000" dirty="0"/>
              <a:t>Cada sentencia es </a:t>
            </a:r>
            <a:r>
              <a:rPr lang="es-ES" sz="2000" b="1" dirty="0"/>
              <a:t>nodo</a:t>
            </a:r>
          </a:p>
          <a:p>
            <a:r>
              <a:rPr lang="es-ES" sz="2000" dirty="0"/>
              <a:t>Cada flujo de control es una </a:t>
            </a:r>
            <a:r>
              <a:rPr lang="es-ES" sz="2000" b="1" dirty="0"/>
              <a:t>Arista</a:t>
            </a:r>
          </a:p>
          <a:p>
            <a:endParaRPr lang="es-ES" sz="2000" dirty="0"/>
          </a:p>
        </p:txBody>
      </p:sp>
    </p:spTree>
    <p:extLst>
      <p:ext uri="{BB962C8B-B14F-4D97-AF65-F5344CB8AC3E}">
        <p14:creationId xmlns:p14="http://schemas.microsoft.com/office/powerpoint/2010/main" val="424130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2DFDC08-9806-4616-8101-D0A00557560F}"/>
              </a:ext>
            </a:extLst>
          </p:cNvPr>
          <p:cNvSpPr>
            <a:spLocks noGrp="1"/>
          </p:cNvSpPr>
          <p:nvPr>
            <p:ph type="title"/>
          </p:nvPr>
        </p:nvSpPr>
        <p:spPr>
          <a:xfrm>
            <a:off x="677334" y="609600"/>
            <a:ext cx="8596668" cy="684628"/>
          </a:xfrm>
        </p:spPr>
        <p:txBody>
          <a:bodyPr/>
          <a:lstStyle/>
          <a:p>
            <a:r>
              <a:rPr lang="es-ES" dirty="0"/>
              <a:t>Cobertura de camino</a:t>
            </a:r>
          </a:p>
        </p:txBody>
      </p:sp>
      <p:sp>
        <p:nvSpPr>
          <p:cNvPr id="3" name="Marcador de contenido 2">
            <a:extLst>
              <a:ext uri="{FF2B5EF4-FFF2-40B4-BE49-F238E27FC236}">
                <a16:creationId xmlns="" xmlns:a16="http://schemas.microsoft.com/office/drawing/2014/main" id="{199369EA-703E-44D7-BF16-AA0DD79DEF9A}"/>
              </a:ext>
            </a:extLst>
          </p:cNvPr>
          <p:cNvSpPr>
            <a:spLocks noGrp="1"/>
          </p:cNvSpPr>
          <p:nvPr>
            <p:ph idx="1"/>
          </p:nvPr>
        </p:nvSpPr>
        <p:spPr>
          <a:xfrm>
            <a:off x="677334" y="2204132"/>
            <a:ext cx="9084975" cy="3880773"/>
          </a:xfrm>
        </p:spPr>
        <p:txBody>
          <a:bodyPr>
            <a:normAutofit/>
          </a:bodyPr>
          <a:lstStyle/>
          <a:p>
            <a:r>
              <a:rPr lang="es-ES" sz="2000" dirty="0"/>
              <a:t>Un camino  va hacer una vía única desde el inicio hasta el final del programa.</a:t>
            </a:r>
          </a:p>
          <a:p>
            <a:r>
              <a:rPr lang="es-ES" sz="2000" dirty="0"/>
              <a:t>El objetivo es alcanzar un porcentaje definido previamente de cobertura de camino se saca de la siguiente manera:</a:t>
            </a:r>
          </a:p>
          <a:p>
            <a:r>
              <a:rPr lang="es-ES" sz="2000" dirty="0"/>
              <a:t>Es mas exhaustiva que la cobertura de sentencia y de decisión,</a:t>
            </a:r>
          </a:p>
          <a:p>
            <a:r>
              <a:rPr lang="es-ES" sz="2000" dirty="0"/>
              <a:t>Se aplica a programas con baja complejidad dado a su alta demanda.</a:t>
            </a:r>
          </a:p>
          <a:p>
            <a:pPr marL="0" indent="0">
              <a:buNone/>
            </a:pPr>
            <a:endParaRPr lang="es-ES" sz="2400" b="1" dirty="0"/>
          </a:p>
          <a:p>
            <a:pPr marL="0" indent="0">
              <a:buNone/>
            </a:pPr>
            <a:r>
              <a:rPr lang="es-ES" sz="2400" b="1" dirty="0"/>
              <a:t>	Cobertura= (</a:t>
            </a:r>
            <a:r>
              <a:rPr lang="es-ES" sz="2400" b="1" dirty="0" err="1"/>
              <a:t>Nro</a:t>
            </a:r>
            <a:r>
              <a:rPr lang="es-ES" sz="2400" b="1" dirty="0"/>
              <a:t> de caminos ejecutados * 100 ) / </a:t>
            </a:r>
            <a:r>
              <a:rPr lang="es-ES" sz="2400" b="1" dirty="0" err="1"/>
              <a:t>Nro</a:t>
            </a:r>
            <a:r>
              <a:rPr lang="es-ES" sz="2400" b="1" dirty="0"/>
              <a:t> total de caminos</a:t>
            </a:r>
          </a:p>
          <a:p>
            <a:endParaRPr lang="es-ES" sz="2000" dirty="0"/>
          </a:p>
        </p:txBody>
      </p:sp>
    </p:spTree>
    <p:extLst>
      <p:ext uri="{BB962C8B-B14F-4D97-AF65-F5344CB8AC3E}">
        <p14:creationId xmlns:p14="http://schemas.microsoft.com/office/powerpoint/2010/main" val="2719286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6E7AA6-6D39-4E37-BC40-0813CB08FCAC}"/>
              </a:ext>
            </a:extLst>
          </p:cNvPr>
          <p:cNvSpPr>
            <a:spLocks noGrp="1"/>
          </p:cNvSpPr>
          <p:nvPr>
            <p:ph type="title"/>
          </p:nvPr>
        </p:nvSpPr>
        <p:spPr>
          <a:xfrm>
            <a:off x="677334" y="609600"/>
            <a:ext cx="8596668" cy="895643"/>
          </a:xfrm>
        </p:spPr>
        <p:txBody>
          <a:bodyPr/>
          <a:lstStyle/>
          <a:p>
            <a:r>
              <a:rPr lang="es-ES" dirty="0"/>
              <a:t>Objetivos</a:t>
            </a:r>
          </a:p>
        </p:txBody>
      </p:sp>
      <p:sp>
        <p:nvSpPr>
          <p:cNvPr id="3" name="Marcador de contenido 2">
            <a:extLst>
              <a:ext uri="{FF2B5EF4-FFF2-40B4-BE49-F238E27FC236}">
                <a16:creationId xmlns="" xmlns:a16="http://schemas.microsoft.com/office/drawing/2014/main" id="{A0EEF272-CCF5-4B99-85AF-A10522EB93B4}"/>
              </a:ext>
            </a:extLst>
          </p:cNvPr>
          <p:cNvSpPr>
            <a:spLocks noGrp="1"/>
          </p:cNvSpPr>
          <p:nvPr>
            <p:ph idx="1"/>
          </p:nvPr>
        </p:nvSpPr>
        <p:spPr>
          <a:xfrm>
            <a:off x="677333" y="2160589"/>
            <a:ext cx="8860561" cy="2945983"/>
          </a:xfrm>
        </p:spPr>
        <p:txBody>
          <a:bodyPr>
            <a:normAutofit lnSpcReduction="10000"/>
          </a:bodyPr>
          <a:lstStyle/>
          <a:p>
            <a:r>
              <a:rPr lang="es-ES" sz="2000" dirty="0"/>
              <a:t>El objetivo generar casos pruebas para detección de anomalías.</a:t>
            </a:r>
          </a:p>
          <a:p>
            <a:r>
              <a:rPr lang="es-ES" sz="2000" dirty="0"/>
              <a:t>Garantizar que </a:t>
            </a:r>
            <a:r>
              <a:rPr lang="es-ES" sz="2000" b="1" dirty="0"/>
              <a:t>todas las rutas independientes</a:t>
            </a:r>
            <a:r>
              <a:rPr lang="es-ES" sz="2000" dirty="0"/>
              <a:t> dentro de un módulo se revisaron al menos una vez.</a:t>
            </a:r>
          </a:p>
          <a:p>
            <a:r>
              <a:rPr lang="es-ES" sz="2000" dirty="0"/>
              <a:t>Revisar </a:t>
            </a:r>
            <a:r>
              <a:rPr lang="es-ES" sz="2000" b="1" dirty="0"/>
              <a:t>todas las decisiones lógicas </a:t>
            </a:r>
            <a:r>
              <a:rPr lang="es-ES" sz="2000" dirty="0"/>
              <a:t>en sus lados verdadero y falso.</a:t>
            </a:r>
          </a:p>
          <a:p>
            <a:r>
              <a:rPr lang="es-ES" sz="2000" dirty="0"/>
              <a:t>Son técnicas que se aplican cuando el probador tiene acceso a la caja los casos de prueba </a:t>
            </a:r>
          </a:p>
          <a:p>
            <a:r>
              <a:rPr lang="es-ES" sz="2000" dirty="0"/>
              <a:t>Están centrados en </a:t>
            </a:r>
            <a:r>
              <a:rPr lang="es-ES" sz="2000" b="1" dirty="0"/>
              <a:t>probar la estructura interna del código </a:t>
            </a:r>
            <a:r>
              <a:rPr lang="es-ES" sz="2000" dirty="0"/>
              <a:t>es por eso que se le conoce como técnica estructural.</a:t>
            </a:r>
          </a:p>
          <a:p>
            <a:pPr marL="0" indent="0">
              <a:buNone/>
            </a:pPr>
            <a:endParaRPr lang="es-ES" sz="2000" dirty="0"/>
          </a:p>
          <a:p>
            <a:endParaRPr lang="es-ES" dirty="0"/>
          </a:p>
        </p:txBody>
      </p:sp>
      <p:sp>
        <p:nvSpPr>
          <p:cNvPr id="5" name="CuadroTexto 4">
            <a:extLst>
              <a:ext uri="{FF2B5EF4-FFF2-40B4-BE49-F238E27FC236}">
                <a16:creationId xmlns="" xmlns:a16="http://schemas.microsoft.com/office/drawing/2014/main" id="{EFDB6365-82C2-408B-BFA0-C33D8CEA4FB9}"/>
              </a:ext>
            </a:extLst>
          </p:cNvPr>
          <p:cNvSpPr txBox="1"/>
          <p:nvPr/>
        </p:nvSpPr>
        <p:spPr>
          <a:xfrm>
            <a:off x="525194" y="6488668"/>
            <a:ext cx="9678572" cy="369332"/>
          </a:xfrm>
          <a:prstGeom prst="rect">
            <a:avLst/>
          </a:prstGeom>
          <a:noFill/>
        </p:spPr>
        <p:txBody>
          <a:bodyPr wrap="square">
            <a:spAutoFit/>
          </a:bodyPr>
          <a:lstStyle/>
          <a:p>
            <a:pPr marL="0" indent="0">
              <a:buNone/>
            </a:pPr>
            <a:r>
              <a:rPr lang="es-ES" sz="1800" dirty="0"/>
              <a:t>	</a:t>
            </a:r>
            <a:r>
              <a:rPr lang="es-ES" sz="1800" dirty="0" err="1"/>
              <a:t>P.ej</a:t>
            </a:r>
            <a:r>
              <a:rPr lang="es-ES" sz="1800" dirty="0"/>
              <a:t> (Roger S.Pressman Ingeniería de software enfoque practico 7 ed(2010:Pag414)</a:t>
            </a:r>
          </a:p>
        </p:txBody>
      </p:sp>
    </p:spTree>
    <p:extLst>
      <p:ext uri="{BB962C8B-B14F-4D97-AF65-F5344CB8AC3E}">
        <p14:creationId xmlns:p14="http://schemas.microsoft.com/office/powerpoint/2010/main" val="391091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88A0993-E3EC-4AE4-A452-985A26E73530}"/>
              </a:ext>
            </a:extLst>
          </p:cNvPr>
          <p:cNvSpPr>
            <a:spLocks noGrp="1"/>
          </p:cNvSpPr>
          <p:nvPr>
            <p:ph type="title"/>
          </p:nvPr>
        </p:nvSpPr>
        <p:spPr>
          <a:xfrm>
            <a:off x="677334" y="609600"/>
            <a:ext cx="8596668" cy="652811"/>
          </a:xfrm>
        </p:spPr>
        <p:txBody>
          <a:bodyPr/>
          <a:lstStyle/>
          <a:p>
            <a:r>
              <a:rPr lang="es-ES" dirty="0"/>
              <a:t>Ejemplo2 Cobertura de camino</a:t>
            </a:r>
          </a:p>
        </p:txBody>
      </p:sp>
      <p:sp>
        <p:nvSpPr>
          <p:cNvPr id="5" name="Elipse 4">
            <a:extLst>
              <a:ext uri="{FF2B5EF4-FFF2-40B4-BE49-F238E27FC236}">
                <a16:creationId xmlns="" xmlns:a16="http://schemas.microsoft.com/office/drawing/2014/main" id="{02881835-D6F0-44A0-9B41-45886D37DC87}"/>
              </a:ext>
            </a:extLst>
          </p:cNvPr>
          <p:cNvSpPr/>
          <p:nvPr/>
        </p:nvSpPr>
        <p:spPr>
          <a:xfrm>
            <a:off x="4859383" y="2961777"/>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 xmlns:a16="http://schemas.microsoft.com/office/drawing/2014/main" id="{5BEFCD25-FF23-45B4-8E9A-AD52BF591986}"/>
              </a:ext>
            </a:extLst>
          </p:cNvPr>
          <p:cNvSpPr/>
          <p:nvPr/>
        </p:nvSpPr>
        <p:spPr>
          <a:xfrm>
            <a:off x="5378136" y="3250361"/>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 xmlns:a16="http://schemas.microsoft.com/office/drawing/2014/main" id="{32596179-AE05-4484-98C8-04DCDC111F2C}"/>
              </a:ext>
            </a:extLst>
          </p:cNvPr>
          <p:cNvSpPr/>
          <p:nvPr/>
        </p:nvSpPr>
        <p:spPr>
          <a:xfrm>
            <a:off x="4861313" y="3762965"/>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 xmlns:a16="http://schemas.microsoft.com/office/drawing/2014/main" id="{54BE7A49-44FF-4A6D-99A5-C549473F9D5E}"/>
              </a:ext>
            </a:extLst>
          </p:cNvPr>
          <p:cNvSpPr/>
          <p:nvPr/>
        </p:nvSpPr>
        <p:spPr>
          <a:xfrm flipH="1">
            <a:off x="5411142" y="4705824"/>
            <a:ext cx="191588"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 xmlns:a16="http://schemas.microsoft.com/office/drawing/2014/main" id="{BC8B1648-C174-4481-B6A7-E9E870EB1646}"/>
              </a:ext>
            </a:extLst>
          </p:cNvPr>
          <p:cNvSpPr/>
          <p:nvPr/>
        </p:nvSpPr>
        <p:spPr>
          <a:xfrm>
            <a:off x="4908840" y="5888561"/>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 xmlns:a16="http://schemas.microsoft.com/office/drawing/2014/main" id="{2C3F13D8-DB7C-4100-87B7-483E7E2FC87F}"/>
              </a:ext>
            </a:extLst>
          </p:cNvPr>
          <p:cNvSpPr/>
          <p:nvPr/>
        </p:nvSpPr>
        <p:spPr>
          <a:xfrm>
            <a:off x="4901959" y="5351447"/>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 xmlns:a16="http://schemas.microsoft.com/office/drawing/2014/main" id="{169B58B4-E24A-4DDF-942F-538DB50B3BD6}"/>
              </a:ext>
            </a:extLst>
          </p:cNvPr>
          <p:cNvSpPr/>
          <p:nvPr/>
        </p:nvSpPr>
        <p:spPr>
          <a:xfrm>
            <a:off x="4869626" y="4274785"/>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 xmlns:a16="http://schemas.microsoft.com/office/drawing/2014/main" id="{9BE29533-9C14-4EF8-8B07-2877A849F3F5}"/>
              </a:ext>
            </a:extLst>
          </p:cNvPr>
          <p:cNvSpPr/>
          <p:nvPr/>
        </p:nvSpPr>
        <p:spPr>
          <a:xfrm>
            <a:off x="4859382" y="2162213"/>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 xmlns:a16="http://schemas.microsoft.com/office/drawing/2014/main" id="{10238555-4EBF-49A9-A11F-6938E5A3CD80}"/>
              </a:ext>
            </a:extLst>
          </p:cNvPr>
          <p:cNvCxnSpPr>
            <a:cxnSpLocks/>
          </p:cNvCxnSpPr>
          <p:nvPr/>
        </p:nvCxnSpPr>
        <p:spPr>
          <a:xfrm flipH="1">
            <a:off x="4948399" y="2414761"/>
            <a:ext cx="17021" cy="5840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ector recto de flecha 13">
            <a:extLst>
              <a:ext uri="{FF2B5EF4-FFF2-40B4-BE49-F238E27FC236}">
                <a16:creationId xmlns="" xmlns:a16="http://schemas.microsoft.com/office/drawing/2014/main" id="{AEBEEEF9-F18E-4CE0-80FF-0C8A953314DB}"/>
              </a:ext>
            </a:extLst>
          </p:cNvPr>
          <p:cNvCxnSpPr>
            <a:cxnSpLocks/>
            <a:endCxn id="6" idx="1"/>
          </p:cNvCxnSpPr>
          <p:nvPr/>
        </p:nvCxnSpPr>
        <p:spPr>
          <a:xfrm>
            <a:off x="5027864" y="3084010"/>
            <a:ext cx="378330" cy="2033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Conector recto de flecha 14">
            <a:extLst>
              <a:ext uri="{FF2B5EF4-FFF2-40B4-BE49-F238E27FC236}">
                <a16:creationId xmlns="" xmlns:a16="http://schemas.microsoft.com/office/drawing/2014/main" id="{374A187A-2034-4093-ADCF-F1A00851307A}"/>
              </a:ext>
            </a:extLst>
          </p:cNvPr>
          <p:cNvCxnSpPr>
            <a:cxnSpLocks/>
            <a:stCxn id="6" idx="3"/>
          </p:cNvCxnSpPr>
          <p:nvPr/>
        </p:nvCxnSpPr>
        <p:spPr>
          <a:xfrm flipH="1">
            <a:off x="5047212" y="3465924"/>
            <a:ext cx="358982" cy="4094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Conector recto de flecha 24">
            <a:extLst>
              <a:ext uri="{FF2B5EF4-FFF2-40B4-BE49-F238E27FC236}">
                <a16:creationId xmlns="" xmlns:a16="http://schemas.microsoft.com/office/drawing/2014/main" id="{C922310D-8C4A-436D-A850-36A8CB6BF3C2}"/>
              </a:ext>
            </a:extLst>
          </p:cNvPr>
          <p:cNvCxnSpPr>
            <a:endCxn id="9" idx="0"/>
          </p:cNvCxnSpPr>
          <p:nvPr/>
        </p:nvCxnSpPr>
        <p:spPr>
          <a:xfrm>
            <a:off x="4997857" y="5630033"/>
            <a:ext cx="6778" cy="2585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Elipse 32">
            <a:extLst>
              <a:ext uri="{FF2B5EF4-FFF2-40B4-BE49-F238E27FC236}">
                <a16:creationId xmlns="" xmlns:a16="http://schemas.microsoft.com/office/drawing/2014/main" id="{F3DCE5B0-7CE2-4B49-9E8A-AAC4BE5FF89A}"/>
              </a:ext>
            </a:extLst>
          </p:cNvPr>
          <p:cNvSpPr/>
          <p:nvPr/>
        </p:nvSpPr>
        <p:spPr>
          <a:xfrm>
            <a:off x="4403393" y="3283163"/>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a:extLst>
              <a:ext uri="{FF2B5EF4-FFF2-40B4-BE49-F238E27FC236}">
                <a16:creationId xmlns="" xmlns:a16="http://schemas.microsoft.com/office/drawing/2014/main" id="{066BA2D5-9A65-4DEA-B70A-23A634B3600A}"/>
              </a:ext>
            </a:extLst>
          </p:cNvPr>
          <p:cNvSpPr/>
          <p:nvPr/>
        </p:nvSpPr>
        <p:spPr>
          <a:xfrm>
            <a:off x="4407026" y="4712752"/>
            <a:ext cx="191589" cy="252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1" name="Conector recto de flecha 40">
            <a:extLst>
              <a:ext uri="{FF2B5EF4-FFF2-40B4-BE49-F238E27FC236}">
                <a16:creationId xmlns="" xmlns:a16="http://schemas.microsoft.com/office/drawing/2014/main" id="{6EDE2A65-29FA-40B7-8FF7-95C056DA3545}"/>
              </a:ext>
            </a:extLst>
          </p:cNvPr>
          <p:cNvCxnSpPr>
            <a:stCxn id="5" idx="2"/>
            <a:endCxn id="33" idx="7"/>
          </p:cNvCxnSpPr>
          <p:nvPr/>
        </p:nvCxnSpPr>
        <p:spPr>
          <a:xfrm flipH="1">
            <a:off x="4566924" y="3088051"/>
            <a:ext cx="292459" cy="232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 xmlns:a16="http://schemas.microsoft.com/office/drawing/2014/main" id="{4C614EF8-D952-4D61-AC5B-4F2D3AE2E617}"/>
              </a:ext>
            </a:extLst>
          </p:cNvPr>
          <p:cNvCxnSpPr>
            <a:stCxn id="33" idx="4"/>
            <a:endCxn id="7" idx="2"/>
          </p:cNvCxnSpPr>
          <p:nvPr/>
        </p:nvCxnSpPr>
        <p:spPr>
          <a:xfrm>
            <a:off x="4499188" y="3535711"/>
            <a:ext cx="362125" cy="3535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0" name="Conector recto de flecha 59">
            <a:extLst>
              <a:ext uri="{FF2B5EF4-FFF2-40B4-BE49-F238E27FC236}">
                <a16:creationId xmlns="" xmlns:a16="http://schemas.microsoft.com/office/drawing/2014/main" id="{CDED0237-E10A-4B77-BB8D-4F7459BB83EF}"/>
              </a:ext>
            </a:extLst>
          </p:cNvPr>
          <p:cNvCxnSpPr>
            <a:stCxn id="7" idx="4"/>
            <a:endCxn id="11" idx="0"/>
          </p:cNvCxnSpPr>
          <p:nvPr/>
        </p:nvCxnSpPr>
        <p:spPr>
          <a:xfrm>
            <a:off x="4957108" y="4015513"/>
            <a:ext cx="8313" cy="2592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2" name="Conector recto de flecha 61">
            <a:extLst>
              <a:ext uri="{FF2B5EF4-FFF2-40B4-BE49-F238E27FC236}">
                <a16:creationId xmlns="" xmlns:a16="http://schemas.microsoft.com/office/drawing/2014/main" id="{AE8300D3-D076-4AE8-932E-00782B7C11EB}"/>
              </a:ext>
            </a:extLst>
          </p:cNvPr>
          <p:cNvCxnSpPr>
            <a:stCxn id="11" idx="6"/>
            <a:endCxn id="8" idx="7"/>
          </p:cNvCxnSpPr>
          <p:nvPr/>
        </p:nvCxnSpPr>
        <p:spPr>
          <a:xfrm>
            <a:off x="5061215" y="4401059"/>
            <a:ext cx="377984" cy="3417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4" name="Conector recto de flecha 63">
            <a:extLst>
              <a:ext uri="{FF2B5EF4-FFF2-40B4-BE49-F238E27FC236}">
                <a16:creationId xmlns="" xmlns:a16="http://schemas.microsoft.com/office/drawing/2014/main" id="{DB48DCC6-0355-430E-8B91-BC57153B13FA}"/>
              </a:ext>
            </a:extLst>
          </p:cNvPr>
          <p:cNvCxnSpPr>
            <a:stCxn id="11" idx="3"/>
            <a:endCxn id="39" idx="7"/>
          </p:cNvCxnSpPr>
          <p:nvPr/>
        </p:nvCxnSpPr>
        <p:spPr>
          <a:xfrm flipH="1">
            <a:off x="4570557" y="4490348"/>
            <a:ext cx="327127" cy="25938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Conector recto de flecha 65">
            <a:extLst>
              <a:ext uri="{FF2B5EF4-FFF2-40B4-BE49-F238E27FC236}">
                <a16:creationId xmlns="" xmlns:a16="http://schemas.microsoft.com/office/drawing/2014/main" id="{FC131D19-BB93-41C5-B8A5-97ED1478F2DB}"/>
              </a:ext>
            </a:extLst>
          </p:cNvPr>
          <p:cNvCxnSpPr>
            <a:stCxn id="8" idx="4"/>
            <a:endCxn id="10" idx="7"/>
          </p:cNvCxnSpPr>
          <p:nvPr/>
        </p:nvCxnSpPr>
        <p:spPr>
          <a:xfrm flipH="1">
            <a:off x="5065490" y="4958372"/>
            <a:ext cx="441446" cy="4300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8" name="Conector recto de flecha 67">
            <a:extLst>
              <a:ext uri="{FF2B5EF4-FFF2-40B4-BE49-F238E27FC236}">
                <a16:creationId xmlns="" xmlns:a16="http://schemas.microsoft.com/office/drawing/2014/main" id="{45B77011-A346-4E59-B3BC-647715515818}"/>
              </a:ext>
            </a:extLst>
          </p:cNvPr>
          <p:cNvCxnSpPr>
            <a:stCxn id="39" idx="5"/>
            <a:endCxn id="10" idx="1"/>
          </p:cNvCxnSpPr>
          <p:nvPr/>
        </p:nvCxnSpPr>
        <p:spPr>
          <a:xfrm>
            <a:off x="4570557" y="4928315"/>
            <a:ext cx="359460" cy="46011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0" name="Conector recto 69">
            <a:extLst>
              <a:ext uri="{FF2B5EF4-FFF2-40B4-BE49-F238E27FC236}">
                <a16:creationId xmlns="" xmlns:a16="http://schemas.microsoft.com/office/drawing/2014/main" id="{82D0D158-A4E7-4C14-9FCB-72456E4B52D0}"/>
              </a:ext>
            </a:extLst>
          </p:cNvPr>
          <p:cNvCxnSpPr>
            <a:cxnSpLocks/>
          </p:cNvCxnSpPr>
          <p:nvPr/>
        </p:nvCxnSpPr>
        <p:spPr>
          <a:xfrm flipH="1">
            <a:off x="3613758" y="2650667"/>
            <a:ext cx="458658" cy="63368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Conector recto 71">
            <a:extLst>
              <a:ext uri="{FF2B5EF4-FFF2-40B4-BE49-F238E27FC236}">
                <a16:creationId xmlns="" xmlns:a16="http://schemas.microsoft.com/office/drawing/2014/main" id="{DD80739B-05AE-4C1A-BBEA-5CD686A06FA0}"/>
              </a:ext>
            </a:extLst>
          </p:cNvPr>
          <p:cNvCxnSpPr>
            <a:cxnSpLocks/>
          </p:cNvCxnSpPr>
          <p:nvPr/>
        </p:nvCxnSpPr>
        <p:spPr>
          <a:xfrm>
            <a:off x="3613758" y="3283163"/>
            <a:ext cx="497539" cy="59222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Conector recto 74">
            <a:extLst>
              <a:ext uri="{FF2B5EF4-FFF2-40B4-BE49-F238E27FC236}">
                <a16:creationId xmlns="" xmlns:a16="http://schemas.microsoft.com/office/drawing/2014/main" id="{61D5D48F-F23F-439F-843E-4A490D0672CB}"/>
              </a:ext>
            </a:extLst>
          </p:cNvPr>
          <p:cNvCxnSpPr/>
          <p:nvPr/>
        </p:nvCxnSpPr>
        <p:spPr>
          <a:xfrm>
            <a:off x="4111297" y="3875383"/>
            <a:ext cx="0" cy="269766"/>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Conector recto 76">
            <a:extLst>
              <a:ext uri="{FF2B5EF4-FFF2-40B4-BE49-F238E27FC236}">
                <a16:creationId xmlns="" xmlns:a16="http://schemas.microsoft.com/office/drawing/2014/main" id="{A9A2482C-85CE-49F7-BFA8-DBF2B07DB1BD}"/>
              </a:ext>
            </a:extLst>
          </p:cNvPr>
          <p:cNvCxnSpPr>
            <a:cxnSpLocks/>
          </p:cNvCxnSpPr>
          <p:nvPr/>
        </p:nvCxnSpPr>
        <p:spPr>
          <a:xfrm flipH="1">
            <a:off x="3683726" y="4145149"/>
            <a:ext cx="427571" cy="474893"/>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Conector recto 82">
            <a:extLst>
              <a:ext uri="{FF2B5EF4-FFF2-40B4-BE49-F238E27FC236}">
                <a16:creationId xmlns="" xmlns:a16="http://schemas.microsoft.com/office/drawing/2014/main" id="{D20696B2-59FC-4816-AAD1-AD4A18455BCF}"/>
              </a:ext>
            </a:extLst>
          </p:cNvPr>
          <p:cNvCxnSpPr/>
          <p:nvPr/>
        </p:nvCxnSpPr>
        <p:spPr>
          <a:xfrm>
            <a:off x="3683726" y="4620042"/>
            <a:ext cx="815461" cy="857679"/>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Conector recto de flecha 86">
            <a:extLst>
              <a:ext uri="{FF2B5EF4-FFF2-40B4-BE49-F238E27FC236}">
                <a16:creationId xmlns="" xmlns:a16="http://schemas.microsoft.com/office/drawing/2014/main" id="{8904D5BE-9008-4926-B718-09A91349BE2E}"/>
              </a:ext>
            </a:extLst>
          </p:cNvPr>
          <p:cNvCxnSpPr>
            <a:cxnSpLocks/>
          </p:cNvCxnSpPr>
          <p:nvPr/>
        </p:nvCxnSpPr>
        <p:spPr>
          <a:xfrm>
            <a:off x="4499187" y="5477721"/>
            <a:ext cx="0" cy="53711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3" name="Conector recto 92">
            <a:extLst>
              <a:ext uri="{FF2B5EF4-FFF2-40B4-BE49-F238E27FC236}">
                <a16:creationId xmlns="" xmlns:a16="http://schemas.microsoft.com/office/drawing/2014/main" id="{BE43F034-566A-4D4C-864A-1BE84CB47698}"/>
              </a:ext>
            </a:extLst>
          </p:cNvPr>
          <p:cNvCxnSpPr>
            <a:stCxn id="6" idx="6"/>
          </p:cNvCxnSpPr>
          <p:nvPr/>
        </p:nvCxnSpPr>
        <p:spPr>
          <a:xfrm>
            <a:off x="5569725" y="3376635"/>
            <a:ext cx="52627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5" name="Conector recto 94">
            <a:extLst>
              <a:ext uri="{FF2B5EF4-FFF2-40B4-BE49-F238E27FC236}">
                <a16:creationId xmlns="" xmlns:a16="http://schemas.microsoft.com/office/drawing/2014/main" id="{C012885B-6078-468D-A715-DE1A557BE5DC}"/>
              </a:ext>
            </a:extLst>
          </p:cNvPr>
          <p:cNvCxnSpPr>
            <a:cxnSpLocks/>
          </p:cNvCxnSpPr>
          <p:nvPr/>
        </p:nvCxnSpPr>
        <p:spPr>
          <a:xfrm flipH="1">
            <a:off x="6088478" y="3376635"/>
            <a:ext cx="7522" cy="2101086"/>
          </a:xfrm>
          <a:prstGeom prst="line">
            <a:avLst/>
          </a:prstGeom>
        </p:spPr>
        <p:style>
          <a:lnRef idx="3">
            <a:schemeClr val="accent6"/>
          </a:lnRef>
          <a:fillRef idx="0">
            <a:schemeClr val="accent6"/>
          </a:fillRef>
          <a:effectRef idx="2">
            <a:schemeClr val="accent6"/>
          </a:effectRef>
          <a:fontRef idx="minor">
            <a:schemeClr val="tx1"/>
          </a:fontRef>
        </p:style>
      </p:cxnSp>
      <p:cxnSp>
        <p:nvCxnSpPr>
          <p:cNvPr id="97" name="Conector recto de flecha 96">
            <a:extLst>
              <a:ext uri="{FF2B5EF4-FFF2-40B4-BE49-F238E27FC236}">
                <a16:creationId xmlns="" xmlns:a16="http://schemas.microsoft.com/office/drawing/2014/main" id="{98FCFE22-473E-4758-A879-1B8F50B8CF95}"/>
              </a:ext>
            </a:extLst>
          </p:cNvPr>
          <p:cNvCxnSpPr>
            <a:cxnSpLocks/>
            <a:endCxn id="10" idx="6"/>
          </p:cNvCxnSpPr>
          <p:nvPr/>
        </p:nvCxnSpPr>
        <p:spPr>
          <a:xfrm flipH="1" flipV="1">
            <a:off x="5093548" y="5477721"/>
            <a:ext cx="994930" cy="75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9" name="Conector recto 98">
            <a:extLst>
              <a:ext uri="{FF2B5EF4-FFF2-40B4-BE49-F238E27FC236}">
                <a16:creationId xmlns="" xmlns:a16="http://schemas.microsoft.com/office/drawing/2014/main" id="{B5194FE1-68D1-4F57-9217-69DEA6E1EF00}"/>
              </a:ext>
            </a:extLst>
          </p:cNvPr>
          <p:cNvCxnSpPr>
            <a:cxnSpLocks/>
          </p:cNvCxnSpPr>
          <p:nvPr/>
        </p:nvCxnSpPr>
        <p:spPr>
          <a:xfrm flipH="1">
            <a:off x="4138992" y="2872323"/>
            <a:ext cx="427932" cy="490639"/>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cto 100">
            <a:extLst>
              <a:ext uri="{FF2B5EF4-FFF2-40B4-BE49-F238E27FC236}">
                <a16:creationId xmlns="" xmlns:a16="http://schemas.microsoft.com/office/drawing/2014/main" id="{4EBA5312-198A-4277-9786-A77B533A2E22}"/>
              </a:ext>
            </a:extLst>
          </p:cNvPr>
          <p:cNvCxnSpPr>
            <a:cxnSpLocks/>
          </p:cNvCxnSpPr>
          <p:nvPr/>
        </p:nvCxnSpPr>
        <p:spPr>
          <a:xfrm>
            <a:off x="4132592" y="3364864"/>
            <a:ext cx="1221991" cy="1155431"/>
          </a:xfrm>
          <a:prstGeom prst="line">
            <a:avLst/>
          </a:prstGeom>
        </p:spPr>
        <p:style>
          <a:lnRef idx="3">
            <a:schemeClr val="dk1"/>
          </a:lnRef>
          <a:fillRef idx="0">
            <a:schemeClr val="dk1"/>
          </a:fillRef>
          <a:effectRef idx="2">
            <a:schemeClr val="dk1"/>
          </a:effectRef>
          <a:fontRef idx="minor">
            <a:schemeClr val="tx1"/>
          </a:fontRef>
        </p:style>
      </p:cxnSp>
      <p:cxnSp>
        <p:nvCxnSpPr>
          <p:cNvPr id="106" name="Conector recto 105">
            <a:extLst>
              <a:ext uri="{FF2B5EF4-FFF2-40B4-BE49-F238E27FC236}">
                <a16:creationId xmlns="" xmlns:a16="http://schemas.microsoft.com/office/drawing/2014/main" id="{8B5B537A-A89E-4277-81FA-0B87E8491C12}"/>
              </a:ext>
            </a:extLst>
          </p:cNvPr>
          <p:cNvCxnSpPr/>
          <p:nvPr/>
        </p:nvCxnSpPr>
        <p:spPr>
          <a:xfrm flipH="1">
            <a:off x="4608836" y="4517521"/>
            <a:ext cx="743604" cy="663342"/>
          </a:xfrm>
          <a:prstGeom prst="line">
            <a:avLst/>
          </a:prstGeom>
        </p:spPr>
        <p:style>
          <a:lnRef idx="3">
            <a:schemeClr val="dk1"/>
          </a:lnRef>
          <a:fillRef idx="0">
            <a:schemeClr val="dk1"/>
          </a:fillRef>
          <a:effectRef idx="2">
            <a:schemeClr val="dk1"/>
          </a:effectRef>
          <a:fontRef idx="minor">
            <a:schemeClr val="tx1"/>
          </a:fontRef>
        </p:style>
      </p:cxnSp>
      <p:cxnSp>
        <p:nvCxnSpPr>
          <p:cNvPr id="110" name="Conector recto de flecha 109">
            <a:extLst>
              <a:ext uri="{FF2B5EF4-FFF2-40B4-BE49-F238E27FC236}">
                <a16:creationId xmlns="" xmlns:a16="http://schemas.microsoft.com/office/drawing/2014/main" id="{389F56FD-6202-40C7-A810-4554274F18A6}"/>
              </a:ext>
            </a:extLst>
          </p:cNvPr>
          <p:cNvCxnSpPr/>
          <p:nvPr/>
        </p:nvCxnSpPr>
        <p:spPr>
          <a:xfrm>
            <a:off x="4608836" y="5184900"/>
            <a:ext cx="0" cy="8564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Conector recto 112">
            <a:extLst>
              <a:ext uri="{FF2B5EF4-FFF2-40B4-BE49-F238E27FC236}">
                <a16:creationId xmlns="" xmlns:a16="http://schemas.microsoft.com/office/drawing/2014/main" id="{C5CD12FC-861B-4210-8CA0-A4DDAE75BAFA}"/>
              </a:ext>
            </a:extLst>
          </p:cNvPr>
          <p:cNvCxnSpPr>
            <a:cxnSpLocks/>
          </p:cNvCxnSpPr>
          <p:nvPr/>
        </p:nvCxnSpPr>
        <p:spPr>
          <a:xfrm>
            <a:off x="5489762" y="2098766"/>
            <a:ext cx="17174" cy="899996"/>
          </a:xfrm>
          <a:prstGeom prst="line">
            <a:avLst/>
          </a:prstGeom>
        </p:spPr>
        <p:style>
          <a:lnRef idx="3">
            <a:schemeClr val="accent3"/>
          </a:lnRef>
          <a:fillRef idx="0">
            <a:schemeClr val="accent3"/>
          </a:fillRef>
          <a:effectRef idx="2">
            <a:schemeClr val="accent3"/>
          </a:effectRef>
          <a:fontRef idx="minor">
            <a:schemeClr val="tx1"/>
          </a:fontRef>
        </p:style>
      </p:cxnSp>
      <p:cxnSp>
        <p:nvCxnSpPr>
          <p:cNvPr id="115" name="Conector recto 114">
            <a:extLst>
              <a:ext uri="{FF2B5EF4-FFF2-40B4-BE49-F238E27FC236}">
                <a16:creationId xmlns="" xmlns:a16="http://schemas.microsoft.com/office/drawing/2014/main" id="{CDEAE77E-036D-44E5-A8F6-4E33B5C4077C}"/>
              </a:ext>
            </a:extLst>
          </p:cNvPr>
          <p:cNvCxnSpPr>
            <a:cxnSpLocks/>
          </p:cNvCxnSpPr>
          <p:nvPr/>
        </p:nvCxnSpPr>
        <p:spPr>
          <a:xfrm>
            <a:off x="5506936" y="3006493"/>
            <a:ext cx="732162" cy="511618"/>
          </a:xfrm>
          <a:prstGeom prst="line">
            <a:avLst/>
          </a:prstGeom>
        </p:spPr>
        <p:style>
          <a:lnRef idx="3">
            <a:schemeClr val="accent3"/>
          </a:lnRef>
          <a:fillRef idx="0">
            <a:schemeClr val="accent3"/>
          </a:fillRef>
          <a:effectRef idx="2">
            <a:schemeClr val="accent3"/>
          </a:effectRef>
          <a:fontRef idx="minor">
            <a:schemeClr val="tx1"/>
          </a:fontRef>
        </p:style>
      </p:cxnSp>
      <p:cxnSp>
        <p:nvCxnSpPr>
          <p:cNvPr id="119" name="Conector recto 118">
            <a:extLst>
              <a:ext uri="{FF2B5EF4-FFF2-40B4-BE49-F238E27FC236}">
                <a16:creationId xmlns="" xmlns:a16="http://schemas.microsoft.com/office/drawing/2014/main" id="{7E483EE4-9235-447A-B239-DDE333ADAC9C}"/>
              </a:ext>
            </a:extLst>
          </p:cNvPr>
          <p:cNvCxnSpPr>
            <a:cxnSpLocks/>
          </p:cNvCxnSpPr>
          <p:nvPr/>
        </p:nvCxnSpPr>
        <p:spPr>
          <a:xfrm flipH="1">
            <a:off x="5716708" y="3538422"/>
            <a:ext cx="487229" cy="404157"/>
          </a:xfrm>
          <a:prstGeom prst="line">
            <a:avLst/>
          </a:prstGeom>
        </p:spPr>
        <p:style>
          <a:lnRef idx="3">
            <a:schemeClr val="accent3"/>
          </a:lnRef>
          <a:fillRef idx="0">
            <a:schemeClr val="accent3"/>
          </a:fillRef>
          <a:effectRef idx="2">
            <a:schemeClr val="accent3"/>
          </a:effectRef>
          <a:fontRef idx="minor">
            <a:schemeClr val="tx1"/>
          </a:fontRef>
        </p:style>
      </p:cxnSp>
      <p:cxnSp>
        <p:nvCxnSpPr>
          <p:cNvPr id="121" name="Conector recto 120">
            <a:extLst>
              <a:ext uri="{FF2B5EF4-FFF2-40B4-BE49-F238E27FC236}">
                <a16:creationId xmlns="" xmlns:a16="http://schemas.microsoft.com/office/drawing/2014/main" id="{979626ED-994A-4506-9709-2A818B895E4E}"/>
              </a:ext>
            </a:extLst>
          </p:cNvPr>
          <p:cNvCxnSpPr>
            <a:cxnSpLocks/>
          </p:cNvCxnSpPr>
          <p:nvPr/>
        </p:nvCxnSpPr>
        <p:spPr>
          <a:xfrm>
            <a:off x="5716708" y="3965063"/>
            <a:ext cx="0" cy="33525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4" name="Conector recto 123">
            <a:extLst>
              <a:ext uri="{FF2B5EF4-FFF2-40B4-BE49-F238E27FC236}">
                <a16:creationId xmlns="" xmlns:a16="http://schemas.microsoft.com/office/drawing/2014/main" id="{553673C8-AC9F-4612-A719-ED7B48B9851B}"/>
              </a:ext>
            </a:extLst>
          </p:cNvPr>
          <p:cNvCxnSpPr>
            <a:cxnSpLocks/>
          </p:cNvCxnSpPr>
          <p:nvPr/>
        </p:nvCxnSpPr>
        <p:spPr>
          <a:xfrm flipH="1">
            <a:off x="5212712" y="4300313"/>
            <a:ext cx="508298" cy="520048"/>
          </a:xfrm>
          <a:prstGeom prst="line">
            <a:avLst/>
          </a:prstGeom>
        </p:spPr>
        <p:style>
          <a:lnRef idx="3">
            <a:schemeClr val="accent3"/>
          </a:lnRef>
          <a:fillRef idx="0">
            <a:schemeClr val="accent3"/>
          </a:fillRef>
          <a:effectRef idx="2">
            <a:schemeClr val="accent3"/>
          </a:effectRef>
          <a:fontRef idx="minor">
            <a:schemeClr val="tx1"/>
          </a:fontRef>
        </p:style>
      </p:cxnSp>
      <p:cxnSp>
        <p:nvCxnSpPr>
          <p:cNvPr id="130" name="Conector recto de flecha 129">
            <a:extLst>
              <a:ext uri="{FF2B5EF4-FFF2-40B4-BE49-F238E27FC236}">
                <a16:creationId xmlns="" xmlns:a16="http://schemas.microsoft.com/office/drawing/2014/main" id="{C01CC225-2019-44C1-8E18-60790093612C}"/>
              </a:ext>
            </a:extLst>
          </p:cNvPr>
          <p:cNvCxnSpPr>
            <a:cxnSpLocks/>
          </p:cNvCxnSpPr>
          <p:nvPr/>
        </p:nvCxnSpPr>
        <p:spPr>
          <a:xfrm>
            <a:off x="5832862" y="5498621"/>
            <a:ext cx="0" cy="5605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4" name="Conector recto 133">
            <a:extLst>
              <a:ext uri="{FF2B5EF4-FFF2-40B4-BE49-F238E27FC236}">
                <a16:creationId xmlns="" xmlns:a16="http://schemas.microsoft.com/office/drawing/2014/main" id="{84A930E4-2DF4-4583-8760-27A766A6E7A9}"/>
              </a:ext>
            </a:extLst>
          </p:cNvPr>
          <p:cNvCxnSpPr>
            <a:cxnSpLocks/>
          </p:cNvCxnSpPr>
          <p:nvPr/>
        </p:nvCxnSpPr>
        <p:spPr>
          <a:xfrm flipV="1">
            <a:off x="4566924" y="2098766"/>
            <a:ext cx="0" cy="773557"/>
          </a:xfrm>
          <a:prstGeom prst="line">
            <a:avLst/>
          </a:prstGeom>
        </p:spPr>
        <p:style>
          <a:lnRef idx="3">
            <a:schemeClr val="dk1"/>
          </a:lnRef>
          <a:fillRef idx="0">
            <a:schemeClr val="dk1"/>
          </a:fillRef>
          <a:effectRef idx="2">
            <a:schemeClr val="dk1"/>
          </a:effectRef>
          <a:fontRef idx="minor">
            <a:schemeClr val="tx1"/>
          </a:fontRef>
        </p:style>
      </p:cxnSp>
      <p:cxnSp>
        <p:nvCxnSpPr>
          <p:cNvPr id="138" name="Conector recto 137">
            <a:extLst>
              <a:ext uri="{FF2B5EF4-FFF2-40B4-BE49-F238E27FC236}">
                <a16:creationId xmlns="" xmlns:a16="http://schemas.microsoft.com/office/drawing/2014/main" id="{F00587F3-B3D6-4AEF-ADB0-10687288DE5C}"/>
              </a:ext>
            </a:extLst>
          </p:cNvPr>
          <p:cNvCxnSpPr>
            <a:cxnSpLocks/>
          </p:cNvCxnSpPr>
          <p:nvPr/>
        </p:nvCxnSpPr>
        <p:spPr>
          <a:xfrm flipV="1">
            <a:off x="4084021" y="2037806"/>
            <a:ext cx="0" cy="612861"/>
          </a:xfrm>
          <a:prstGeom prst="line">
            <a:avLst/>
          </a:prstGeom>
        </p:spPr>
        <p:style>
          <a:lnRef idx="3">
            <a:schemeClr val="accent5"/>
          </a:lnRef>
          <a:fillRef idx="0">
            <a:schemeClr val="accent5"/>
          </a:fillRef>
          <a:effectRef idx="2">
            <a:schemeClr val="accent5"/>
          </a:effectRef>
          <a:fontRef idx="minor">
            <a:schemeClr val="tx1"/>
          </a:fontRef>
        </p:style>
      </p:cxnSp>
      <p:cxnSp>
        <p:nvCxnSpPr>
          <p:cNvPr id="144" name="Conector recto 143">
            <a:extLst>
              <a:ext uri="{FF2B5EF4-FFF2-40B4-BE49-F238E27FC236}">
                <a16:creationId xmlns="" xmlns:a16="http://schemas.microsoft.com/office/drawing/2014/main" id="{189DE74F-A3E1-49A6-9ABC-AF7A96D016A7}"/>
              </a:ext>
            </a:extLst>
          </p:cNvPr>
          <p:cNvCxnSpPr/>
          <p:nvPr/>
        </p:nvCxnSpPr>
        <p:spPr>
          <a:xfrm>
            <a:off x="6339840" y="2098766"/>
            <a:ext cx="0" cy="7735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6" name="Conector recto 145">
            <a:extLst>
              <a:ext uri="{FF2B5EF4-FFF2-40B4-BE49-F238E27FC236}">
                <a16:creationId xmlns="" xmlns:a16="http://schemas.microsoft.com/office/drawing/2014/main" id="{82CDA2AE-3C2A-462E-B75D-7478040339DF}"/>
              </a:ext>
            </a:extLst>
          </p:cNvPr>
          <p:cNvCxnSpPr/>
          <p:nvPr/>
        </p:nvCxnSpPr>
        <p:spPr>
          <a:xfrm>
            <a:off x="6339840" y="2872323"/>
            <a:ext cx="522514" cy="490639"/>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Conector recto 147">
            <a:extLst>
              <a:ext uri="{FF2B5EF4-FFF2-40B4-BE49-F238E27FC236}">
                <a16:creationId xmlns="" xmlns:a16="http://schemas.microsoft.com/office/drawing/2014/main" id="{5156C723-EF8E-455C-B673-2053AEFA99A5}"/>
              </a:ext>
            </a:extLst>
          </p:cNvPr>
          <p:cNvCxnSpPr/>
          <p:nvPr/>
        </p:nvCxnSpPr>
        <p:spPr>
          <a:xfrm flipH="1">
            <a:off x="6339840" y="3376635"/>
            <a:ext cx="522514" cy="63887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0" name="Conector recto 149">
            <a:extLst>
              <a:ext uri="{FF2B5EF4-FFF2-40B4-BE49-F238E27FC236}">
                <a16:creationId xmlns="" xmlns:a16="http://schemas.microsoft.com/office/drawing/2014/main" id="{BDDB431D-8A1D-4E41-91CC-4467B29869E6}"/>
              </a:ext>
            </a:extLst>
          </p:cNvPr>
          <p:cNvCxnSpPr>
            <a:cxnSpLocks/>
          </p:cNvCxnSpPr>
          <p:nvPr/>
        </p:nvCxnSpPr>
        <p:spPr>
          <a:xfrm>
            <a:off x="6357257" y="4293680"/>
            <a:ext cx="620318" cy="67162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2" name="Conector recto 151">
            <a:extLst>
              <a:ext uri="{FF2B5EF4-FFF2-40B4-BE49-F238E27FC236}">
                <a16:creationId xmlns="" xmlns:a16="http://schemas.microsoft.com/office/drawing/2014/main" id="{02F5816F-C439-45C4-A3DB-4EF194D6D7C5}"/>
              </a:ext>
            </a:extLst>
          </p:cNvPr>
          <p:cNvCxnSpPr>
            <a:cxnSpLocks/>
          </p:cNvCxnSpPr>
          <p:nvPr/>
        </p:nvCxnSpPr>
        <p:spPr>
          <a:xfrm flipH="1">
            <a:off x="6453051" y="4965300"/>
            <a:ext cx="524524" cy="4231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Conector recto de flecha 155">
            <a:extLst>
              <a:ext uri="{FF2B5EF4-FFF2-40B4-BE49-F238E27FC236}">
                <a16:creationId xmlns="" xmlns:a16="http://schemas.microsoft.com/office/drawing/2014/main" id="{F0C04422-AC32-4C99-AD9B-7A6248553FA8}"/>
              </a:ext>
            </a:extLst>
          </p:cNvPr>
          <p:cNvCxnSpPr>
            <a:cxnSpLocks/>
          </p:cNvCxnSpPr>
          <p:nvPr/>
        </p:nvCxnSpPr>
        <p:spPr>
          <a:xfrm>
            <a:off x="6453051" y="5388432"/>
            <a:ext cx="0" cy="6707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Conector recto de flecha 62">
            <a:extLst>
              <a:ext uri="{FF2B5EF4-FFF2-40B4-BE49-F238E27FC236}">
                <a16:creationId xmlns="" xmlns:a16="http://schemas.microsoft.com/office/drawing/2014/main" id="{AFCE18AA-A3A8-464C-9D9B-78F74B176339}"/>
              </a:ext>
            </a:extLst>
          </p:cNvPr>
          <p:cNvCxnSpPr>
            <a:cxnSpLocks/>
          </p:cNvCxnSpPr>
          <p:nvPr/>
        </p:nvCxnSpPr>
        <p:spPr>
          <a:xfrm>
            <a:off x="5192626" y="4820361"/>
            <a:ext cx="698322" cy="735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Conector recto 17">
            <a:extLst>
              <a:ext uri="{FF2B5EF4-FFF2-40B4-BE49-F238E27FC236}">
                <a16:creationId xmlns="" xmlns:a16="http://schemas.microsoft.com/office/drawing/2014/main" id="{EA105539-2F7B-6C34-2190-A2F972DDB64E}"/>
              </a:ext>
            </a:extLst>
          </p:cNvPr>
          <p:cNvCxnSpPr>
            <a:cxnSpLocks/>
          </p:cNvCxnSpPr>
          <p:nvPr/>
        </p:nvCxnSpPr>
        <p:spPr>
          <a:xfrm>
            <a:off x="6357257" y="4010266"/>
            <a:ext cx="0" cy="264519"/>
          </a:xfrm>
          <a:prstGeom prst="line">
            <a:avLst/>
          </a:prstGeom>
        </p:spPr>
        <p:style>
          <a:lnRef idx="3">
            <a:schemeClr val="accent6"/>
          </a:lnRef>
          <a:fillRef idx="0">
            <a:schemeClr val="accent6"/>
          </a:fillRef>
          <a:effectRef idx="2">
            <a:schemeClr val="accent6"/>
          </a:effectRef>
          <a:fontRef idx="minor">
            <a:schemeClr val="tx1"/>
          </a:fontRef>
        </p:style>
      </p:cxnSp>
      <p:sp>
        <p:nvSpPr>
          <p:cNvPr id="21" name="CuadroTexto 20">
            <a:extLst>
              <a:ext uri="{FF2B5EF4-FFF2-40B4-BE49-F238E27FC236}">
                <a16:creationId xmlns="" xmlns:a16="http://schemas.microsoft.com/office/drawing/2014/main" id="{55FCFA8C-CAD9-0C95-CF69-FE04AB6FDA5C}"/>
              </a:ext>
            </a:extLst>
          </p:cNvPr>
          <p:cNvSpPr txBox="1"/>
          <p:nvPr/>
        </p:nvSpPr>
        <p:spPr>
          <a:xfrm>
            <a:off x="5522200" y="6171362"/>
            <a:ext cx="579005" cy="369332"/>
          </a:xfrm>
          <a:prstGeom prst="rect">
            <a:avLst/>
          </a:prstGeom>
          <a:noFill/>
        </p:spPr>
        <p:txBody>
          <a:bodyPr wrap="none" rtlCol="0">
            <a:spAutoFit/>
          </a:bodyPr>
          <a:lstStyle/>
          <a:p>
            <a:r>
              <a:rPr lang="es-ES" dirty="0"/>
              <a:t>TC2</a:t>
            </a:r>
          </a:p>
        </p:txBody>
      </p:sp>
      <p:sp>
        <p:nvSpPr>
          <p:cNvPr id="22" name="CuadroTexto 21">
            <a:extLst>
              <a:ext uri="{FF2B5EF4-FFF2-40B4-BE49-F238E27FC236}">
                <a16:creationId xmlns="" xmlns:a16="http://schemas.microsoft.com/office/drawing/2014/main" id="{7A712351-4E58-1E69-4F92-E21034CC8BB2}"/>
              </a:ext>
            </a:extLst>
          </p:cNvPr>
          <p:cNvSpPr txBox="1"/>
          <p:nvPr/>
        </p:nvSpPr>
        <p:spPr>
          <a:xfrm>
            <a:off x="6096000" y="6156664"/>
            <a:ext cx="579005" cy="369332"/>
          </a:xfrm>
          <a:prstGeom prst="rect">
            <a:avLst/>
          </a:prstGeom>
          <a:noFill/>
        </p:spPr>
        <p:txBody>
          <a:bodyPr wrap="none" rtlCol="0">
            <a:spAutoFit/>
          </a:bodyPr>
          <a:lstStyle/>
          <a:p>
            <a:r>
              <a:rPr lang="es-ES" dirty="0"/>
              <a:t>TC1</a:t>
            </a:r>
          </a:p>
        </p:txBody>
      </p:sp>
      <p:sp>
        <p:nvSpPr>
          <p:cNvPr id="23" name="CuadroTexto 22">
            <a:extLst>
              <a:ext uri="{FF2B5EF4-FFF2-40B4-BE49-F238E27FC236}">
                <a16:creationId xmlns="" xmlns:a16="http://schemas.microsoft.com/office/drawing/2014/main" id="{08781E7F-E112-E9DC-6D8A-83D6A435E809}"/>
              </a:ext>
            </a:extLst>
          </p:cNvPr>
          <p:cNvSpPr txBox="1"/>
          <p:nvPr/>
        </p:nvSpPr>
        <p:spPr>
          <a:xfrm>
            <a:off x="4948399" y="6167325"/>
            <a:ext cx="579005" cy="369332"/>
          </a:xfrm>
          <a:prstGeom prst="rect">
            <a:avLst/>
          </a:prstGeom>
          <a:noFill/>
        </p:spPr>
        <p:txBody>
          <a:bodyPr wrap="none" rtlCol="0">
            <a:spAutoFit/>
          </a:bodyPr>
          <a:lstStyle/>
          <a:p>
            <a:r>
              <a:rPr lang="es-ES" dirty="0"/>
              <a:t>TC3</a:t>
            </a:r>
          </a:p>
        </p:txBody>
      </p:sp>
      <p:sp>
        <p:nvSpPr>
          <p:cNvPr id="24" name="CuadroTexto 23">
            <a:extLst>
              <a:ext uri="{FF2B5EF4-FFF2-40B4-BE49-F238E27FC236}">
                <a16:creationId xmlns="" xmlns:a16="http://schemas.microsoft.com/office/drawing/2014/main" id="{935427C7-2BC0-252E-8745-FE17222AD956}"/>
              </a:ext>
            </a:extLst>
          </p:cNvPr>
          <p:cNvSpPr txBox="1"/>
          <p:nvPr/>
        </p:nvSpPr>
        <p:spPr>
          <a:xfrm>
            <a:off x="4355059" y="6165400"/>
            <a:ext cx="579005" cy="369332"/>
          </a:xfrm>
          <a:prstGeom prst="rect">
            <a:avLst/>
          </a:prstGeom>
          <a:noFill/>
        </p:spPr>
        <p:txBody>
          <a:bodyPr wrap="none" rtlCol="0">
            <a:spAutoFit/>
          </a:bodyPr>
          <a:lstStyle/>
          <a:p>
            <a:r>
              <a:rPr lang="es-ES" dirty="0"/>
              <a:t>TC4</a:t>
            </a:r>
          </a:p>
        </p:txBody>
      </p:sp>
      <p:sp>
        <p:nvSpPr>
          <p:cNvPr id="26" name="CuadroTexto 25">
            <a:extLst>
              <a:ext uri="{FF2B5EF4-FFF2-40B4-BE49-F238E27FC236}">
                <a16:creationId xmlns="" xmlns:a16="http://schemas.microsoft.com/office/drawing/2014/main" id="{3927F75E-98AF-9130-A9CA-43E86A0A48AF}"/>
              </a:ext>
            </a:extLst>
          </p:cNvPr>
          <p:cNvSpPr txBox="1"/>
          <p:nvPr/>
        </p:nvSpPr>
        <p:spPr>
          <a:xfrm>
            <a:off x="3705602" y="6177122"/>
            <a:ext cx="579005" cy="369332"/>
          </a:xfrm>
          <a:prstGeom prst="rect">
            <a:avLst/>
          </a:prstGeom>
          <a:noFill/>
        </p:spPr>
        <p:txBody>
          <a:bodyPr wrap="none" rtlCol="0">
            <a:spAutoFit/>
          </a:bodyPr>
          <a:lstStyle/>
          <a:p>
            <a:r>
              <a:rPr lang="es-ES" dirty="0"/>
              <a:t>TC5</a:t>
            </a:r>
          </a:p>
        </p:txBody>
      </p:sp>
    </p:spTree>
    <p:extLst>
      <p:ext uri="{BB962C8B-B14F-4D97-AF65-F5344CB8AC3E}">
        <p14:creationId xmlns:p14="http://schemas.microsoft.com/office/powerpoint/2010/main" val="560570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C34F7F-F40C-4C2A-99DE-9900A22D78AB}"/>
              </a:ext>
            </a:extLst>
          </p:cNvPr>
          <p:cNvSpPr>
            <a:spLocks noGrp="1"/>
          </p:cNvSpPr>
          <p:nvPr>
            <p:ph type="title"/>
          </p:nvPr>
        </p:nvSpPr>
        <p:spPr/>
        <p:txBody>
          <a:bodyPr/>
          <a:lstStyle/>
          <a:p>
            <a:r>
              <a:rPr lang="es-ES" dirty="0"/>
              <a:t>Pruebas de condición y cobertura</a:t>
            </a:r>
          </a:p>
        </p:txBody>
      </p:sp>
      <p:sp>
        <p:nvSpPr>
          <p:cNvPr id="3" name="Marcador de contenido 2">
            <a:extLst>
              <a:ext uri="{FF2B5EF4-FFF2-40B4-BE49-F238E27FC236}">
                <a16:creationId xmlns="" xmlns:a16="http://schemas.microsoft.com/office/drawing/2014/main" id="{5CDBDB34-6827-4BEC-985A-52961DC2A043}"/>
              </a:ext>
            </a:extLst>
          </p:cNvPr>
          <p:cNvSpPr>
            <a:spLocks noGrp="1"/>
          </p:cNvSpPr>
          <p:nvPr>
            <p:ph idx="1"/>
          </p:nvPr>
        </p:nvSpPr>
        <p:spPr>
          <a:xfrm>
            <a:off x="348343" y="2160589"/>
            <a:ext cx="8925659" cy="3880773"/>
          </a:xfrm>
        </p:spPr>
        <p:txBody>
          <a:bodyPr>
            <a:normAutofit fontScale="92500" lnSpcReduction="10000"/>
          </a:bodyPr>
          <a:lstStyle/>
          <a:p>
            <a:pPr marL="0" indent="0">
              <a:buNone/>
            </a:pPr>
            <a:r>
              <a:rPr lang="es-ES" b="1" dirty="0"/>
              <a:t>Cobertura de condición simple:</a:t>
            </a:r>
          </a:p>
          <a:p>
            <a:r>
              <a:rPr lang="es-ES" dirty="0"/>
              <a:t>Es el porcentaje de todos los resultados individuales de condición que afectan al resultado de una decisión.</a:t>
            </a:r>
          </a:p>
          <a:p>
            <a:pPr marL="0" indent="0">
              <a:buNone/>
            </a:pPr>
            <a:endParaRPr lang="es-ES" b="1" dirty="0"/>
          </a:p>
          <a:p>
            <a:pPr marL="0" indent="0">
              <a:buNone/>
            </a:pPr>
            <a:r>
              <a:rPr lang="es-ES" b="1" dirty="0"/>
              <a:t>Ejemplo A&gt;1 </a:t>
            </a:r>
            <a:r>
              <a:rPr lang="es-ES" b="1" dirty="0" err="1"/>
              <a:t>or</a:t>
            </a:r>
            <a:r>
              <a:rPr lang="es-ES" b="1" dirty="0"/>
              <a:t> B &lt; 10</a:t>
            </a:r>
          </a:p>
          <a:p>
            <a:pPr marL="0" indent="0">
              <a:buNone/>
            </a:pPr>
            <a:endParaRPr lang="es-ES" b="1"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 </a:t>
            </a:r>
          </a:p>
          <a:p>
            <a:endParaRPr lang="es-ES" dirty="0"/>
          </a:p>
        </p:txBody>
      </p:sp>
      <p:graphicFrame>
        <p:nvGraphicFramePr>
          <p:cNvPr id="4" name="Tabla 4">
            <a:extLst>
              <a:ext uri="{FF2B5EF4-FFF2-40B4-BE49-F238E27FC236}">
                <a16:creationId xmlns="" xmlns:a16="http://schemas.microsoft.com/office/drawing/2014/main" id="{F1434CB3-3524-4AAD-A13C-19B08BBC79FD}"/>
              </a:ext>
            </a:extLst>
          </p:cNvPr>
          <p:cNvGraphicFramePr>
            <a:graphicFrameLocks noGrp="1"/>
          </p:cNvGraphicFramePr>
          <p:nvPr>
            <p:extLst>
              <p:ext uri="{D42A27DB-BD31-4B8C-83A1-F6EECF244321}">
                <p14:modId xmlns:p14="http://schemas.microsoft.com/office/powerpoint/2010/main" val="2514610139"/>
              </p:ext>
            </p:extLst>
          </p:nvPr>
        </p:nvGraphicFramePr>
        <p:xfrm>
          <a:off x="909430" y="4030227"/>
          <a:ext cx="8925660" cy="1794747"/>
        </p:xfrm>
        <a:graphic>
          <a:graphicData uri="http://schemas.openxmlformats.org/drawingml/2006/table">
            <a:tbl>
              <a:tblPr firstRow="1" bandRow="1">
                <a:tableStyleId>{5C22544A-7EE6-4342-B048-85BDC9FD1C3A}</a:tableStyleId>
              </a:tblPr>
              <a:tblGrid>
                <a:gridCol w="2231415">
                  <a:extLst>
                    <a:ext uri="{9D8B030D-6E8A-4147-A177-3AD203B41FA5}">
                      <a16:colId xmlns="" xmlns:a16="http://schemas.microsoft.com/office/drawing/2014/main" val="2474006339"/>
                    </a:ext>
                  </a:extLst>
                </a:gridCol>
                <a:gridCol w="2231415">
                  <a:extLst>
                    <a:ext uri="{9D8B030D-6E8A-4147-A177-3AD203B41FA5}">
                      <a16:colId xmlns="" xmlns:a16="http://schemas.microsoft.com/office/drawing/2014/main" val="3197603914"/>
                    </a:ext>
                  </a:extLst>
                </a:gridCol>
                <a:gridCol w="2231415">
                  <a:extLst>
                    <a:ext uri="{9D8B030D-6E8A-4147-A177-3AD203B41FA5}">
                      <a16:colId xmlns="" xmlns:a16="http://schemas.microsoft.com/office/drawing/2014/main" val="4028799548"/>
                    </a:ext>
                  </a:extLst>
                </a:gridCol>
                <a:gridCol w="2231415">
                  <a:extLst>
                    <a:ext uri="{9D8B030D-6E8A-4147-A177-3AD203B41FA5}">
                      <a16:colId xmlns="" xmlns:a16="http://schemas.microsoft.com/office/drawing/2014/main" val="300102406"/>
                    </a:ext>
                  </a:extLst>
                </a:gridCol>
              </a:tblGrid>
              <a:tr h="412273">
                <a:tc>
                  <a:txBody>
                    <a:bodyPr/>
                    <a:lstStyle/>
                    <a:p>
                      <a:pPr algn="ctr"/>
                      <a:r>
                        <a:rPr lang="es-ES" dirty="0"/>
                        <a:t>Test case</a:t>
                      </a:r>
                    </a:p>
                  </a:txBody>
                  <a:tcPr/>
                </a:tc>
                <a:tc>
                  <a:txBody>
                    <a:bodyPr/>
                    <a:lstStyle/>
                    <a:p>
                      <a:pPr algn="ctr"/>
                      <a:r>
                        <a:rPr lang="es-ES" dirty="0"/>
                        <a:t>Subcondición </a:t>
                      </a:r>
                    </a:p>
                  </a:txBody>
                  <a:tcPr/>
                </a:tc>
                <a:tc>
                  <a:txBody>
                    <a:bodyPr/>
                    <a:lstStyle/>
                    <a:p>
                      <a:pPr algn="ctr"/>
                      <a:r>
                        <a:rPr lang="es-ES" dirty="0"/>
                        <a:t>Subcondición </a:t>
                      </a:r>
                    </a:p>
                  </a:txBody>
                  <a:tcPr/>
                </a:tc>
                <a:tc>
                  <a:txBody>
                    <a:bodyPr/>
                    <a:lstStyle/>
                    <a:p>
                      <a:pPr algn="ctr"/>
                      <a:endParaRPr lang="es-ES" dirty="0"/>
                    </a:p>
                  </a:txBody>
                  <a:tcPr/>
                </a:tc>
                <a:extLst>
                  <a:ext uri="{0D108BD9-81ED-4DB2-BD59-A6C34878D82A}">
                    <a16:rowId xmlns="" xmlns:a16="http://schemas.microsoft.com/office/drawing/2014/main" val="1831184694"/>
                  </a:ext>
                </a:extLst>
              </a:tr>
              <a:tr h="691237">
                <a:tc>
                  <a:txBody>
                    <a:bodyPr/>
                    <a:lstStyle/>
                    <a:p>
                      <a:pPr algn="ctr"/>
                      <a:r>
                        <a:rPr lang="es-ES" b="1" dirty="0"/>
                        <a:t>TC1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A=6 (true)</a:t>
                      </a:r>
                    </a:p>
                    <a:p>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B=15 (false)</a:t>
                      </a:r>
                    </a:p>
                    <a:p>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A&gt;1 </a:t>
                      </a:r>
                      <a:r>
                        <a:rPr lang="es-ES" dirty="0" err="1"/>
                        <a:t>or</a:t>
                      </a:r>
                      <a:r>
                        <a:rPr lang="es-ES" dirty="0"/>
                        <a:t> B&lt;10(true)</a:t>
                      </a:r>
                    </a:p>
                    <a:p>
                      <a:endParaRPr lang="es-ES" dirty="0"/>
                    </a:p>
                  </a:txBody>
                  <a:tcPr/>
                </a:tc>
                <a:extLst>
                  <a:ext uri="{0D108BD9-81ED-4DB2-BD59-A6C34878D82A}">
                    <a16:rowId xmlns="" xmlns:a16="http://schemas.microsoft.com/office/drawing/2014/main" val="539108904"/>
                  </a:ext>
                </a:extLst>
              </a:tr>
              <a:tr h="691237">
                <a:tc>
                  <a:txBody>
                    <a:bodyPr/>
                    <a:lstStyle/>
                    <a:p>
                      <a:pPr algn="ctr"/>
                      <a:r>
                        <a:rPr lang="es-ES" b="1" dirty="0"/>
                        <a:t>TC2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A=0(false)</a:t>
                      </a:r>
                    </a:p>
                    <a:p>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B=2(true)</a:t>
                      </a:r>
                    </a:p>
                    <a:p>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A&gt; 1 </a:t>
                      </a:r>
                      <a:r>
                        <a:rPr lang="es-ES" dirty="0" err="1"/>
                        <a:t>or</a:t>
                      </a:r>
                      <a:r>
                        <a:rPr lang="es-ES" dirty="0"/>
                        <a:t> B&lt; 10 (true)</a:t>
                      </a:r>
                    </a:p>
                    <a:p>
                      <a:endParaRPr lang="es-ES" dirty="0"/>
                    </a:p>
                  </a:txBody>
                  <a:tcPr/>
                </a:tc>
                <a:extLst>
                  <a:ext uri="{0D108BD9-81ED-4DB2-BD59-A6C34878D82A}">
                    <a16:rowId xmlns="" xmlns:a16="http://schemas.microsoft.com/office/drawing/2014/main" val="659996307"/>
                  </a:ext>
                </a:extLst>
              </a:tr>
            </a:tbl>
          </a:graphicData>
        </a:graphic>
      </p:graphicFrame>
    </p:spTree>
    <p:extLst>
      <p:ext uri="{BB962C8B-B14F-4D97-AF65-F5344CB8AC3E}">
        <p14:creationId xmlns:p14="http://schemas.microsoft.com/office/powerpoint/2010/main" val="892620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D668C4-9038-4A22-9E6D-517BBD914C6B}"/>
              </a:ext>
            </a:extLst>
          </p:cNvPr>
          <p:cNvSpPr>
            <a:spLocks noGrp="1"/>
          </p:cNvSpPr>
          <p:nvPr>
            <p:ph type="title"/>
          </p:nvPr>
        </p:nvSpPr>
        <p:spPr/>
        <p:txBody>
          <a:bodyPr/>
          <a:lstStyle/>
          <a:p>
            <a:r>
              <a:rPr lang="es-ES" dirty="0"/>
              <a:t>Pruebas de condición y cobertura</a:t>
            </a:r>
          </a:p>
        </p:txBody>
      </p:sp>
      <p:sp>
        <p:nvSpPr>
          <p:cNvPr id="3" name="Marcador de contenido 2">
            <a:extLst>
              <a:ext uri="{FF2B5EF4-FFF2-40B4-BE49-F238E27FC236}">
                <a16:creationId xmlns="" xmlns:a16="http://schemas.microsoft.com/office/drawing/2014/main" id="{A4FF9B7B-E90D-4809-A61A-175C006D2824}"/>
              </a:ext>
            </a:extLst>
          </p:cNvPr>
          <p:cNvSpPr>
            <a:spLocks noGrp="1"/>
          </p:cNvSpPr>
          <p:nvPr>
            <p:ph idx="1"/>
          </p:nvPr>
        </p:nvSpPr>
        <p:spPr>
          <a:xfrm>
            <a:off x="677333" y="2160589"/>
            <a:ext cx="8959035" cy="4087811"/>
          </a:xfrm>
        </p:spPr>
        <p:txBody>
          <a:bodyPr/>
          <a:lstStyle/>
          <a:p>
            <a:pPr marL="0" indent="0">
              <a:buNone/>
            </a:pPr>
            <a:r>
              <a:rPr lang="es-ES" b="1" dirty="0"/>
              <a:t>Cobertura de condición múltiple:</a:t>
            </a:r>
          </a:p>
          <a:p>
            <a:r>
              <a:rPr lang="es-ES" dirty="0"/>
              <a:t>Crear todas las posibles combinaciones que se puedan realizar siempre y cuando sean reales </a:t>
            </a:r>
          </a:p>
          <a:p>
            <a:r>
              <a:rPr lang="es-ES" dirty="0"/>
              <a:t>Validar que a y b </a:t>
            </a:r>
            <a:r>
              <a:rPr lang="es-ES" b="1" dirty="0"/>
              <a:t>sea</a:t>
            </a:r>
            <a:r>
              <a:rPr lang="es-ES" dirty="0"/>
              <a:t> true o </a:t>
            </a:r>
            <a:r>
              <a:rPr lang="es-ES" b="1" dirty="0"/>
              <a:t>false</a:t>
            </a:r>
            <a:r>
              <a:rPr lang="es-ES" dirty="0"/>
              <a:t> para todas las  combinaciones.</a:t>
            </a:r>
          </a:p>
          <a:p>
            <a:pPr marL="0" indent="0">
              <a:buNone/>
            </a:pPr>
            <a:r>
              <a:rPr lang="es-ES" dirty="0"/>
              <a:t>Ejemplo: </a:t>
            </a:r>
          </a:p>
          <a:p>
            <a:pPr marL="0" indent="0">
              <a:buNone/>
            </a:pPr>
            <a:r>
              <a:rPr lang="es-ES" b="1" dirty="0"/>
              <a:t>A &gt; 1 </a:t>
            </a:r>
            <a:r>
              <a:rPr lang="es-ES" b="1" dirty="0" err="1"/>
              <a:t>or</a:t>
            </a:r>
            <a:r>
              <a:rPr lang="es-ES" b="1" dirty="0"/>
              <a:t> B &lt; 10</a:t>
            </a:r>
          </a:p>
          <a:p>
            <a:pPr marL="0" indent="0">
              <a:buNone/>
            </a:pPr>
            <a:endParaRPr lang="es-ES" dirty="0"/>
          </a:p>
          <a:p>
            <a:endParaRPr lang="es-ES" dirty="0"/>
          </a:p>
          <a:p>
            <a:endParaRPr lang="es-ES" dirty="0"/>
          </a:p>
        </p:txBody>
      </p:sp>
      <p:graphicFrame>
        <p:nvGraphicFramePr>
          <p:cNvPr id="4" name="Tabla 4">
            <a:extLst>
              <a:ext uri="{FF2B5EF4-FFF2-40B4-BE49-F238E27FC236}">
                <a16:creationId xmlns="" xmlns:a16="http://schemas.microsoft.com/office/drawing/2014/main" id="{33D877CD-E825-49CB-851B-189F4CD8DA12}"/>
              </a:ext>
            </a:extLst>
          </p:cNvPr>
          <p:cNvGraphicFramePr>
            <a:graphicFrameLocks noGrp="1"/>
          </p:cNvGraphicFramePr>
          <p:nvPr>
            <p:extLst>
              <p:ext uri="{D42A27DB-BD31-4B8C-83A1-F6EECF244321}">
                <p14:modId xmlns:p14="http://schemas.microsoft.com/office/powerpoint/2010/main" val="416453546"/>
              </p:ext>
            </p:extLst>
          </p:nvPr>
        </p:nvGraphicFramePr>
        <p:xfrm>
          <a:off x="1985629" y="4649541"/>
          <a:ext cx="6483122" cy="1483360"/>
        </p:xfrm>
        <a:graphic>
          <a:graphicData uri="http://schemas.openxmlformats.org/drawingml/2006/table">
            <a:tbl>
              <a:tblPr firstRow="1" bandRow="1">
                <a:tableStyleId>{5C22544A-7EE6-4342-B048-85BDC9FD1C3A}</a:tableStyleId>
              </a:tblPr>
              <a:tblGrid>
                <a:gridCol w="2161041">
                  <a:extLst>
                    <a:ext uri="{9D8B030D-6E8A-4147-A177-3AD203B41FA5}">
                      <a16:colId xmlns="" xmlns:a16="http://schemas.microsoft.com/office/drawing/2014/main" val="3649649140"/>
                    </a:ext>
                  </a:extLst>
                </a:gridCol>
                <a:gridCol w="1475965">
                  <a:extLst>
                    <a:ext uri="{9D8B030D-6E8A-4147-A177-3AD203B41FA5}">
                      <a16:colId xmlns="" xmlns:a16="http://schemas.microsoft.com/office/drawing/2014/main" val="4137196227"/>
                    </a:ext>
                  </a:extLst>
                </a:gridCol>
                <a:gridCol w="2846116">
                  <a:extLst>
                    <a:ext uri="{9D8B030D-6E8A-4147-A177-3AD203B41FA5}">
                      <a16:colId xmlns="" xmlns:a16="http://schemas.microsoft.com/office/drawing/2014/main" val="2729710311"/>
                    </a:ext>
                  </a:extLst>
                </a:gridCol>
              </a:tblGrid>
              <a:tr h="370840">
                <a:tc>
                  <a:txBody>
                    <a:bodyPr/>
                    <a:lstStyle/>
                    <a:p>
                      <a:r>
                        <a:rPr lang="es-ES" dirty="0"/>
                        <a:t>a=6(true)</a:t>
                      </a:r>
                    </a:p>
                  </a:txBody>
                  <a:tcPr/>
                </a:tc>
                <a:tc>
                  <a:txBody>
                    <a:bodyPr/>
                    <a:lstStyle/>
                    <a:p>
                      <a:r>
                        <a:rPr lang="es-ES" dirty="0"/>
                        <a:t>B=15(false)</a:t>
                      </a:r>
                    </a:p>
                  </a:txBody>
                  <a:tcPr/>
                </a:tc>
                <a:tc>
                  <a:txBody>
                    <a:bodyPr/>
                    <a:lstStyle/>
                    <a:p>
                      <a:r>
                        <a:rPr lang="es-ES" dirty="0"/>
                        <a:t>a&gt;1 OR b &lt; 10 (true)</a:t>
                      </a:r>
                    </a:p>
                  </a:txBody>
                  <a:tcPr/>
                </a:tc>
                <a:extLst>
                  <a:ext uri="{0D108BD9-81ED-4DB2-BD59-A6C34878D82A}">
                    <a16:rowId xmlns="" xmlns:a16="http://schemas.microsoft.com/office/drawing/2014/main" val="788319661"/>
                  </a:ext>
                </a:extLst>
              </a:tr>
              <a:tr h="370840">
                <a:tc>
                  <a:txBody>
                    <a:bodyPr/>
                    <a:lstStyle/>
                    <a:p>
                      <a:r>
                        <a:rPr lang="es-ES" dirty="0"/>
                        <a:t>a=6(true)</a:t>
                      </a:r>
                    </a:p>
                  </a:txBody>
                  <a:tcPr/>
                </a:tc>
                <a:tc>
                  <a:txBody>
                    <a:bodyPr/>
                    <a:lstStyle/>
                    <a:p>
                      <a:r>
                        <a:rPr lang="es-ES" dirty="0"/>
                        <a:t>B=5(true)</a:t>
                      </a:r>
                    </a:p>
                  </a:txBody>
                  <a:tcPr/>
                </a:tc>
                <a:tc>
                  <a:txBody>
                    <a:bodyPr/>
                    <a:lstStyle/>
                    <a:p>
                      <a:r>
                        <a:rPr lang="es-ES" dirty="0"/>
                        <a:t>a&gt; 1 OR b &lt;10(true)</a:t>
                      </a:r>
                    </a:p>
                  </a:txBody>
                  <a:tcPr/>
                </a:tc>
                <a:extLst>
                  <a:ext uri="{0D108BD9-81ED-4DB2-BD59-A6C34878D82A}">
                    <a16:rowId xmlns="" xmlns:a16="http://schemas.microsoft.com/office/drawing/2014/main" val="2651865768"/>
                  </a:ext>
                </a:extLst>
              </a:tr>
              <a:tr h="370840">
                <a:tc>
                  <a:txBody>
                    <a:bodyPr/>
                    <a:lstStyle/>
                    <a:p>
                      <a:r>
                        <a:rPr lang="es-ES" dirty="0"/>
                        <a:t>a=0(false)</a:t>
                      </a:r>
                    </a:p>
                  </a:txBody>
                  <a:tcPr/>
                </a:tc>
                <a:tc>
                  <a:txBody>
                    <a:bodyPr/>
                    <a:lstStyle/>
                    <a:p>
                      <a:r>
                        <a:rPr lang="es-ES" dirty="0"/>
                        <a:t>B=5(true)</a:t>
                      </a:r>
                    </a:p>
                  </a:txBody>
                  <a:tcPr/>
                </a:tc>
                <a:tc>
                  <a:txBody>
                    <a:bodyPr/>
                    <a:lstStyle/>
                    <a:p>
                      <a:r>
                        <a:rPr lang="es-ES" dirty="0"/>
                        <a:t>a&gt;1 OR b &lt;10 (true)</a:t>
                      </a:r>
                    </a:p>
                  </a:txBody>
                  <a:tcPr/>
                </a:tc>
                <a:extLst>
                  <a:ext uri="{0D108BD9-81ED-4DB2-BD59-A6C34878D82A}">
                    <a16:rowId xmlns="" xmlns:a16="http://schemas.microsoft.com/office/drawing/2014/main" val="1343257940"/>
                  </a:ext>
                </a:extLst>
              </a:tr>
              <a:tr h="370840">
                <a:tc>
                  <a:txBody>
                    <a:bodyPr/>
                    <a:lstStyle/>
                    <a:p>
                      <a:r>
                        <a:rPr lang="es-ES" dirty="0"/>
                        <a:t>a=0(false)</a:t>
                      </a:r>
                    </a:p>
                  </a:txBody>
                  <a:tcPr/>
                </a:tc>
                <a:tc>
                  <a:txBody>
                    <a:bodyPr/>
                    <a:lstStyle/>
                    <a:p>
                      <a:r>
                        <a:rPr lang="es-ES" dirty="0"/>
                        <a:t>B=15(false)</a:t>
                      </a:r>
                    </a:p>
                  </a:txBody>
                  <a:tcPr/>
                </a:tc>
                <a:tc>
                  <a:txBody>
                    <a:bodyPr/>
                    <a:lstStyle/>
                    <a:p>
                      <a:r>
                        <a:rPr lang="es-ES" dirty="0"/>
                        <a:t>a&gt;1  OR b &lt;10(false)</a:t>
                      </a:r>
                    </a:p>
                  </a:txBody>
                  <a:tcPr/>
                </a:tc>
                <a:extLst>
                  <a:ext uri="{0D108BD9-81ED-4DB2-BD59-A6C34878D82A}">
                    <a16:rowId xmlns="" xmlns:a16="http://schemas.microsoft.com/office/drawing/2014/main" val="3195772033"/>
                  </a:ext>
                </a:extLst>
              </a:tr>
            </a:tbl>
          </a:graphicData>
        </a:graphic>
      </p:graphicFrame>
    </p:spTree>
    <p:extLst>
      <p:ext uri="{BB962C8B-B14F-4D97-AF65-F5344CB8AC3E}">
        <p14:creationId xmlns:p14="http://schemas.microsoft.com/office/powerpoint/2010/main" val="2172609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E72CB7-62F4-4EB2-8759-B168A3C39970}"/>
              </a:ext>
            </a:extLst>
          </p:cNvPr>
          <p:cNvSpPr>
            <a:spLocks noGrp="1"/>
          </p:cNvSpPr>
          <p:nvPr>
            <p:ph type="title"/>
          </p:nvPr>
        </p:nvSpPr>
        <p:spPr>
          <a:xfrm>
            <a:off x="247227" y="495904"/>
            <a:ext cx="10227632" cy="684628"/>
          </a:xfrm>
        </p:spPr>
        <p:txBody>
          <a:bodyPr>
            <a:noAutofit/>
          </a:bodyPr>
          <a:lstStyle/>
          <a:p>
            <a:r>
              <a:rPr lang="es-ES" sz="2800" dirty="0"/>
              <a:t>HERRAMIENTAS AUTOMÁTICAS PARA TÉCNICAS DE CAJA BLANCA</a:t>
            </a:r>
          </a:p>
        </p:txBody>
      </p:sp>
      <p:sp>
        <p:nvSpPr>
          <p:cNvPr id="3" name="Marcador de contenido 2">
            <a:extLst>
              <a:ext uri="{FF2B5EF4-FFF2-40B4-BE49-F238E27FC236}">
                <a16:creationId xmlns="" xmlns:a16="http://schemas.microsoft.com/office/drawing/2014/main" id="{BD3E8E14-7750-41A6-B494-B3B1C3786BE5}"/>
              </a:ext>
            </a:extLst>
          </p:cNvPr>
          <p:cNvSpPr>
            <a:spLocks noGrp="1"/>
          </p:cNvSpPr>
          <p:nvPr>
            <p:ph idx="1"/>
          </p:nvPr>
        </p:nvSpPr>
        <p:spPr>
          <a:xfrm>
            <a:off x="677334" y="1723860"/>
            <a:ext cx="9367419" cy="3953608"/>
          </a:xfrm>
        </p:spPr>
        <p:txBody>
          <a:bodyPr>
            <a:normAutofit/>
          </a:bodyPr>
          <a:lstStyle/>
          <a:p>
            <a:pPr marL="0" indent="0">
              <a:buNone/>
            </a:pPr>
            <a:r>
              <a:rPr lang="es-ES" sz="3600" dirty="0"/>
              <a:t>	</a:t>
            </a:r>
            <a:endParaRPr lang="es-ES" sz="3600" b="1" dirty="0">
              <a:solidFill>
                <a:schemeClr val="accent1"/>
              </a:solidFill>
              <a:latin typeface="+mj-lt"/>
              <a:ea typeface="+mj-ea"/>
              <a:cs typeface="+mj-cs"/>
            </a:endParaRPr>
          </a:p>
          <a:p>
            <a:endParaRPr lang="es-ES" sz="3600" b="1" dirty="0">
              <a:solidFill>
                <a:schemeClr val="accent1"/>
              </a:solidFill>
              <a:latin typeface="+mj-lt"/>
              <a:ea typeface="+mj-ea"/>
              <a:cs typeface="+mj-cs"/>
            </a:endParaRPr>
          </a:p>
        </p:txBody>
      </p:sp>
      <p:graphicFrame>
        <p:nvGraphicFramePr>
          <p:cNvPr id="6" name="Tabla 6">
            <a:extLst>
              <a:ext uri="{FF2B5EF4-FFF2-40B4-BE49-F238E27FC236}">
                <a16:creationId xmlns="" xmlns:a16="http://schemas.microsoft.com/office/drawing/2014/main" id="{B7C43DF7-3903-64D9-2AEF-F26A15A43407}"/>
              </a:ext>
            </a:extLst>
          </p:cNvPr>
          <p:cNvGraphicFramePr>
            <a:graphicFrameLocks noGrp="1"/>
          </p:cNvGraphicFramePr>
          <p:nvPr/>
        </p:nvGraphicFramePr>
        <p:xfrm>
          <a:off x="1005059" y="1366780"/>
          <a:ext cx="8128000" cy="402818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299784383"/>
                    </a:ext>
                  </a:extLst>
                </a:gridCol>
                <a:gridCol w="4064000">
                  <a:extLst>
                    <a:ext uri="{9D8B030D-6E8A-4147-A177-3AD203B41FA5}">
                      <a16:colId xmlns="" xmlns:a16="http://schemas.microsoft.com/office/drawing/2014/main" val="4074265153"/>
                    </a:ext>
                  </a:extLst>
                </a:gridCol>
              </a:tblGrid>
              <a:tr h="370840">
                <a:tc>
                  <a:txBody>
                    <a:bodyPr/>
                    <a:lstStyle/>
                    <a:p>
                      <a:pPr algn="ctr"/>
                      <a:r>
                        <a:rPr lang="es-ES" dirty="0"/>
                        <a:t>Herramienta</a:t>
                      </a:r>
                    </a:p>
                  </a:txBody>
                  <a:tcPr/>
                </a:tc>
                <a:tc>
                  <a:txBody>
                    <a:bodyPr/>
                    <a:lstStyle/>
                    <a:p>
                      <a:pPr algn="ctr"/>
                      <a:r>
                        <a:rPr lang="es-ES" dirty="0"/>
                        <a:t>Lenguaje</a:t>
                      </a:r>
                    </a:p>
                  </a:txBody>
                  <a:tcPr/>
                </a:tc>
                <a:extLst>
                  <a:ext uri="{0D108BD9-81ED-4DB2-BD59-A6C34878D82A}">
                    <a16:rowId xmlns="" xmlns:a16="http://schemas.microsoft.com/office/drawing/2014/main" val="2010252784"/>
                  </a:ext>
                </a:extLst>
              </a:tr>
              <a:tr h="370840">
                <a:tc>
                  <a:txBody>
                    <a:bodyPr/>
                    <a:lstStyle/>
                    <a:p>
                      <a:r>
                        <a:rPr lang="es-ES" sz="2000" b="1" kern="1200" dirty="0" err="1">
                          <a:solidFill>
                            <a:schemeClr val="tx1">
                              <a:lumMod val="75000"/>
                              <a:lumOff val="25000"/>
                            </a:schemeClr>
                          </a:solidFill>
                          <a:latin typeface="+mn-lt"/>
                          <a:ea typeface="+mn-ea"/>
                          <a:cs typeface="+mn-cs"/>
                        </a:rPr>
                        <a:t>Coverage</a:t>
                      </a:r>
                      <a:r>
                        <a:rPr lang="es-ES" sz="2000" b="1" kern="1200" dirty="0">
                          <a:solidFill>
                            <a:schemeClr val="tx1">
                              <a:lumMod val="75000"/>
                              <a:lumOff val="25000"/>
                            </a:schemeClr>
                          </a:solidFill>
                          <a:latin typeface="+mn-lt"/>
                          <a:ea typeface="+mn-ea"/>
                          <a:cs typeface="+mn-cs"/>
                        </a:rPr>
                        <a:t> </a:t>
                      </a:r>
                      <a:r>
                        <a:rPr lang="es-ES" sz="2000" b="1" kern="1200" dirty="0" err="1">
                          <a:solidFill>
                            <a:schemeClr val="tx1">
                              <a:lumMod val="75000"/>
                              <a:lumOff val="25000"/>
                            </a:schemeClr>
                          </a:solidFill>
                          <a:latin typeface="+mn-lt"/>
                          <a:ea typeface="+mn-ea"/>
                          <a:cs typeface="+mn-cs"/>
                        </a:rPr>
                        <a:t>Pyton</a:t>
                      </a:r>
                      <a:endParaRPr lang="es-ES" sz="2000" b="1" kern="1200" dirty="0">
                        <a:solidFill>
                          <a:schemeClr val="tx1">
                            <a:lumMod val="75000"/>
                            <a:lumOff val="25000"/>
                          </a:schemeClr>
                        </a:solidFill>
                        <a:latin typeface="+mn-lt"/>
                        <a:ea typeface="+mn-ea"/>
                        <a:cs typeface="+mn-cs"/>
                      </a:endParaRPr>
                    </a:p>
                  </a:txBody>
                  <a:tcPr/>
                </a:tc>
                <a:tc>
                  <a:txBody>
                    <a:bodyPr/>
                    <a:lstStyle/>
                    <a:p>
                      <a:r>
                        <a:rPr lang="es-ES" sz="2000" b="1" kern="1200" dirty="0" err="1">
                          <a:solidFill>
                            <a:schemeClr val="tx1">
                              <a:lumMod val="75000"/>
                              <a:lumOff val="25000"/>
                            </a:schemeClr>
                          </a:solidFill>
                          <a:latin typeface="+mn-lt"/>
                          <a:ea typeface="+mn-ea"/>
                          <a:cs typeface="+mn-cs"/>
                        </a:rPr>
                        <a:t>Pyton</a:t>
                      </a:r>
                      <a:endParaRPr lang="es-ES" sz="2000" b="1" kern="1200" dirty="0">
                        <a:solidFill>
                          <a:schemeClr val="tx1">
                            <a:lumMod val="75000"/>
                            <a:lumOff val="25000"/>
                          </a:schemeClr>
                        </a:solidFill>
                        <a:latin typeface="+mn-lt"/>
                        <a:ea typeface="+mn-ea"/>
                        <a:cs typeface="+mn-cs"/>
                      </a:endParaRPr>
                    </a:p>
                    <a:p>
                      <a:r>
                        <a:rPr lang="es-ES" sz="2000" b="1" kern="1200" dirty="0">
                          <a:solidFill>
                            <a:schemeClr val="tx1">
                              <a:lumMod val="75000"/>
                              <a:lumOff val="25000"/>
                            </a:schemeClr>
                          </a:solidFill>
                          <a:latin typeface="+mn-lt"/>
                          <a:ea typeface="+mn-ea"/>
                          <a:cs typeface="+mn-cs"/>
                        </a:rPr>
                        <a:t/>
                      </a:r>
                      <a:br>
                        <a:rPr lang="es-ES" sz="2000" b="1" kern="1200" dirty="0">
                          <a:solidFill>
                            <a:schemeClr val="tx1">
                              <a:lumMod val="75000"/>
                              <a:lumOff val="25000"/>
                            </a:schemeClr>
                          </a:solidFill>
                          <a:latin typeface="+mn-lt"/>
                          <a:ea typeface="+mn-ea"/>
                          <a:cs typeface="+mn-cs"/>
                        </a:rPr>
                      </a:br>
                      <a:endParaRPr lang="es-ES" sz="2000" b="1" kern="1200" dirty="0">
                        <a:solidFill>
                          <a:schemeClr val="tx1">
                            <a:lumMod val="75000"/>
                            <a:lumOff val="25000"/>
                          </a:schemeClr>
                        </a:solidFill>
                        <a:latin typeface="+mn-lt"/>
                        <a:ea typeface="+mn-ea"/>
                        <a:cs typeface="+mn-cs"/>
                      </a:endParaRPr>
                    </a:p>
                  </a:txBody>
                  <a:tcPr/>
                </a:tc>
                <a:extLst>
                  <a:ext uri="{0D108BD9-81ED-4DB2-BD59-A6C34878D82A}">
                    <a16:rowId xmlns="" xmlns:a16="http://schemas.microsoft.com/office/drawing/2014/main" val="1745252090"/>
                  </a:ext>
                </a:extLst>
              </a:tr>
              <a:tr h="370840">
                <a:tc>
                  <a:txBody>
                    <a:bodyPr/>
                    <a:lstStyle/>
                    <a:p>
                      <a:r>
                        <a:rPr lang="es-ES" sz="2000" b="1" kern="1200" dirty="0" err="1">
                          <a:solidFill>
                            <a:schemeClr val="tx1">
                              <a:lumMod val="75000"/>
                              <a:lumOff val="25000"/>
                            </a:schemeClr>
                          </a:solidFill>
                          <a:latin typeface="+mn-lt"/>
                          <a:ea typeface="+mn-ea"/>
                          <a:cs typeface="+mn-cs"/>
                        </a:rPr>
                        <a:t>PHPUnit</a:t>
                      </a:r>
                      <a:endParaRPr lang="es-ES" sz="2000" b="1" kern="1200" dirty="0">
                        <a:solidFill>
                          <a:schemeClr val="tx1">
                            <a:lumMod val="75000"/>
                            <a:lumOff val="25000"/>
                          </a:schemeClr>
                        </a:solidFill>
                        <a:latin typeface="+mn-lt"/>
                        <a:ea typeface="+mn-ea"/>
                        <a:cs typeface="+mn-cs"/>
                      </a:endParaRPr>
                    </a:p>
                  </a:txBody>
                  <a:tcPr/>
                </a:tc>
                <a:tc>
                  <a:txBody>
                    <a:bodyPr/>
                    <a:lstStyle/>
                    <a:p>
                      <a:r>
                        <a:rPr lang="es-ES" sz="2000" b="1" kern="1200" dirty="0">
                          <a:solidFill>
                            <a:schemeClr val="tx1">
                              <a:lumMod val="75000"/>
                              <a:lumOff val="25000"/>
                            </a:schemeClr>
                          </a:solidFill>
                          <a:latin typeface="+mn-lt"/>
                          <a:ea typeface="+mn-ea"/>
                          <a:cs typeface="+mn-cs"/>
                        </a:rPr>
                        <a:t>PHP</a:t>
                      </a:r>
                    </a:p>
                  </a:txBody>
                  <a:tcPr/>
                </a:tc>
                <a:extLst>
                  <a:ext uri="{0D108BD9-81ED-4DB2-BD59-A6C34878D82A}">
                    <a16:rowId xmlns="" xmlns:a16="http://schemas.microsoft.com/office/drawing/2014/main" val="3392528839"/>
                  </a:ext>
                </a:extLst>
              </a:tr>
              <a:tr h="456940">
                <a:tc>
                  <a:txBody>
                    <a:bodyPr/>
                    <a:lstStyle/>
                    <a:p>
                      <a:r>
                        <a:rPr lang="es-ES" sz="2000" b="1" kern="1200" dirty="0">
                          <a:solidFill>
                            <a:schemeClr val="tx1">
                              <a:lumMod val="75000"/>
                              <a:lumOff val="25000"/>
                            </a:schemeClr>
                          </a:solidFill>
                          <a:latin typeface="+mn-lt"/>
                          <a:ea typeface="+mn-ea"/>
                          <a:cs typeface="+mn-cs"/>
                        </a:rPr>
                        <a:t>Junit</a:t>
                      </a:r>
                    </a:p>
                  </a:txBody>
                  <a:tcPr/>
                </a:tc>
                <a:tc>
                  <a:txBody>
                    <a:bodyPr/>
                    <a:lstStyle/>
                    <a:p>
                      <a:r>
                        <a:rPr lang="es-ES" sz="2000" b="1" kern="1200" dirty="0">
                          <a:solidFill>
                            <a:schemeClr val="tx1">
                              <a:lumMod val="75000"/>
                              <a:lumOff val="25000"/>
                            </a:schemeClr>
                          </a:solidFill>
                          <a:latin typeface="+mn-lt"/>
                          <a:ea typeface="+mn-ea"/>
                          <a:cs typeface="+mn-cs"/>
                        </a:rPr>
                        <a:t>JAVA</a:t>
                      </a:r>
                    </a:p>
                  </a:txBody>
                  <a:tcPr/>
                </a:tc>
                <a:extLst>
                  <a:ext uri="{0D108BD9-81ED-4DB2-BD59-A6C34878D82A}">
                    <a16:rowId xmlns="" xmlns:a16="http://schemas.microsoft.com/office/drawing/2014/main" val="3662718508"/>
                  </a:ext>
                </a:extLst>
              </a:tr>
              <a:tr h="370840">
                <a:tc>
                  <a:txBody>
                    <a:bodyPr/>
                    <a:lstStyle/>
                    <a:p>
                      <a:r>
                        <a:rPr lang="es-ES" sz="2000" b="1" kern="1200" dirty="0" err="1">
                          <a:solidFill>
                            <a:schemeClr val="tx1">
                              <a:lumMod val="75000"/>
                              <a:lumOff val="25000"/>
                            </a:schemeClr>
                          </a:solidFill>
                          <a:latin typeface="+mn-lt"/>
                          <a:ea typeface="+mn-ea"/>
                          <a:cs typeface="+mn-cs"/>
                        </a:rPr>
                        <a:t>CodeCover</a:t>
                      </a:r>
                      <a:endParaRPr lang="es-ES" sz="2000" b="1" kern="1200" dirty="0">
                        <a:solidFill>
                          <a:schemeClr val="tx1">
                            <a:lumMod val="75000"/>
                            <a:lumOff val="25000"/>
                          </a:schemeClr>
                        </a:solidFill>
                        <a:latin typeface="+mn-lt"/>
                        <a:ea typeface="+mn-ea"/>
                        <a:cs typeface="+mn-cs"/>
                      </a:endParaRPr>
                    </a:p>
                  </a:txBody>
                  <a:tcPr/>
                </a:tc>
                <a:tc>
                  <a:txBody>
                    <a:bodyPr/>
                    <a:lstStyle/>
                    <a:p>
                      <a:r>
                        <a:rPr lang="es-ES" sz="2000" b="1" kern="1200" dirty="0">
                          <a:solidFill>
                            <a:schemeClr val="tx1">
                              <a:lumMod val="75000"/>
                              <a:lumOff val="25000"/>
                            </a:schemeClr>
                          </a:solidFill>
                          <a:latin typeface="+mn-lt"/>
                          <a:ea typeface="+mn-ea"/>
                          <a:cs typeface="+mn-cs"/>
                        </a:rPr>
                        <a:t>Java, Cobol</a:t>
                      </a:r>
                    </a:p>
                    <a:p>
                      <a:endParaRPr lang="es-ES" sz="2000" b="1" kern="1200" dirty="0">
                        <a:solidFill>
                          <a:schemeClr val="tx1">
                            <a:lumMod val="75000"/>
                            <a:lumOff val="25000"/>
                          </a:schemeClr>
                        </a:solidFill>
                        <a:latin typeface="+mn-lt"/>
                        <a:ea typeface="+mn-ea"/>
                        <a:cs typeface="+mn-cs"/>
                      </a:endParaRPr>
                    </a:p>
                  </a:txBody>
                  <a:tcPr/>
                </a:tc>
                <a:extLst>
                  <a:ext uri="{0D108BD9-81ED-4DB2-BD59-A6C34878D82A}">
                    <a16:rowId xmlns="" xmlns:a16="http://schemas.microsoft.com/office/drawing/2014/main" val="2714998501"/>
                  </a:ext>
                </a:extLst>
              </a:tr>
              <a:tr h="370840">
                <a:tc>
                  <a:txBody>
                    <a:bodyPr/>
                    <a:lstStyle/>
                    <a:p>
                      <a:r>
                        <a:rPr lang="es-ES" sz="2000" b="1" kern="1200" dirty="0" err="1">
                          <a:solidFill>
                            <a:schemeClr val="tx1">
                              <a:lumMod val="75000"/>
                              <a:lumOff val="25000"/>
                            </a:schemeClr>
                          </a:solidFill>
                          <a:latin typeface="+mn-lt"/>
                          <a:ea typeface="+mn-ea"/>
                          <a:cs typeface="+mn-cs"/>
                        </a:rPr>
                        <a:t>JsCoverage</a:t>
                      </a:r>
                      <a:endParaRPr lang="es-ES" sz="2000" b="1" kern="1200" dirty="0">
                        <a:solidFill>
                          <a:schemeClr val="tx1">
                            <a:lumMod val="75000"/>
                            <a:lumOff val="25000"/>
                          </a:schemeClr>
                        </a:solidFill>
                        <a:latin typeface="+mn-lt"/>
                        <a:ea typeface="+mn-ea"/>
                        <a:cs typeface="+mn-cs"/>
                      </a:endParaRPr>
                    </a:p>
                  </a:txBody>
                  <a:tcPr/>
                </a:tc>
                <a:tc>
                  <a:txBody>
                    <a:bodyPr/>
                    <a:lstStyle/>
                    <a:p>
                      <a:r>
                        <a:rPr lang="es-ES" sz="2000" b="1" kern="1200" dirty="0">
                          <a:solidFill>
                            <a:schemeClr val="tx1">
                              <a:lumMod val="75000"/>
                              <a:lumOff val="25000"/>
                            </a:schemeClr>
                          </a:solidFill>
                          <a:latin typeface="+mn-lt"/>
                          <a:ea typeface="+mn-ea"/>
                          <a:cs typeface="+mn-cs"/>
                        </a:rPr>
                        <a:t>JavaScript</a:t>
                      </a:r>
                    </a:p>
                  </a:txBody>
                  <a:tcPr/>
                </a:tc>
                <a:extLst>
                  <a:ext uri="{0D108BD9-81ED-4DB2-BD59-A6C34878D82A}">
                    <a16:rowId xmlns="" xmlns:a16="http://schemas.microsoft.com/office/drawing/2014/main" val="4164495012"/>
                  </a:ext>
                </a:extLst>
              </a:tr>
              <a:tr h="370840">
                <a:tc>
                  <a:txBody>
                    <a:bodyPr/>
                    <a:lstStyle/>
                    <a:p>
                      <a:r>
                        <a:rPr lang="es-ES" sz="2000" b="1" kern="1200" dirty="0" err="1">
                          <a:solidFill>
                            <a:schemeClr val="tx1">
                              <a:lumMod val="75000"/>
                              <a:lumOff val="25000"/>
                            </a:schemeClr>
                          </a:solidFill>
                          <a:latin typeface="+mn-lt"/>
                          <a:ea typeface="+mn-ea"/>
                          <a:cs typeface="+mn-cs"/>
                        </a:rPr>
                        <a:t>Ncover</a:t>
                      </a:r>
                      <a:endParaRPr lang="es-ES" sz="2000" b="1" kern="1200" dirty="0">
                        <a:solidFill>
                          <a:schemeClr val="tx1">
                            <a:lumMod val="75000"/>
                            <a:lumOff val="25000"/>
                          </a:schemeClr>
                        </a:solidFill>
                        <a:latin typeface="+mn-lt"/>
                        <a:ea typeface="+mn-ea"/>
                        <a:cs typeface="+mn-cs"/>
                      </a:endParaRPr>
                    </a:p>
                  </a:txBody>
                  <a:tcPr/>
                </a:tc>
                <a:tc>
                  <a:txBody>
                    <a:bodyPr/>
                    <a:lstStyle/>
                    <a:p>
                      <a:r>
                        <a:rPr lang="es-ES" sz="2000" b="1" kern="1200" dirty="0" err="1">
                          <a:solidFill>
                            <a:schemeClr val="tx1">
                              <a:lumMod val="75000"/>
                              <a:lumOff val="25000"/>
                            </a:schemeClr>
                          </a:solidFill>
                          <a:latin typeface="+mn-lt"/>
                          <a:ea typeface="+mn-ea"/>
                          <a:cs typeface="+mn-cs"/>
                        </a:rPr>
                        <a:t>Microsoft.Net</a:t>
                      </a:r>
                      <a:endParaRPr lang="es-ES" sz="2000" b="1" kern="1200" dirty="0">
                        <a:solidFill>
                          <a:schemeClr val="tx1">
                            <a:lumMod val="75000"/>
                            <a:lumOff val="25000"/>
                          </a:schemeClr>
                        </a:solidFill>
                        <a:latin typeface="+mn-lt"/>
                        <a:ea typeface="+mn-ea"/>
                        <a:cs typeface="+mn-cs"/>
                      </a:endParaRPr>
                    </a:p>
                    <a:p>
                      <a:endParaRPr lang="es-ES" sz="2000" b="1" kern="1200" dirty="0">
                        <a:solidFill>
                          <a:schemeClr val="tx1">
                            <a:lumMod val="75000"/>
                            <a:lumOff val="25000"/>
                          </a:schemeClr>
                        </a:solidFill>
                        <a:latin typeface="+mn-lt"/>
                        <a:ea typeface="+mn-ea"/>
                        <a:cs typeface="+mn-cs"/>
                      </a:endParaRPr>
                    </a:p>
                  </a:txBody>
                  <a:tcPr/>
                </a:tc>
                <a:extLst>
                  <a:ext uri="{0D108BD9-81ED-4DB2-BD59-A6C34878D82A}">
                    <a16:rowId xmlns="" xmlns:a16="http://schemas.microsoft.com/office/drawing/2014/main" val="1722986352"/>
                  </a:ext>
                </a:extLst>
              </a:tr>
            </a:tbl>
          </a:graphicData>
        </a:graphic>
      </p:graphicFrame>
    </p:spTree>
    <p:extLst>
      <p:ext uri="{BB962C8B-B14F-4D97-AF65-F5344CB8AC3E}">
        <p14:creationId xmlns:p14="http://schemas.microsoft.com/office/powerpoint/2010/main" val="910992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F059FD-D3F5-477C-8590-8DE2DA771A61}"/>
              </a:ext>
            </a:extLst>
          </p:cNvPr>
          <p:cNvSpPr>
            <a:spLocks noGrp="1"/>
          </p:cNvSpPr>
          <p:nvPr>
            <p:ph type="title"/>
          </p:nvPr>
        </p:nvSpPr>
        <p:spPr/>
        <p:txBody>
          <a:bodyPr/>
          <a:lstStyle/>
          <a:p>
            <a:r>
              <a:rPr lang="es-ES" b="1" dirty="0"/>
              <a:t>Requisitos:</a:t>
            </a:r>
            <a:endParaRPr lang="es-ES" dirty="0"/>
          </a:p>
        </p:txBody>
      </p:sp>
      <p:sp>
        <p:nvSpPr>
          <p:cNvPr id="3" name="Marcador de contenido 2">
            <a:extLst>
              <a:ext uri="{FF2B5EF4-FFF2-40B4-BE49-F238E27FC236}">
                <a16:creationId xmlns="" xmlns:a16="http://schemas.microsoft.com/office/drawing/2014/main" id="{61F0D6F6-6D4E-43D1-A28C-B700CAA887A6}"/>
              </a:ext>
            </a:extLst>
          </p:cNvPr>
          <p:cNvSpPr>
            <a:spLocks noGrp="1"/>
          </p:cNvSpPr>
          <p:nvPr>
            <p:ph idx="1"/>
          </p:nvPr>
        </p:nvSpPr>
        <p:spPr/>
        <p:txBody>
          <a:bodyPr/>
          <a:lstStyle/>
          <a:p>
            <a:r>
              <a:rPr lang="es-ES" b="1" dirty="0"/>
              <a:t>Tener conocimiento en desarrollo de software.</a:t>
            </a:r>
          </a:p>
          <a:p>
            <a:pPr marL="0" indent="0">
              <a:buNone/>
            </a:pPr>
            <a:r>
              <a:rPr lang="es-ES" dirty="0"/>
              <a:t> </a:t>
            </a:r>
          </a:p>
          <a:p>
            <a:r>
              <a:rPr lang="es-ES" b="1" dirty="0"/>
              <a:t>Saber que es lo  que hacen las distintas clases y métodos.</a:t>
            </a:r>
          </a:p>
          <a:p>
            <a:endParaRPr lang="es-ES" dirty="0"/>
          </a:p>
          <a:p>
            <a:r>
              <a:rPr lang="es-ES" b="1" dirty="0"/>
              <a:t>Se realizan sobre las funciones internas del modulo  enfocándose en la estructura del programa.</a:t>
            </a:r>
          </a:p>
          <a:p>
            <a:pPr marL="0" indent="0">
              <a:buNone/>
            </a:pPr>
            <a:endParaRPr lang="es-ES" dirty="0"/>
          </a:p>
          <a:p>
            <a:r>
              <a:rPr lang="es-ES" b="1" dirty="0"/>
              <a:t>Los casos de prueba deben garantizan que todos los caminos que existen sean ejecutados tanto los positivos como los negativos.</a:t>
            </a:r>
          </a:p>
        </p:txBody>
      </p:sp>
    </p:spTree>
    <p:extLst>
      <p:ext uri="{BB962C8B-B14F-4D97-AF65-F5344CB8AC3E}">
        <p14:creationId xmlns:p14="http://schemas.microsoft.com/office/powerpoint/2010/main" val="1444935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AAE167-FDAF-468F-A51F-14830766A591}"/>
              </a:ext>
            </a:extLst>
          </p:cNvPr>
          <p:cNvSpPr>
            <a:spLocks noGrp="1"/>
          </p:cNvSpPr>
          <p:nvPr>
            <p:ph type="title"/>
          </p:nvPr>
        </p:nvSpPr>
        <p:spPr/>
        <p:txBody>
          <a:bodyPr/>
          <a:lstStyle/>
          <a:p>
            <a:r>
              <a:rPr lang="es-ES" dirty="0"/>
              <a:t>Representación de las pruebas :</a:t>
            </a:r>
          </a:p>
        </p:txBody>
      </p:sp>
      <p:sp>
        <p:nvSpPr>
          <p:cNvPr id="3" name="Marcador de contenido 2">
            <a:extLst>
              <a:ext uri="{FF2B5EF4-FFF2-40B4-BE49-F238E27FC236}">
                <a16:creationId xmlns="" xmlns:a16="http://schemas.microsoft.com/office/drawing/2014/main" id="{594AB1F2-9640-4B03-9861-D0A2D32249E8}"/>
              </a:ext>
            </a:extLst>
          </p:cNvPr>
          <p:cNvSpPr>
            <a:spLocks noGrp="1"/>
          </p:cNvSpPr>
          <p:nvPr>
            <p:ph idx="1"/>
          </p:nvPr>
        </p:nvSpPr>
        <p:spPr>
          <a:xfrm>
            <a:off x="677333" y="2160589"/>
            <a:ext cx="8959035" cy="4352753"/>
          </a:xfrm>
        </p:spPr>
        <p:txBody>
          <a:bodyPr/>
          <a:lstStyle/>
          <a:p>
            <a:r>
              <a:rPr lang="es-ES" sz="2000" b="1" dirty="0">
                <a:solidFill>
                  <a:srgbClr val="202122"/>
                </a:solidFill>
                <a:latin typeface="Arial" panose="020B0604020202020204" pitchFamily="34" charset="0"/>
              </a:rPr>
              <a:t>Grafo de flujo </a:t>
            </a:r>
            <a:r>
              <a:rPr lang="es-ES" sz="2000" b="1">
                <a:solidFill>
                  <a:srgbClr val="202122"/>
                </a:solidFill>
                <a:latin typeface="Arial" panose="020B0604020202020204" pitchFamily="34" charset="0"/>
              </a:rPr>
              <a:t>(CFG)</a:t>
            </a:r>
            <a:endParaRPr lang="es-ES" sz="2000" b="1" dirty="0">
              <a:solidFill>
                <a:srgbClr val="202122"/>
              </a:solidFill>
              <a:latin typeface="Arial" panose="020B0604020202020204" pitchFamily="34" charset="0"/>
            </a:endParaRPr>
          </a:p>
          <a:p>
            <a:pPr marL="0" indent="0">
              <a:buNone/>
            </a:pPr>
            <a:r>
              <a:rPr lang="es-ES" dirty="0">
                <a:solidFill>
                  <a:srgbClr val="202122"/>
                </a:solidFill>
                <a:latin typeface="Arial" panose="020B0604020202020204" pitchFamily="34" charset="0"/>
              </a:rPr>
              <a:t>Representa </a:t>
            </a:r>
            <a:r>
              <a:rPr lang="es-ES" b="0" i="0" dirty="0">
                <a:solidFill>
                  <a:srgbClr val="202122"/>
                </a:solidFill>
                <a:effectLst/>
                <a:latin typeface="Arial" panose="020B0604020202020204" pitchFamily="34" charset="0"/>
              </a:rPr>
              <a:t>todos los caminos que pueden ser atravesados a través de un programa durante su ejecución.</a:t>
            </a:r>
            <a:endParaRPr lang="es-ES" dirty="0"/>
          </a:p>
          <a:p>
            <a:pPr marL="0" indent="0">
              <a:buNone/>
            </a:pPr>
            <a:endParaRPr lang="es-ES" sz="2000" dirty="0"/>
          </a:p>
          <a:p>
            <a:r>
              <a:rPr lang="es-ES" sz="2000" b="1" dirty="0"/>
              <a:t> Diagrama de flujo de control</a:t>
            </a:r>
          </a:p>
          <a:p>
            <a:pPr marL="0" indent="0">
              <a:buNone/>
            </a:pPr>
            <a:r>
              <a:rPr lang="es-ES" dirty="0"/>
              <a:t>Es la representación grafica de todos los segmentos del programa y  lo componen:</a:t>
            </a:r>
          </a:p>
          <a:p>
            <a:pPr marL="0" indent="0">
              <a:buNone/>
            </a:pPr>
            <a:r>
              <a:rPr lang="es-ES" b="1" dirty="0"/>
              <a:t>Nodos</a:t>
            </a:r>
            <a:r>
              <a:rPr lang="es-ES" dirty="0"/>
              <a:t> (nodos representan las sentencias)</a:t>
            </a:r>
          </a:p>
          <a:p>
            <a:pPr marL="0" indent="0">
              <a:buNone/>
            </a:pPr>
            <a:r>
              <a:rPr lang="es-ES" b="1" dirty="0"/>
              <a:t>Aristas</a:t>
            </a:r>
            <a:r>
              <a:rPr lang="es-ES" dirty="0"/>
              <a:t> (representan la transferencia del flujo de control)</a:t>
            </a:r>
          </a:p>
          <a:p>
            <a:pPr marL="0" indent="0">
              <a:buNone/>
            </a:pPr>
            <a:r>
              <a:rPr lang="es-ES" b="1" dirty="0"/>
              <a:t>Herramientas</a:t>
            </a:r>
            <a:r>
              <a:rPr lang="es-ES" dirty="0"/>
              <a:t> framework de desarrollo, Se obtiene a partir de las mismas herramientas que tiene el desarrollador para desarrollar su código</a:t>
            </a:r>
          </a:p>
          <a:p>
            <a:pPr marL="0" indent="0">
              <a:buNone/>
            </a:pPr>
            <a:endParaRPr lang="es-ES" dirty="0"/>
          </a:p>
        </p:txBody>
      </p:sp>
    </p:spTree>
    <p:extLst>
      <p:ext uri="{BB962C8B-B14F-4D97-AF65-F5344CB8AC3E}">
        <p14:creationId xmlns:p14="http://schemas.microsoft.com/office/powerpoint/2010/main" val="1583395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80562FF-5F17-4FBF-8608-E3CD56E71016}"/>
              </a:ext>
            </a:extLst>
          </p:cNvPr>
          <p:cNvSpPr>
            <a:spLocks noGrp="1"/>
          </p:cNvSpPr>
          <p:nvPr>
            <p:ph type="title"/>
          </p:nvPr>
        </p:nvSpPr>
        <p:spPr>
          <a:xfrm>
            <a:off x="677334" y="609600"/>
            <a:ext cx="8596668" cy="717755"/>
          </a:xfrm>
        </p:spPr>
        <p:txBody>
          <a:bodyPr/>
          <a:lstStyle/>
          <a:p>
            <a:r>
              <a:rPr lang="es-ES" dirty="0"/>
              <a:t>Notación del grafo de flujo:</a:t>
            </a:r>
          </a:p>
        </p:txBody>
      </p:sp>
      <p:pic>
        <p:nvPicPr>
          <p:cNvPr id="5" name="Marcador de contenido 4">
            <a:extLst>
              <a:ext uri="{FF2B5EF4-FFF2-40B4-BE49-F238E27FC236}">
                <a16:creationId xmlns="" xmlns:a16="http://schemas.microsoft.com/office/drawing/2014/main" id="{41394265-4F76-466E-9921-4A93E6AFBA7B}"/>
              </a:ext>
            </a:extLst>
          </p:cNvPr>
          <p:cNvPicPr>
            <a:picLocks noGrp="1" noChangeAspect="1"/>
          </p:cNvPicPr>
          <p:nvPr>
            <p:ph idx="1"/>
          </p:nvPr>
        </p:nvPicPr>
        <p:blipFill>
          <a:blip r:embed="rId2"/>
          <a:stretch>
            <a:fillRect/>
          </a:stretch>
        </p:blipFill>
        <p:spPr>
          <a:xfrm>
            <a:off x="852638" y="1677514"/>
            <a:ext cx="7598187" cy="3739422"/>
          </a:xfrm>
        </p:spPr>
      </p:pic>
      <p:sp>
        <p:nvSpPr>
          <p:cNvPr id="7" name="CuadroTexto 6">
            <a:extLst>
              <a:ext uri="{FF2B5EF4-FFF2-40B4-BE49-F238E27FC236}">
                <a16:creationId xmlns="" xmlns:a16="http://schemas.microsoft.com/office/drawing/2014/main" id="{682871B4-B9B1-40AD-B8EE-5CC1FD0A30DE}"/>
              </a:ext>
            </a:extLst>
          </p:cNvPr>
          <p:cNvSpPr txBox="1"/>
          <p:nvPr/>
        </p:nvSpPr>
        <p:spPr>
          <a:xfrm>
            <a:off x="393896" y="5532178"/>
            <a:ext cx="9031458" cy="923330"/>
          </a:xfrm>
          <a:prstGeom prst="rect">
            <a:avLst/>
          </a:prstGeom>
          <a:noFill/>
        </p:spPr>
        <p:txBody>
          <a:bodyPr wrap="square">
            <a:spAutoFit/>
          </a:bodyPr>
          <a:lstStyle/>
          <a:p>
            <a:r>
              <a:rPr lang="es-ES" dirty="0"/>
              <a:t>Se crea un nodo separado para cada una de las condiciones </a:t>
            </a:r>
            <a:r>
              <a:rPr lang="es-ES" b="1" dirty="0"/>
              <a:t>a</a:t>
            </a:r>
            <a:r>
              <a:rPr lang="es-ES" dirty="0"/>
              <a:t> y </a:t>
            </a:r>
            <a:r>
              <a:rPr lang="es-ES" b="1" dirty="0"/>
              <a:t>b</a:t>
            </a:r>
            <a:r>
              <a:rPr lang="es-ES" dirty="0"/>
              <a:t> en el enunciado </a:t>
            </a:r>
            <a:r>
              <a:rPr lang="es-ES" b="1" dirty="0"/>
              <a:t>IF</a:t>
            </a:r>
            <a:r>
              <a:rPr lang="es-ES" dirty="0"/>
              <a:t> a OR </a:t>
            </a:r>
            <a:r>
              <a:rPr lang="es-ES" b="1" dirty="0"/>
              <a:t>b</a:t>
            </a:r>
            <a:r>
              <a:rPr lang="es-ES" dirty="0"/>
              <a:t>. Cada nodo que contiene una condición se llama nodo predicado y se caracteriza por dos o más aristas que emanan de él.</a:t>
            </a:r>
          </a:p>
        </p:txBody>
      </p:sp>
    </p:spTree>
    <p:extLst>
      <p:ext uri="{BB962C8B-B14F-4D97-AF65-F5344CB8AC3E}">
        <p14:creationId xmlns:p14="http://schemas.microsoft.com/office/powerpoint/2010/main" val="3150624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FC1F15-ED74-4A14-9D35-3DD84E434E7C}"/>
              </a:ext>
            </a:extLst>
          </p:cNvPr>
          <p:cNvSpPr>
            <a:spLocks noGrp="1"/>
          </p:cNvSpPr>
          <p:nvPr>
            <p:ph type="title"/>
          </p:nvPr>
        </p:nvSpPr>
        <p:spPr/>
        <p:txBody>
          <a:bodyPr/>
          <a:lstStyle/>
          <a:p>
            <a:r>
              <a:rPr lang="es-ES" dirty="0"/>
              <a:t>Ejemplo grafos de flujo:</a:t>
            </a:r>
          </a:p>
        </p:txBody>
      </p:sp>
      <p:pic>
        <p:nvPicPr>
          <p:cNvPr id="5" name="Marcador de contenido 4">
            <a:extLst>
              <a:ext uri="{FF2B5EF4-FFF2-40B4-BE49-F238E27FC236}">
                <a16:creationId xmlns="" xmlns:a16="http://schemas.microsoft.com/office/drawing/2014/main" id="{19DD7369-0945-467A-AA2A-145CB652D0F3}"/>
              </a:ext>
            </a:extLst>
          </p:cNvPr>
          <p:cNvPicPr>
            <a:picLocks noGrp="1" noChangeAspect="1"/>
          </p:cNvPicPr>
          <p:nvPr>
            <p:ph idx="1"/>
          </p:nvPr>
        </p:nvPicPr>
        <p:blipFill>
          <a:blip r:embed="rId2"/>
          <a:stretch>
            <a:fillRect/>
          </a:stretch>
        </p:blipFill>
        <p:spPr>
          <a:xfrm>
            <a:off x="1001746" y="2160588"/>
            <a:ext cx="7948546" cy="3881437"/>
          </a:xfrm>
        </p:spPr>
      </p:pic>
    </p:spTree>
    <p:extLst>
      <p:ext uri="{BB962C8B-B14F-4D97-AF65-F5344CB8AC3E}">
        <p14:creationId xmlns:p14="http://schemas.microsoft.com/office/powerpoint/2010/main" val="210724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FA7A955-B72F-4ECA-87BC-875C81EFD07A}"/>
              </a:ext>
            </a:extLst>
          </p:cNvPr>
          <p:cNvSpPr>
            <a:spLocks noGrp="1"/>
          </p:cNvSpPr>
          <p:nvPr>
            <p:ph type="title"/>
          </p:nvPr>
        </p:nvSpPr>
        <p:spPr/>
        <p:txBody>
          <a:bodyPr/>
          <a:lstStyle/>
          <a:p>
            <a:r>
              <a:rPr lang="es-ES" dirty="0"/>
              <a:t>Ejemplo diagrama de flujo de control:</a:t>
            </a:r>
          </a:p>
        </p:txBody>
      </p:sp>
      <p:pic>
        <p:nvPicPr>
          <p:cNvPr id="5" name="Marcador de contenido 4">
            <a:extLst>
              <a:ext uri="{FF2B5EF4-FFF2-40B4-BE49-F238E27FC236}">
                <a16:creationId xmlns="" xmlns:a16="http://schemas.microsoft.com/office/drawing/2014/main" id="{3EBCC4BC-D93A-45DF-BFFA-AA405AD430AC}"/>
              </a:ext>
            </a:extLst>
          </p:cNvPr>
          <p:cNvPicPr>
            <a:picLocks noGrp="1" noChangeAspect="1"/>
          </p:cNvPicPr>
          <p:nvPr>
            <p:ph idx="1"/>
          </p:nvPr>
        </p:nvPicPr>
        <p:blipFill>
          <a:blip r:embed="rId2"/>
          <a:stretch>
            <a:fillRect/>
          </a:stretch>
        </p:blipFill>
        <p:spPr>
          <a:xfrm>
            <a:off x="677690" y="1700347"/>
            <a:ext cx="8596312" cy="3457305"/>
          </a:xfrm>
        </p:spPr>
      </p:pic>
    </p:spTree>
    <p:extLst>
      <p:ext uri="{BB962C8B-B14F-4D97-AF65-F5344CB8AC3E}">
        <p14:creationId xmlns:p14="http://schemas.microsoft.com/office/powerpoint/2010/main" val="300736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32F990-CD2B-4D53-841E-B8FCC30BD7DA}"/>
              </a:ext>
            </a:extLst>
          </p:cNvPr>
          <p:cNvSpPr>
            <a:spLocks noGrp="1"/>
          </p:cNvSpPr>
          <p:nvPr>
            <p:ph type="title"/>
          </p:nvPr>
        </p:nvSpPr>
        <p:spPr>
          <a:xfrm>
            <a:off x="508001" y="321734"/>
            <a:ext cx="8596668" cy="1320800"/>
          </a:xfrm>
        </p:spPr>
        <p:txBody>
          <a:bodyPr/>
          <a:lstStyle/>
          <a:p>
            <a:r>
              <a:rPr lang="es-ES" dirty="0"/>
              <a:t>Esta técnica se utiliza en los niveles de:</a:t>
            </a:r>
          </a:p>
        </p:txBody>
      </p:sp>
      <p:sp>
        <p:nvSpPr>
          <p:cNvPr id="3" name="Marcador de contenido 2">
            <a:extLst>
              <a:ext uri="{FF2B5EF4-FFF2-40B4-BE49-F238E27FC236}">
                <a16:creationId xmlns="" xmlns:a16="http://schemas.microsoft.com/office/drawing/2014/main" id="{A964CEC9-1978-42AC-BCD7-0A41B8090BFD}"/>
              </a:ext>
            </a:extLst>
          </p:cNvPr>
          <p:cNvSpPr>
            <a:spLocks noGrp="1"/>
          </p:cNvSpPr>
          <p:nvPr>
            <p:ph idx="1"/>
          </p:nvPr>
        </p:nvSpPr>
        <p:spPr>
          <a:xfrm>
            <a:off x="508001" y="1100668"/>
            <a:ext cx="9160932" cy="4618478"/>
          </a:xfrm>
        </p:spPr>
        <p:txBody>
          <a:bodyPr>
            <a:normAutofit fontScale="40000" lnSpcReduction="20000"/>
          </a:bodyPr>
          <a:lstStyle/>
          <a:p>
            <a:pPr marL="0" indent="0">
              <a:buNone/>
            </a:pPr>
            <a:endParaRPr lang="es-ES" dirty="0"/>
          </a:p>
          <a:p>
            <a:r>
              <a:rPr lang="es-ES" sz="5500" b="1" dirty="0"/>
              <a:t>Componentes</a:t>
            </a:r>
            <a:r>
              <a:rPr lang="es-ES" sz="6200" dirty="0"/>
              <a:t>:</a:t>
            </a:r>
          </a:p>
          <a:p>
            <a:pPr marL="0" indent="0">
              <a:buNone/>
            </a:pPr>
            <a:r>
              <a:rPr lang="es-ES" sz="5000" dirty="0"/>
              <a:t>Estructura del componente de software abarca como por ejemplo:</a:t>
            </a:r>
          </a:p>
          <a:p>
            <a:pPr marL="0" indent="0">
              <a:buNone/>
            </a:pPr>
            <a:r>
              <a:rPr lang="es-ES" sz="5000" dirty="0"/>
              <a:t>Sentencias,decisiones,ramas, diferentes caminos</a:t>
            </a:r>
          </a:p>
          <a:p>
            <a:pPr marL="0" indent="0">
              <a:buNone/>
            </a:pPr>
            <a:endParaRPr lang="es-ES" dirty="0"/>
          </a:p>
          <a:p>
            <a:r>
              <a:rPr lang="es-ES" sz="5500" b="1" dirty="0"/>
              <a:t>Integración</a:t>
            </a:r>
            <a:r>
              <a:rPr lang="es-ES" sz="3100" dirty="0"/>
              <a:t>:</a:t>
            </a:r>
          </a:p>
          <a:p>
            <a:pPr marL="0" indent="0">
              <a:buNone/>
            </a:pPr>
            <a:r>
              <a:rPr lang="es-ES" sz="5000" dirty="0"/>
              <a:t>Estructural es el árbol de llamado o el diagrama en el cual un modulo llama a otro modulo un sistema llama a otro subsistema</a:t>
            </a:r>
          </a:p>
          <a:p>
            <a:pPr marL="0" indent="0">
              <a:buNone/>
            </a:pPr>
            <a:endParaRPr lang="es-ES" dirty="0"/>
          </a:p>
          <a:p>
            <a:r>
              <a:rPr lang="es-ES" sz="6200" b="1" dirty="0"/>
              <a:t>Sistema</a:t>
            </a:r>
            <a:r>
              <a:rPr lang="es-ES" sz="5500" dirty="0"/>
              <a:t>:</a:t>
            </a:r>
          </a:p>
          <a:p>
            <a:pPr marL="0" indent="0">
              <a:buNone/>
            </a:pPr>
            <a:r>
              <a:rPr lang="es-ES" sz="5000" dirty="0"/>
              <a:t>Se puede probar como como por ejemplo la estructura de un menú, la estructura de un proceso del negocio, o de una pagina web.</a:t>
            </a:r>
          </a:p>
          <a:p>
            <a:pPr marL="0" indent="0">
              <a:buNone/>
            </a:pPr>
            <a:endParaRPr lang="es-ES" sz="2000" dirty="0"/>
          </a:p>
          <a:p>
            <a:pPr marL="0" indent="0">
              <a:buNone/>
            </a:pPr>
            <a:endParaRPr lang="es-ES" dirty="0"/>
          </a:p>
          <a:p>
            <a:endParaRPr lang="es-ES" dirty="0"/>
          </a:p>
        </p:txBody>
      </p:sp>
    </p:spTree>
    <p:extLst>
      <p:ext uri="{BB962C8B-B14F-4D97-AF65-F5344CB8AC3E}">
        <p14:creationId xmlns:p14="http://schemas.microsoft.com/office/powerpoint/2010/main" val="3139570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DB299369B1E8A43BCFA907DB2DA5DBB" ma:contentTypeVersion="2" ma:contentTypeDescription="Crear nuevo documento." ma:contentTypeScope="" ma:versionID="424084cf1e952369a43620a5fd936207">
  <xsd:schema xmlns:xsd="http://www.w3.org/2001/XMLSchema" xmlns:xs="http://www.w3.org/2001/XMLSchema" xmlns:p="http://schemas.microsoft.com/office/2006/metadata/properties" xmlns:ns2="87c50b3f-482a-4d8d-97b6-8712cfe8e274" targetNamespace="http://schemas.microsoft.com/office/2006/metadata/properties" ma:root="true" ma:fieldsID="2d22b14a439c7a59cb63a3dc7194b181" ns2:_="">
    <xsd:import namespace="87c50b3f-482a-4d8d-97b6-8712cfe8e2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50b3f-482a-4d8d-97b6-8712cfe8e2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3C0AD7-5ED6-422E-98B2-1C46C6D5237C}"/>
</file>

<file path=customXml/itemProps2.xml><?xml version="1.0" encoding="utf-8"?>
<ds:datastoreItem xmlns:ds="http://schemas.openxmlformats.org/officeDocument/2006/customXml" ds:itemID="{E238FA30-88EE-415F-906B-32F71F9D947B}"/>
</file>

<file path=customXml/itemProps3.xml><?xml version="1.0" encoding="utf-8"?>
<ds:datastoreItem xmlns:ds="http://schemas.openxmlformats.org/officeDocument/2006/customXml" ds:itemID="{E8340867-2BFB-478B-8115-B4FEF604237D}"/>
</file>

<file path=docProps/app.xml><?xml version="1.0" encoding="utf-8"?>
<Properties xmlns="http://schemas.openxmlformats.org/officeDocument/2006/extended-properties" xmlns:vt="http://schemas.openxmlformats.org/officeDocument/2006/docPropsVTypes">
  <Template>Facet</Template>
  <TotalTime>10794</TotalTime>
  <Words>1550</Words>
  <Application>Microsoft Office PowerPoint</Application>
  <PresentationFormat>Panorámica</PresentationFormat>
  <Paragraphs>270</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Trebuchet MS</vt:lpstr>
      <vt:lpstr>Wingdings 3</vt:lpstr>
      <vt:lpstr>Faceta</vt:lpstr>
      <vt:lpstr>Técnicas de caja blanca (White box) </vt:lpstr>
      <vt:lpstr>Def</vt:lpstr>
      <vt:lpstr>Objetivos</vt:lpstr>
      <vt:lpstr>Requisitos:</vt:lpstr>
      <vt:lpstr>Representación de las pruebas :</vt:lpstr>
      <vt:lpstr>Notación del grafo de flujo:</vt:lpstr>
      <vt:lpstr>Ejemplo grafos de flujo:</vt:lpstr>
      <vt:lpstr>Ejemplo diagrama de flujo de control:</vt:lpstr>
      <vt:lpstr>Esta técnica se utiliza en los niveles de:</vt:lpstr>
      <vt:lpstr>Pros and cons</vt:lpstr>
      <vt:lpstr>Método de ruta básica:</vt:lpstr>
      <vt:lpstr>Rutas de programa independientes: </vt:lpstr>
      <vt:lpstr>Rutas de programa independientes:</vt:lpstr>
      <vt:lpstr>Rutas de programa independientes:</vt:lpstr>
      <vt:lpstr>Cómo saber cuántas rutas a buscar? </vt:lpstr>
      <vt:lpstr>Ejemplo:</vt:lpstr>
      <vt:lpstr>Sol:</vt:lpstr>
      <vt:lpstr>Tipos de técnicas:</vt:lpstr>
      <vt:lpstr>Técnica cobertura de sentencia: (Statement  coverage)</vt:lpstr>
      <vt:lpstr>Técnica cobertura de sentencia:</vt:lpstr>
      <vt:lpstr>Generalidades</vt:lpstr>
      <vt:lpstr>Ejemplo Técnica cobertura de sentencias o nodos:  </vt:lpstr>
      <vt:lpstr>Ejemplo 2 Técnica cobertura de sentencias o nodos: </vt:lpstr>
      <vt:lpstr>Cobertura de Decisión (Aristas)</vt:lpstr>
      <vt:lpstr>Generalidades modelo cobertura de decisión</vt:lpstr>
      <vt:lpstr>Ejemplo 1 cobertura de decisión:  </vt:lpstr>
      <vt:lpstr>Ejemplo 2 cobertura de decisión:</vt:lpstr>
      <vt:lpstr>Cobertura de camino:</vt:lpstr>
      <vt:lpstr>Cobertura de camino</vt:lpstr>
      <vt:lpstr>Ejemplo2 Cobertura de camino</vt:lpstr>
      <vt:lpstr>Pruebas de condición y cobertura</vt:lpstr>
      <vt:lpstr>Pruebas de condición y cobertura</vt:lpstr>
      <vt:lpstr>HERRAMIENTAS AUTOMÁTICAS PARA TÉCNICAS DE CAJA BLANCA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caja blanca</dc:title>
  <dc:creator>cristian lopera</dc:creator>
  <cp:lastModifiedBy>Cristian Lopera</cp:lastModifiedBy>
  <cp:revision>30</cp:revision>
  <dcterms:created xsi:type="dcterms:W3CDTF">2022-03-22T17:00:42Z</dcterms:created>
  <dcterms:modified xsi:type="dcterms:W3CDTF">2023-03-08T20:03:24Z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0x0101007DB299369B1E8A43BCFA907DB2DA5DBB</vt:lpwstr>
  </property>
</Properties>
</file>