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75" r:id="rId6"/>
    <p:sldId id="278" r:id="rId7"/>
    <p:sldId id="279" r:id="rId8"/>
    <p:sldId id="280" r:id="rId9"/>
    <p:sldId id="259" r:id="rId10"/>
    <p:sldId id="260" r:id="rId11"/>
    <p:sldId id="261" r:id="rId12"/>
    <p:sldId id="262" r:id="rId13"/>
    <p:sldId id="264" r:id="rId14"/>
    <p:sldId id="265" r:id="rId15"/>
    <p:sldId id="26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93" r:id="rId24"/>
    <p:sldId id="273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15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43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99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066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80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97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0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6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6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2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8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3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8A7F-27B7-4385-8645-A891D68657D0}" type="datetimeFigureOut">
              <a:rPr lang="es-ES" smtClean="0"/>
              <a:t>05/03/2023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80E0D6-AB5D-4158-9064-6CB7110EB8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0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emica.com/%E2%89%A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emica.com/%E2%89%A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4CBC6-A921-4399-B14E-F9CB711ED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Pruebas caja negra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A880C0-F8E2-47AF-B5D1-CF5EEEF61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Cristian Lopera Villa</a:t>
            </a:r>
          </a:p>
          <a:p>
            <a:r>
              <a:rPr lang="es-ES" b="1" dirty="0"/>
              <a:t>29/08/2022</a:t>
            </a:r>
          </a:p>
        </p:txBody>
      </p:sp>
    </p:spTree>
    <p:extLst>
      <p:ext uri="{BB962C8B-B14F-4D97-AF65-F5344CB8AC3E}">
        <p14:creationId xmlns:p14="http://schemas.microsoft.com/office/powerpoint/2010/main" val="213296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B2608-A739-432F-8D11-882B7432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9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Ejemplo de construcción de 4 casos de prueba a partir de la expresión: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68860-2D63-49D5-A435-DA80289E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33680D1-E65A-4832-93FC-341B84D8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69576"/>
              </p:ext>
            </p:extLst>
          </p:nvPr>
        </p:nvGraphicFramePr>
        <p:xfrm>
          <a:off x="677334" y="2160589"/>
          <a:ext cx="8596668" cy="388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6">
                  <a:extLst>
                    <a:ext uri="{9D8B030D-6E8A-4147-A177-3AD203B41FA5}">
                      <a16:colId xmlns:a16="http://schemas.microsoft.com/office/drawing/2014/main" val="1151209111"/>
                    </a:ext>
                  </a:extLst>
                </a:gridCol>
                <a:gridCol w="3589760">
                  <a:extLst>
                    <a:ext uri="{9D8B030D-6E8A-4147-A177-3AD203B41FA5}">
                      <a16:colId xmlns:a16="http://schemas.microsoft.com/office/drawing/2014/main" val="4239691590"/>
                    </a:ext>
                  </a:extLst>
                </a:gridCol>
                <a:gridCol w="2141352">
                  <a:extLst>
                    <a:ext uri="{9D8B030D-6E8A-4147-A177-3AD203B41FA5}">
                      <a16:colId xmlns:a16="http://schemas.microsoft.com/office/drawing/2014/main" val="3929094663"/>
                    </a:ext>
                  </a:extLst>
                </a:gridCol>
              </a:tblGrid>
              <a:tr h="959479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68527"/>
                  </a:ext>
                </a:extLst>
              </a:tr>
              <a:tr h="7504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/>
                        <a:t>EC1:</a:t>
                      </a:r>
                      <a:r>
                        <a:rPr lang="es-ES" sz="2200" b="1" dirty="0"/>
                        <a:t>X</a:t>
                      </a:r>
                      <a:r>
                        <a:rPr lang="es-ES" sz="2000" b="1" dirty="0"/>
                        <a:t> </a:t>
                      </a:r>
                      <a:r>
                        <a:rPr lang="es-ES" sz="2200" b="1" dirty="0"/>
                        <a:t>≥</a:t>
                      </a:r>
                      <a:r>
                        <a:rPr lang="es-ES" sz="2000" b="1" dirty="0">
                          <a:solidFill>
                            <a:srgbClr val="99CA3C"/>
                          </a:solidFill>
                        </a:rPr>
                        <a:t> </a:t>
                      </a:r>
                      <a:r>
                        <a:rPr lang="es-ES" sz="2000" b="1" dirty="0"/>
                        <a:t>0</a:t>
                      </a:r>
                      <a:r>
                        <a:rPr lang="es-ES" sz="2000" b="1" dirty="0">
                          <a:solidFill>
                            <a:srgbClr val="99CA3C"/>
                          </a:solidFill>
                        </a:rPr>
                        <a:t> </a:t>
                      </a:r>
                      <a:r>
                        <a:rPr lang="es-ES" sz="2000" b="1" dirty="0" err="1"/>
                        <a:t>or</a:t>
                      </a:r>
                      <a:r>
                        <a:rPr lang="es-ES" sz="2000" b="1" dirty="0"/>
                        <a:t> </a:t>
                      </a:r>
                      <a:r>
                        <a:rPr lang="es-ES" sz="2200" b="1" dirty="0"/>
                        <a:t>x</a:t>
                      </a:r>
                      <a:r>
                        <a:rPr lang="es-ES" sz="2000" b="1" dirty="0">
                          <a:hlinkClick r:id="rId2"/>
                        </a:rPr>
                        <a:t> </a:t>
                      </a:r>
                      <a:r>
                        <a:rPr lang="es-ES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≤</a:t>
                      </a:r>
                      <a:r>
                        <a:rPr lang="es-E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8780"/>
                  </a:ext>
                </a:extLst>
              </a:tr>
              <a:tr h="766182">
                <a:tc rowSpan="3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Valor invalido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EC2:X&lt;0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7712"/>
                  </a:ext>
                </a:extLst>
              </a:tr>
              <a:tr h="70233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EC3: X&gt;10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50657"/>
                  </a:ext>
                </a:extLst>
              </a:tr>
              <a:tr h="70233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EC4: X NO 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Hola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03E1C-253C-40E9-BD29-A169FAAF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78" y="1153826"/>
            <a:ext cx="9227743" cy="4748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Ejemplo:</a:t>
            </a:r>
          </a:p>
          <a:p>
            <a:r>
              <a:rPr lang="es-ES" dirty="0"/>
              <a:t>Un programa trata el precio final de un artículo en base a su </a:t>
            </a:r>
            <a:r>
              <a:rPr lang="es-ES" b="1" dirty="0"/>
              <a:t>precio de venta </a:t>
            </a:r>
            <a:r>
              <a:rPr lang="es-ES" dirty="0"/>
              <a:t>al publico y determinando un </a:t>
            </a:r>
            <a:r>
              <a:rPr lang="es-ES" b="1" dirty="0"/>
              <a:t>descuento en </a:t>
            </a:r>
            <a:r>
              <a:rPr lang="es-ES" sz="2000" b="1" dirty="0">
                <a:solidFill>
                  <a:schemeClr val="tx1"/>
                </a:solidFill>
              </a:rPr>
              <a:t>%</a:t>
            </a:r>
            <a:r>
              <a:rPr lang="es-ES" b="1" dirty="0"/>
              <a:t>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sz="2000" b="1" dirty="0"/>
              <a:t>Variables:</a:t>
            </a:r>
          </a:p>
          <a:p>
            <a:r>
              <a:rPr lang="es-ES" sz="2000" dirty="0"/>
              <a:t>precio de venta=  </a:t>
            </a:r>
            <a:r>
              <a:rPr lang="es-ES" sz="2400" b="1" dirty="0"/>
              <a:t>≥ 0</a:t>
            </a:r>
            <a:endParaRPr lang="es-ES" sz="2400" dirty="0"/>
          </a:p>
          <a:p>
            <a:r>
              <a:rPr lang="es-ES" sz="2000" dirty="0"/>
              <a:t>Porcentaje=  </a:t>
            </a:r>
            <a:r>
              <a:rPr lang="es-ES" sz="2200" b="1" dirty="0"/>
              <a:t>≥ 0 and </a:t>
            </a:r>
            <a:r>
              <a:rPr lang="es-ES" sz="2200" b="1" dirty="0">
                <a:solidFill>
                  <a:schemeClr val="dk1"/>
                </a:solidFill>
              </a:rPr>
              <a:t>≤</a:t>
            </a:r>
            <a:r>
              <a:rPr lang="es-ES" sz="2200" b="1" dirty="0"/>
              <a:t>100</a:t>
            </a:r>
          </a:p>
          <a:p>
            <a:endParaRPr lang="es-ES" sz="2200" b="1" dirty="0"/>
          </a:p>
          <a:p>
            <a:pPr marL="0" indent="0">
              <a:buNone/>
            </a:pPr>
            <a:r>
              <a:rPr lang="es-ES" sz="2200" b="1" dirty="0"/>
              <a:t>Determinar las clases de equivalencia validas e invalidas: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50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6982E7-0457-412B-8542-9D80DB36E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79730"/>
              </p:ext>
            </p:extLst>
          </p:nvPr>
        </p:nvGraphicFramePr>
        <p:xfrm>
          <a:off x="530080" y="1945178"/>
          <a:ext cx="8979678" cy="397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0">
                  <a:extLst>
                    <a:ext uri="{9D8B030D-6E8A-4147-A177-3AD203B41FA5}">
                      <a16:colId xmlns:a16="http://schemas.microsoft.com/office/drawing/2014/main" val="993137482"/>
                    </a:ext>
                  </a:extLst>
                </a:gridCol>
                <a:gridCol w="2144683">
                  <a:extLst>
                    <a:ext uri="{9D8B030D-6E8A-4147-A177-3AD203B41FA5}">
                      <a16:colId xmlns:a16="http://schemas.microsoft.com/office/drawing/2014/main" val="3446254293"/>
                    </a:ext>
                  </a:extLst>
                </a:gridCol>
                <a:gridCol w="2644320">
                  <a:extLst>
                    <a:ext uri="{9D8B030D-6E8A-4147-A177-3AD203B41FA5}">
                      <a16:colId xmlns:a16="http://schemas.microsoft.com/office/drawing/2014/main" val="4174228355"/>
                    </a:ext>
                  </a:extLst>
                </a:gridCol>
                <a:gridCol w="1395665">
                  <a:extLst>
                    <a:ext uri="{9D8B030D-6E8A-4147-A177-3AD203B41FA5}">
                      <a16:colId xmlns:a16="http://schemas.microsoft.com/office/drawing/2014/main" val="1748518583"/>
                    </a:ext>
                  </a:extLst>
                </a:gridCol>
                <a:gridCol w="1895300">
                  <a:extLst>
                    <a:ext uri="{9D8B030D-6E8A-4147-A177-3AD203B41FA5}">
                      <a16:colId xmlns:a16="http://schemas.microsoft.com/office/drawing/2014/main" val="3242826807"/>
                    </a:ext>
                  </a:extLst>
                </a:gridCol>
              </a:tblGrid>
              <a:tr h="675114">
                <a:tc>
                  <a:txBody>
                    <a:bodyPr/>
                    <a:lstStyle/>
                    <a:p>
                      <a:r>
                        <a:rPr lang="es-E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47339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  <a:p>
                      <a:pPr algn="ctr"/>
                      <a:endParaRPr lang="es-ES" sz="1800" dirty="0"/>
                    </a:p>
                    <a:p>
                      <a:pPr algn="ctr"/>
                      <a:r>
                        <a:rPr lang="es-ES" sz="2000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EC1:</a:t>
                      </a:r>
                      <a:r>
                        <a:rPr lang="es-ES" dirty="0"/>
                        <a:t> </a:t>
                      </a:r>
                      <a:r>
                        <a:rPr lang="es-ES" sz="2000" b="1" dirty="0"/>
                        <a:t>X</a:t>
                      </a:r>
                      <a:r>
                        <a:rPr lang="es-ES" dirty="0"/>
                        <a:t> </a:t>
                      </a:r>
                      <a:r>
                        <a:rPr lang="es-ES" sz="2000" b="1" dirty="0"/>
                        <a:t>≥</a:t>
                      </a:r>
                      <a:r>
                        <a:rPr lang="es-ES" sz="1800" b="1" dirty="0"/>
                        <a:t> </a:t>
                      </a:r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02545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EC2: </a:t>
                      </a:r>
                      <a:r>
                        <a:rPr lang="es-ES" sz="2000" b="1" dirty="0"/>
                        <a:t>x</a:t>
                      </a:r>
                      <a:r>
                        <a:rPr lang="es-ES" dirty="0"/>
                        <a:t> </a:t>
                      </a:r>
                      <a:r>
                        <a:rPr lang="es-ES" b="1" dirty="0"/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24529"/>
                  </a:ext>
                </a:extLst>
              </a:tr>
              <a:tr h="6176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EC3</a:t>
                      </a:r>
                      <a:r>
                        <a:rPr lang="es-ES" dirty="0"/>
                        <a:t>:</a:t>
                      </a:r>
                      <a:r>
                        <a:rPr lang="es-ES" sz="2000" b="1" dirty="0"/>
                        <a:t>X</a:t>
                      </a:r>
                      <a:r>
                        <a:rPr lang="es-ES" dirty="0"/>
                        <a:t> </a:t>
                      </a:r>
                      <a:r>
                        <a:rPr lang="es-ES" b="1" dirty="0"/>
                        <a:t>no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‘Test’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1840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sz="2000" dirty="0"/>
                        <a:t>Descuento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EC4</a:t>
                      </a:r>
                      <a:r>
                        <a:rPr lang="es-ES" dirty="0"/>
                        <a:t>: </a:t>
                      </a:r>
                      <a:r>
                        <a:rPr lang="es-E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000" b="1" dirty="0"/>
                        <a:t>≥ 0 </a:t>
                      </a:r>
                      <a:r>
                        <a:rPr lang="es-E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100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06553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EC5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44624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EC6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11398"/>
                  </a:ext>
                </a:extLst>
              </a:tr>
              <a:tr h="67511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EC7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no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‘Hola’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0867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C651E6F-D1AD-413C-91F0-ADDE1DAD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61042"/>
              </p:ext>
            </p:extLst>
          </p:nvPr>
        </p:nvGraphicFramePr>
        <p:xfrm>
          <a:off x="2987919" y="854516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7202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Pecio de venta </a:t>
                      </a:r>
                      <a:r>
                        <a:rPr lang="es-ES" sz="2000" b="1" dirty="0"/>
                        <a:t>≥ 0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2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/>
                        <a:t>Porcentaje ≥ 0 </a:t>
                      </a:r>
                      <a:r>
                        <a:rPr lang="es-ES" sz="2000" b="1" dirty="0">
                          <a:solidFill>
                            <a:schemeClr val="dk1"/>
                          </a:solidFill>
                        </a:rPr>
                        <a:t>≤</a:t>
                      </a:r>
                      <a:r>
                        <a:rPr lang="es-ES" sz="20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3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0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5825-09AA-430B-A46E-CD74DF1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308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Caso de prueba para CE validas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6982E7-0457-412B-8542-9D80DB36E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230626"/>
              </p:ext>
            </p:extLst>
          </p:nvPr>
        </p:nvGraphicFramePr>
        <p:xfrm>
          <a:off x="653143" y="1960880"/>
          <a:ext cx="820180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84">
                  <a:extLst>
                    <a:ext uri="{9D8B030D-6E8A-4147-A177-3AD203B41FA5}">
                      <a16:colId xmlns:a16="http://schemas.microsoft.com/office/drawing/2014/main" val="993137482"/>
                    </a:ext>
                  </a:extLst>
                </a:gridCol>
                <a:gridCol w="1831859">
                  <a:extLst>
                    <a:ext uri="{9D8B030D-6E8A-4147-A177-3AD203B41FA5}">
                      <a16:colId xmlns:a16="http://schemas.microsoft.com/office/drawing/2014/main" val="3446254293"/>
                    </a:ext>
                  </a:extLst>
                </a:gridCol>
                <a:gridCol w="2693323">
                  <a:extLst>
                    <a:ext uri="{9D8B030D-6E8A-4147-A177-3AD203B41FA5}">
                      <a16:colId xmlns:a16="http://schemas.microsoft.com/office/drawing/2014/main" val="4174228355"/>
                    </a:ext>
                  </a:extLst>
                </a:gridCol>
                <a:gridCol w="1269278">
                  <a:extLst>
                    <a:ext uri="{9D8B030D-6E8A-4147-A177-3AD203B41FA5}">
                      <a16:colId xmlns:a16="http://schemas.microsoft.com/office/drawing/2014/main" val="174851858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242826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4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EC1: X </a:t>
                      </a:r>
                      <a:r>
                        <a:rPr lang="es-ES" sz="1800" b="1" dirty="0"/>
                        <a:t>≥ </a:t>
                      </a:r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EC2: x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2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EC3:X no numérico</a:t>
                      </a:r>
                    </a:p>
                    <a:p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‘Test’</a:t>
                      </a:r>
                    </a:p>
                    <a:p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Descuento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EC4: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s-ES" sz="2000" b="1" dirty="0"/>
                        <a:t>≥</a:t>
                      </a:r>
                      <a:r>
                        <a:rPr lang="es-ES" b="1" dirty="0"/>
                        <a:t>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and X </a:t>
                      </a:r>
                      <a:r>
                        <a:rPr lang="es-E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0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EC5: x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4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EC6 X 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1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EC7: no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‘Hola’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0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5825-09AA-430B-A46E-CD74DF1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57" y="372117"/>
            <a:ext cx="8596668" cy="692727"/>
          </a:xfrm>
        </p:spPr>
        <p:txBody>
          <a:bodyPr/>
          <a:lstStyle/>
          <a:p>
            <a:r>
              <a:rPr lang="es-ES" b="1" dirty="0"/>
              <a:t>Caso de prueba para CE invalidas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F6982E7-0457-412B-8542-9D80DB36E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886047"/>
              </p:ext>
            </p:extLst>
          </p:nvPr>
        </p:nvGraphicFramePr>
        <p:xfrm>
          <a:off x="349135" y="2053909"/>
          <a:ext cx="9476512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32">
                  <a:extLst>
                    <a:ext uri="{9D8B030D-6E8A-4147-A177-3AD203B41FA5}">
                      <a16:colId xmlns:a16="http://schemas.microsoft.com/office/drawing/2014/main" val="3446254293"/>
                    </a:ext>
                  </a:extLst>
                </a:gridCol>
                <a:gridCol w="2415094">
                  <a:extLst>
                    <a:ext uri="{9D8B030D-6E8A-4147-A177-3AD203B41FA5}">
                      <a16:colId xmlns:a16="http://schemas.microsoft.com/office/drawing/2014/main" val="4174228355"/>
                    </a:ext>
                  </a:extLst>
                </a:gridCol>
                <a:gridCol w="1135589">
                  <a:extLst>
                    <a:ext uri="{9D8B030D-6E8A-4147-A177-3AD203B41FA5}">
                      <a16:colId xmlns:a16="http://schemas.microsoft.com/office/drawing/2014/main" val="1748518583"/>
                    </a:ext>
                  </a:extLst>
                </a:gridCol>
                <a:gridCol w="771935">
                  <a:extLst>
                    <a:ext uri="{9D8B030D-6E8A-4147-A177-3AD203B41FA5}">
                      <a16:colId xmlns:a16="http://schemas.microsoft.com/office/drawing/2014/main" val="3242826807"/>
                    </a:ext>
                  </a:extLst>
                </a:gridCol>
                <a:gridCol w="651789">
                  <a:extLst>
                    <a:ext uri="{9D8B030D-6E8A-4147-A177-3AD203B41FA5}">
                      <a16:colId xmlns:a16="http://schemas.microsoft.com/office/drawing/2014/main" val="3177984236"/>
                    </a:ext>
                  </a:extLst>
                </a:gridCol>
                <a:gridCol w="694912">
                  <a:extLst>
                    <a:ext uri="{9D8B030D-6E8A-4147-A177-3AD203B41FA5}">
                      <a16:colId xmlns:a16="http://schemas.microsoft.com/office/drawing/2014/main" val="1934922358"/>
                    </a:ext>
                  </a:extLst>
                </a:gridCol>
                <a:gridCol w="627116">
                  <a:extLst>
                    <a:ext uri="{9D8B030D-6E8A-4147-A177-3AD203B41FA5}">
                      <a16:colId xmlns:a16="http://schemas.microsoft.com/office/drawing/2014/main" val="2312366782"/>
                    </a:ext>
                  </a:extLst>
                </a:gridCol>
                <a:gridCol w="627117">
                  <a:extLst>
                    <a:ext uri="{9D8B030D-6E8A-4147-A177-3AD203B41FA5}">
                      <a16:colId xmlns:a16="http://schemas.microsoft.com/office/drawing/2014/main" val="2595522234"/>
                    </a:ext>
                  </a:extLst>
                </a:gridCol>
                <a:gridCol w="728811">
                  <a:extLst>
                    <a:ext uri="{9D8B030D-6E8A-4147-A177-3AD203B41FA5}">
                      <a16:colId xmlns:a16="http://schemas.microsoft.com/office/drawing/2014/main" val="2067606710"/>
                    </a:ext>
                  </a:extLst>
                </a:gridCol>
                <a:gridCol w="627117">
                  <a:extLst>
                    <a:ext uri="{9D8B030D-6E8A-4147-A177-3AD203B41FA5}">
                      <a16:colId xmlns:a16="http://schemas.microsoft.com/office/drawing/2014/main" val="1972410499"/>
                    </a:ext>
                  </a:extLst>
                </a:gridCol>
              </a:tblGrid>
              <a:tr h="365622">
                <a:tc>
                  <a:txBody>
                    <a:bodyPr/>
                    <a:lstStyle/>
                    <a:p>
                      <a:r>
                        <a:rPr lang="es-ES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473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b="1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EC1</a:t>
                      </a:r>
                      <a:r>
                        <a:rPr lang="es-ES" b="1" dirty="0"/>
                        <a:t>: X </a:t>
                      </a:r>
                      <a:r>
                        <a:rPr lang="es-ES" sz="2000" b="1" dirty="0"/>
                        <a:t>≥</a:t>
                      </a:r>
                      <a:r>
                        <a:rPr lang="es-ES" sz="1800" b="1" dirty="0"/>
                        <a:t> </a:t>
                      </a:r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02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EC2</a:t>
                      </a:r>
                      <a:r>
                        <a:rPr lang="es-ES" b="1" dirty="0"/>
                        <a:t>: x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245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/>
                        <a:t>EC3</a:t>
                      </a:r>
                      <a:r>
                        <a:rPr lang="es-ES" b="1" dirty="0"/>
                        <a:t>:X</a:t>
                      </a:r>
                      <a:r>
                        <a:rPr lang="es-ES" dirty="0"/>
                        <a:t> </a:t>
                      </a:r>
                      <a:r>
                        <a:rPr lang="es-ES" b="1" dirty="0"/>
                        <a:t>no numérico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‘Test’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184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b="1" dirty="0"/>
                        <a:t>Descuento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EC4</a:t>
                      </a:r>
                      <a:r>
                        <a:rPr lang="es-ES" sz="1600" dirty="0"/>
                        <a:t>: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000" b="1" dirty="0"/>
                        <a:t>≥</a:t>
                      </a:r>
                      <a:r>
                        <a:rPr lang="es-E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and </a:t>
                      </a:r>
                      <a:r>
                        <a:rPr lang="es-E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lang="es-E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065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EC5: </a:t>
                      </a:r>
                      <a:r>
                        <a:rPr lang="es-ES" sz="1800" b="1" dirty="0"/>
                        <a:t>x</a:t>
                      </a:r>
                      <a:r>
                        <a:rPr lang="es-ES" sz="1600" b="1" dirty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44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EC6:</a:t>
                      </a:r>
                      <a:r>
                        <a:rPr lang="es-ES" sz="1600" dirty="0"/>
                        <a:t> </a:t>
                      </a:r>
                      <a:r>
                        <a:rPr lang="es-ES" sz="1600" b="1" dirty="0"/>
                        <a:t>X 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No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11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dirty="0"/>
                        <a:t>EC7</a:t>
                      </a:r>
                      <a:r>
                        <a:rPr lang="es-ES" sz="1600" dirty="0"/>
                        <a:t>: </a:t>
                      </a:r>
                      <a:r>
                        <a:rPr lang="es-ES" sz="1600" b="1" dirty="0"/>
                        <a:t>no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No valido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‘Hola’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0867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BF9AD16-86CD-43F0-A7F3-79540661CF20}"/>
              </a:ext>
            </a:extLst>
          </p:cNvPr>
          <p:cNvSpPr txBox="1"/>
          <p:nvPr/>
        </p:nvSpPr>
        <p:spPr>
          <a:xfrm>
            <a:off x="349135" y="118614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Se compara un CE valida con otra invalida:</a:t>
            </a:r>
          </a:p>
        </p:txBody>
      </p:sp>
    </p:spTree>
    <p:extLst>
      <p:ext uri="{BB962C8B-B14F-4D97-AF65-F5344CB8AC3E}">
        <p14:creationId xmlns:p14="http://schemas.microsoft.com/office/powerpoint/2010/main" val="384585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DF92D-1AB1-4B90-ABB8-2EA0994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Análisis de valor limite: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9C958-8FF3-4882-9459-1ADEDA4A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802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Amplía y complementa la técnica de partición de equivalencia.</a:t>
            </a:r>
          </a:p>
          <a:p>
            <a:r>
              <a:rPr lang="es-ES" dirty="0"/>
              <a:t>Se prueban con mas énfasis los valores que se encuentran al limite de cada una de las clases. </a:t>
            </a:r>
          </a:p>
          <a:p>
            <a:r>
              <a:rPr lang="es-ES" dirty="0"/>
              <a:t>Se puede usar esta técnica en todos los niveles de pruebas</a:t>
            </a:r>
          </a:p>
          <a:p>
            <a:pPr marL="400050" lvl="1" indent="0">
              <a:buNone/>
            </a:pPr>
            <a:endParaRPr lang="es-ES" dirty="0"/>
          </a:p>
          <a:p>
            <a:pPr marL="400050" lvl="1" indent="0">
              <a:buNone/>
            </a:pPr>
            <a:r>
              <a:rPr lang="es-ES" b="1" dirty="0"/>
              <a:t>Ejemplo</a:t>
            </a:r>
            <a:r>
              <a:rPr lang="es-ES" dirty="0"/>
              <a:t>:</a:t>
            </a:r>
          </a:p>
          <a:p>
            <a:pPr marL="400050" lvl="1" indent="0">
              <a:buNone/>
            </a:pPr>
            <a:r>
              <a:rPr lang="es-ES" dirty="0"/>
              <a:t>El valor se define como: </a:t>
            </a:r>
            <a:r>
              <a:rPr lang="es-ES" sz="2000" b="1" dirty="0">
                <a:solidFill>
                  <a:schemeClr val="dk1"/>
                </a:solidFill>
              </a:rPr>
              <a:t>X ≥ 0 AND   </a:t>
            </a:r>
            <a:r>
              <a:rPr lang="es-ES" sz="20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100,000</a:t>
            </a:r>
            <a:endParaRPr lang="es-ES" sz="2000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29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9DD3313-80D6-4705-9E09-AEDA2038E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05743"/>
              </p:ext>
            </p:extLst>
          </p:nvPr>
        </p:nvGraphicFramePr>
        <p:xfrm>
          <a:off x="532460" y="1135351"/>
          <a:ext cx="9110303" cy="285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965">
                  <a:extLst>
                    <a:ext uri="{9D8B030D-6E8A-4147-A177-3AD203B41FA5}">
                      <a16:colId xmlns:a16="http://schemas.microsoft.com/office/drawing/2014/main" val="806237948"/>
                    </a:ext>
                  </a:extLst>
                </a:gridCol>
                <a:gridCol w="4192137">
                  <a:extLst>
                    <a:ext uri="{9D8B030D-6E8A-4147-A177-3AD203B41FA5}">
                      <a16:colId xmlns:a16="http://schemas.microsoft.com/office/drawing/2014/main" val="1945383162"/>
                    </a:ext>
                  </a:extLst>
                </a:gridCol>
                <a:gridCol w="2843201">
                  <a:extLst>
                    <a:ext uri="{9D8B030D-6E8A-4147-A177-3AD203B41FA5}">
                      <a16:colId xmlns:a16="http://schemas.microsoft.com/office/drawing/2014/main" val="3659179835"/>
                    </a:ext>
                  </a:extLst>
                </a:gridCol>
              </a:tblGrid>
              <a:tr h="52493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85194"/>
                  </a:ext>
                </a:extLst>
              </a:tr>
              <a:tr h="64717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Valor 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/>
                        <a:t>EC1:</a:t>
                      </a:r>
                      <a:r>
                        <a:rPr lang="es-E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es-ES" sz="2200" b="1" dirty="0">
                          <a:solidFill>
                            <a:schemeClr val="dk1"/>
                          </a:solidFill>
                        </a:rPr>
                        <a:t>≥</a:t>
                      </a:r>
                      <a:r>
                        <a:rPr lang="es-E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200" b="1" dirty="0"/>
                        <a:t>0 </a:t>
                      </a:r>
                      <a:r>
                        <a:rPr lang="es-ES" sz="2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 ≤  100 </a:t>
                      </a:r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06573"/>
                  </a:ext>
                </a:extLst>
              </a:tr>
              <a:tr h="560885">
                <a:tc rowSpan="3"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  <a:p>
                      <a:pPr algn="ctr"/>
                      <a:r>
                        <a:rPr lang="es-ES" sz="2200" b="1" dirty="0"/>
                        <a:t>Valor inválido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>
                          <a:solidFill>
                            <a:srgbClr val="FF0000"/>
                          </a:solidFill>
                        </a:rPr>
                        <a:t>EC2: x&lt;0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FF0000"/>
                          </a:solidFill>
                        </a:rPr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78617"/>
                  </a:ext>
                </a:extLst>
              </a:tr>
              <a:tr h="56088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>
                          <a:solidFill>
                            <a:srgbClr val="FF0000"/>
                          </a:solidFill>
                        </a:rPr>
                        <a:t>EC3: X&gt;100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FF0000"/>
                          </a:solidFill>
                        </a:rPr>
                        <a:t>+200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10304"/>
                  </a:ext>
                </a:extLst>
              </a:tr>
              <a:tr h="56088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>
                          <a:solidFill>
                            <a:srgbClr val="FF0000"/>
                          </a:solidFill>
                        </a:rPr>
                        <a:t>EC4: X no 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FF0000"/>
                          </a:solidFill>
                        </a:rPr>
                        <a:t>Hola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61227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C9E852F-8EE6-4189-AD8B-614BE00B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81976"/>
              </p:ext>
            </p:extLst>
          </p:nvPr>
        </p:nvGraphicFramePr>
        <p:xfrm>
          <a:off x="532460" y="5326409"/>
          <a:ext cx="970881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273">
                  <a:extLst>
                    <a:ext uri="{9D8B030D-6E8A-4147-A177-3AD203B41FA5}">
                      <a16:colId xmlns:a16="http://schemas.microsoft.com/office/drawing/2014/main" val="1546258279"/>
                    </a:ext>
                  </a:extLst>
                </a:gridCol>
                <a:gridCol w="3198124">
                  <a:extLst>
                    <a:ext uri="{9D8B030D-6E8A-4147-A177-3AD203B41FA5}">
                      <a16:colId xmlns:a16="http://schemas.microsoft.com/office/drawing/2014/main" val="927409901"/>
                    </a:ext>
                  </a:extLst>
                </a:gridCol>
                <a:gridCol w="3274422">
                  <a:extLst>
                    <a:ext uri="{9D8B030D-6E8A-4147-A177-3AD203B41FA5}">
                      <a16:colId xmlns:a16="http://schemas.microsoft.com/office/drawing/2014/main" val="25715906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Análisis de valores Limité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Valores válidos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Valores no válidos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107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0,00;0,01; 99,99;100,000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rgbClr val="FF0000"/>
                          </a:solidFill>
                        </a:rPr>
                        <a:t>-0,01;  100,01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2708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9633F1A-56B0-4A79-8026-866E1B72A177}"/>
              </a:ext>
            </a:extLst>
          </p:cNvPr>
          <p:cNvSpPr txBox="1"/>
          <p:nvPr/>
        </p:nvSpPr>
        <p:spPr>
          <a:xfrm>
            <a:off x="532460" y="554445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Definir clases de equivalencia: 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8670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289CF-AF09-4205-9C61-FA9EFEA4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" y="399011"/>
            <a:ext cx="9763452" cy="870066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Casos de prueba para CE válidas y No válidas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67634B-4760-42FF-A8B5-34908B376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69812"/>
              </p:ext>
            </p:extLst>
          </p:nvPr>
        </p:nvGraphicFramePr>
        <p:xfrm>
          <a:off x="95598" y="1579419"/>
          <a:ext cx="1200080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89">
                  <a:extLst>
                    <a:ext uri="{9D8B030D-6E8A-4147-A177-3AD203B41FA5}">
                      <a16:colId xmlns:a16="http://schemas.microsoft.com/office/drawing/2014/main" val="3334485723"/>
                    </a:ext>
                  </a:extLst>
                </a:gridCol>
                <a:gridCol w="2669349">
                  <a:extLst>
                    <a:ext uri="{9D8B030D-6E8A-4147-A177-3AD203B41FA5}">
                      <a16:colId xmlns:a16="http://schemas.microsoft.com/office/drawing/2014/main" val="4151867556"/>
                    </a:ext>
                  </a:extLst>
                </a:gridCol>
                <a:gridCol w="929204">
                  <a:extLst>
                    <a:ext uri="{9D8B030D-6E8A-4147-A177-3AD203B41FA5}">
                      <a16:colId xmlns:a16="http://schemas.microsoft.com/office/drawing/2014/main" val="3971412418"/>
                    </a:ext>
                  </a:extLst>
                </a:gridCol>
                <a:gridCol w="783946">
                  <a:extLst>
                    <a:ext uri="{9D8B030D-6E8A-4147-A177-3AD203B41FA5}">
                      <a16:colId xmlns:a16="http://schemas.microsoft.com/office/drawing/2014/main" val="1172171669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3701718601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4004865860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3711808695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903709656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2663680726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948768126"/>
                    </a:ext>
                  </a:extLst>
                </a:gridCol>
                <a:gridCol w="668146">
                  <a:extLst>
                    <a:ext uri="{9D8B030D-6E8A-4147-A177-3AD203B41FA5}">
                      <a16:colId xmlns:a16="http://schemas.microsoft.com/office/drawing/2014/main" val="2936655092"/>
                    </a:ext>
                  </a:extLst>
                </a:gridCol>
                <a:gridCol w="599236">
                  <a:extLst>
                    <a:ext uri="{9D8B030D-6E8A-4147-A177-3AD203B41FA5}">
                      <a16:colId xmlns:a16="http://schemas.microsoft.com/office/drawing/2014/main" val="1540476799"/>
                    </a:ext>
                  </a:extLst>
                </a:gridCol>
                <a:gridCol w="737058">
                  <a:extLst>
                    <a:ext uri="{9D8B030D-6E8A-4147-A177-3AD203B41FA5}">
                      <a16:colId xmlns:a16="http://schemas.microsoft.com/office/drawing/2014/main" val="41670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 equivalencia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839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VALIDOS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EC1: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s-ES" sz="1800" b="1" dirty="0"/>
                        <a:t>≥ 0 AND 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≤ 100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92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EC5:</a:t>
                      </a:r>
                      <a:r>
                        <a:rPr lang="es-ES" b="1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464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EC6:</a:t>
                      </a:r>
                      <a:r>
                        <a:rPr lang="es-ES" b="1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39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EC7:</a:t>
                      </a:r>
                      <a:r>
                        <a:rPr lang="es-ES" b="1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43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EC8:</a:t>
                      </a:r>
                      <a:r>
                        <a:rPr lang="es-ES" b="1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6476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NO VALIDAS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EC2:</a:t>
                      </a:r>
                      <a:r>
                        <a:rPr lang="es-ES" b="1" dirty="0"/>
                        <a:t>X&lt;0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25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EC3:</a:t>
                      </a:r>
                      <a:r>
                        <a:rPr lang="es-ES" b="1" dirty="0"/>
                        <a:t>X&gt;100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26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EC9:</a:t>
                      </a:r>
                      <a:r>
                        <a:rPr lang="es-ES" b="1" dirty="0"/>
                        <a:t>X-0,01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65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EX10:</a:t>
                      </a:r>
                      <a:r>
                        <a:rPr lang="es-ES" b="1" dirty="0"/>
                        <a:t>X 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721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EC11:</a:t>
                      </a:r>
                      <a:r>
                        <a:rPr lang="es-ES" b="1" dirty="0"/>
                        <a:t>X=Hola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4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60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7976-A7D3-4FB8-A54B-F5DB7508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es-ES" b="1" dirty="0"/>
              <a:t>Tablas de decisión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9D2AB-1974-47AA-A934-B9BD5AD4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77957"/>
            <a:ext cx="9946332" cy="3880773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Identificar las combinaciones de entradas: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000" dirty="0"/>
              <a:t>Ayudan a reducir el numero de combinaciones </a:t>
            </a:r>
          </a:p>
          <a:p>
            <a:r>
              <a:rPr lang="es-ES" sz="2000" dirty="0"/>
              <a:t>Tienen en cuenta dependencias y combinaciones</a:t>
            </a:r>
          </a:p>
          <a:p>
            <a:r>
              <a:rPr lang="es-ES" sz="2000" dirty="0"/>
              <a:t>Usamos gráficos de </a:t>
            </a:r>
            <a:r>
              <a:rPr lang="es-ES" sz="2000" b="1" dirty="0"/>
              <a:t>causa</a:t>
            </a:r>
            <a:r>
              <a:rPr lang="es-ES" sz="2000" dirty="0"/>
              <a:t> y </a:t>
            </a:r>
            <a:r>
              <a:rPr lang="es-ES" sz="2000" b="1" dirty="0"/>
              <a:t>efecto</a:t>
            </a:r>
            <a:r>
              <a:rPr lang="es-ES" sz="2000" dirty="0"/>
              <a:t> </a:t>
            </a:r>
          </a:p>
          <a:p>
            <a:r>
              <a:rPr lang="es-ES" sz="2000" dirty="0"/>
              <a:t>Los Casos de prueba se obtienen mas fácilmente a partir de las tablas de decisión.</a:t>
            </a:r>
          </a:p>
          <a:p>
            <a:pPr marL="0" indent="0">
              <a:buNone/>
            </a:pPr>
            <a:r>
              <a:rPr lang="es-E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240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039BA-9FA3-4695-98B3-E2D8CD8B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Operadores lógicos </a:t>
            </a:r>
            <a:br>
              <a:rPr lang="es-ES" b="1" dirty="0"/>
            </a:br>
            <a:endParaRPr lang="es-ES" b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03A3428-6ACA-4FF0-8D37-20EEE12A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28351"/>
              </p:ext>
            </p:extLst>
          </p:nvPr>
        </p:nvGraphicFramePr>
        <p:xfrm>
          <a:off x="677334" y="1719402"/>
          <a:ext cx="7561506" cy="504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287">
                  <a:extLst>
                    <a:ext uri="{9D8B030D-6E8A-4147-A177-3AD203B41FA5}">
                      <a16:colId xmlns:a16="http://schemas.microsoft.com/office/drawing/2014/main" val="3112553348"/>
                    </a:ext>
                  </a:extLst>
                </a:gridCol>
                <a:gridCol w="3420219">
                  <a:extLst>
                    <a:ext uri="{9D8B030D-6E8A-4147-A177-3AD203B41FA5}">
                      <a16:colId xmlns:a16="http://schemas.microsoft.com/office/drawing/2014/main" val="915530978"/>
                    </a:ext>
                  </a:extLst>
                </a:gridCol>
              </a:tblGrid>
              <a:tr h="529474">
                <a:tc>
                  <a:txBody>
                    <a:bodyPr/>
                    <a:lstStyle/>
                    <a:p>
                      <a:r>
                        <a:rPr lang="es-ES" dirty="0"/>
                        <a:t>(Si causa A entonces efecto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56888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r>
                        <a:rPr lang="es-ES" dirty="0"/>
                        <a:t>Negación</a:t>
                      </a:r>
                      <a:br>
                        <a:rPr lang="es-ES" dirty="0"/>
                      </a:br>
                      <a:r>
                        <a:rPr lang="es-ES" b="1" dirty="0"/>
                        <a:t>(si causa A – entonces no efecto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               </a:t>
                      </a:r>
                      <a:r>
                        <a:rPr lang="es-ES" sz="3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˜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65833"/>
                  </a:ext>
                </a:extLst>
              </a:tr>
              <a:tr h="513258">
                <a:tc>
                  <a:txBody>
                    <a:bodyPr/>
                    <a:lstStyle/>
                    <a:p>
                      <a:r>
                        <a:rPr lang="es-ES" b="1" dirty="0"/>
                        <a:t>O (‘</a:t>
                      </a:r>
                      <a:r>
                        <a:rPr lang="es-ES" b="1" dirty="0" err="1"/>
                        <a:t>or</a:t>
                      </a:r>
                      <a:r>
                        <a:rPr lang="es-ES" b="1" dirty="0"/>
                        <a:t>’)</a:t>
                      </a:r>
                      <a:br>
                        <a:rPr lang="es-ES" b="1" dirty="0"/>
                      </a:br>
                      <a:r>
                        <a:rPr lang="es-ES" dirty="0"/>
                        <a:t>si causa A o B  entonces efecto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6060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r>
                        <a:rPr lang="es-ES" b="1" dirty="0"/>
                        <a:t>Y (‘And’)</a:t>
                      </a:r>
                      <a:br>
                        <a:rPr lang="es-ES" b="1" dirty="0"/>
                      </a:br>
                      <a:r>
                        <a:rPr lang="es-ES" dirty="0"/>
                        <a:t>Si causa A y B entonces efecto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91654"/>
                  </a:ext>
                </a:extLst>
              </a:tr>
              <a:tr h="518391">
                <a:tc>
                  <a:txBody>
                    <a:bodyPr/>
                    <a:lstStyle/>
                    <a:p>
                      <a:r>
                        <a:rPr lang="es-ES" b="1" dirty="0"/>
                        <a:t>Exclusivo (‘exclusive’)</a:t>
                      </a:r>
                      <a:br>
                        <a:rPr lang="es-ES" b="1" dirty="0"/>
                      </a:br>
                      <a:r>
                        <a:rPr lang="es-ES" dirty="0"/>
                        <a:t>(</a:t>
                      </a:r>
                      <a:r>
                        <a:rPr lang="es-ES" sz="2000" b="1" dirty="0"/>
                        <a:t>o</a:t>
                      </a:r>
                      <a:r>
                        <a:rPr lang="es-ES" dirty="0"/>
                        <a:t> causa A </a:t>
                      </a:r>
                      <a:r>
                        <a:rPr lang="es-ES" sz="2000" b="1" dirty="0"/>
                        <a:t>o</a:t>
                      </a:r>
                      <a:r>
                        <a:rPr lang="es-ES" dirty="0"/>
                        <a:t> causa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Ex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37184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r>
                        <a:rPr lang="es-ES" b="1" dirty="0"/>
                        <a:t>Inclusivo (‘inclusive’)</a:t>
                      </a:r>
                      <a:br>
                        <a:rPr lang="es-ES" b="1" dirty="0"/>
                      </a:br>
                      <a:r>
                        <a:rPr lang="es-ES" dirty="0"/>
                        <a:t>(por lo menos una de las 2 causas)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</a:t>
                      </a:r>
                      <a:r>
                        <a:rPr lang="es-ES" sz="2000" b="1" dirty="0"/>
                        <a:t>I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22980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r>
                        <a:rPr lang="es-ES" b="1" dirty="0"/>
                        <a:t>Uno y solo uno (Una y exactamente </a:t>
                      </a:r>
                      <a:r>
                        <a:rPr lang="es-ES" dirty="0"/>
                        <a:t>una de las dos causas A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</a:t>
                      </a:r>
                      <a:r>
                        <a:rPr lang="es-ES" sz="2400" b="1" dirty="0"/>
                        <a:t>o</a:t>
                      </a:r>
                      <a:r>
                        <a:rPr lang="es-ES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43966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r>
                        <a:rPr lang="es-ES" b="1" dirty="0"/>
                        <a:t>Requerido (‘Required’)</a:t>
                      </a:r>
                    </a:p>
                    <a:p>
                      <a:r>
                        <a:rPr lang="es-ES" b="1" dirty="0"/>
                        <a:t>(si causa A entonces</a:t>
                      </a:r>
                      <a:r>
                        <a:rPr lang="es-ES" dirty="0"/>
                        <a:t> también </a:t>
                      </a:r>
                      <a:r>
                        <a:rPr lang="es-ES" b="1" dirty="0"/>
                        <a:t>causa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41184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575431A8-A4E4-4E6E-BCE6-6A39AF249DA6}"/>
              </a:ext>
            </a:extLst>
          </p:cNvPr>
          <p:cNvSpPr/>
          <p:nvPr/>
        </p:nvSpPr>
        <p:spPr>
          <a:xfrm>
            <a:off x="5653643" y="2533883"/>
            <a:ext cx="320922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92621B-70FF-4D2A-9365-5D1ECF23C70E}"/>
              </a:ext>
            </a:extLst>
          </p:cNvPr>
          <p:cNvSpPr/>
          <p:nvPr/>
        </p:nvSpPr>
        <p:spPr>
          <a:xfrm>
            <a:off x="6861404" y="2532875"/>
            <a:ext cx="320922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7C6EAFA-B403-436F-B486-1D0529191444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974565" y="2717541"/>
            <a:ext cx="886839" cy="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2FA4E5-D1CA-4C50-9804-29E3BAE3173F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6030526" y="3336818"/>
            <a:ext cx="881675" cy="17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8A4A30CA-3CE8-405D-860D-471935FA84B5}"/>
              </a:ext>
            </a:extLst>
          </p:cNvPr>
          <p:cNvSpPr/>
          <p:nvPr/>
        </p:nvSpPr>
        <p:spPr>
          <a:xfrm>
            <a:off x="5675392" y="3026009"/>
            <a:ext cx="320922" cy="3164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6DD4008-F81E-44ED-B253-00C591175FFB}"/>
              </a:ext>
            </a:extLst>
          </p:cNvPr>
          <p:cNvSpPr/>
          <p:nvPr/>
        </p:nvSpPr>
        <p:spPr>
          <a:xfrm>
            <a:off x="5709604" y="3375762"/>
            <a:ext cx="320922" cy="279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D57ED5-EB28-4D45-8F07-766944B9B2BE}"/>
              </a:ext>
            </a:extLst>
          </p:cNvPr>
          <p:cNvCxnSpPr>
            <a:cxnSpLocks/>
          </p:cNvCxnSpPr>
          <p:nvPr/>
        </p:nvCxnSpPr>
        <p:spPr>
          <a:xfrm>
            <a:off x="5906326" y="3178823"/>
            <a:ext cx="1005875" cy="1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5F80EB5A-CED5-4B88-ABD7-ADEA270CBD7D}"/>
              </a:ext>
            </a:extLst>
          </p:cNvPr>
          <p:cNvSpPr/>
          <p:nvPr/>
        </p:nvSpPr>
        <p:spPr>
          <a:xfrm>
            <a:off x="6912201" y="3177117"/>
            <a:ext cx="320922" cy="3194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9EE5E4C-1993-4815-927E-E9F98BA81F04}"/>
              </a:ext>
            </a:extLst>
          </p:cNvPr>
          <p:cNvSpPr/>
          <p:nvPr/>
        </p:nvSpPr>
        <p:spPr>
          <a:xfrm>
            <a:off x="5536006" y="3717140"/>
            <a:ext cx="203533" cy="2376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35F44E-71DD-4815-958A-04E28E4838EE}"/>
              </a:ext>
            </a:extLst>
          </p:cNvPr>
          <p:cNvSpPr/>
          <p:nvPr/>
        </p:nvSpPr>
        <p:spPr>
          <a:xfrm>
            <a:off x="6309096" y="4686594"/>
            <a:ext cx="320922" cy="298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385999A-BBF3-4F76-90F2-7B089ADBBFC2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5739539" y="3835963"/>
            <a:ext cx="1172662" cy="11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32C4E95-5E72-4D84-90C0-B278D309D83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804659" y="3952569"/>
            <a:ext cx="1107542" cy="18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FAA916B-41BA-4424-9775-B967B78F69A2}"/>
              </a:ext>
            </a:extLst>
          </p:cNvPr>
          <p:cNvSpPr/>
          <p:nvPr/>
        </p:nvSpPr>
        <p:spPr>
          <a:xfrm>
            <a:off x="6912201" y="3803294"/>
            <a:ext cx="320922" cy="298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CC354C5-7029-4E0A-AB97-92B621852416}"/>
              </a:ext>
            </a:extLst>
          </p:cNvPr>
          <p:cNvSpPr/>
          <p:nvPr/>
        </p:nvSpPr>
        <p:spPr>
          <a:xfrm>
            <a:off x="6309096" y="4311454"/>
            <a:ext cx="320922" cy="298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092A644-5645-4E00-8BA0-A8C32FF15B5D}"/>
              </a:ext>
            </a:extLst>
          </p:cNvPr>
          <p:cNvSpPr/>
          <p:nvPr/>
        </p:nvSpPr>
        <p:spPr>
          <a:xfrm>
            <a:off x="5546124" y="4033489"/>
            <a:ext cx="258535" cy="2376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8D228C3-D062-4C72-AB77-1CD341BF14EA}"/>
              </a:ext>
            </a:extLst>
          </p:cNvPr>
          <p:cNvSpPr/>
          <p:nvPr/>
        </p:nvSpPr>
        <p:spPr>
          <a:xfrm>
            <a:off x="7255432" y="4369487"/>
            <a:ext cx="320922" cy="298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E91BE3F-C1AB-409D-9152-D9EBA5C796D2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09212" y="4518762"/>
            <a:ext cx="746220" cy="31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4CE32A2-32BE-4EFB-9091-BBF80222FB38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6630018" y="4460729"/>
            <a:ext cx="625414" cy="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1FB8D7D-C1BA-4798-AD9C-D285FAD90F6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16976" y="4460729"/>
            <a:ext cx="992120" cy="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0D72458-DE03-4AAF-B6C5-9B7EB1A02DBB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5316976" y="4485456"/>
            <a:ext cx="992120" cy="35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BFDD01B-A55D-4F0A-B484-E4528BDCDE6D}"/>
              </a:ext>
            </a:extLst>
          </p:cNvPr>
          <p:cNvSpPr/>
          <p:nvPr/>
        </p:nvSpPr>
        <p:spPr>
          <a:xfrm>
            <a:off x="6382300" y="5312669"/>
            <a:ext cx="247718" cy="227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50778EB-74A1-49D3-BF44-CADC1BCA2F7D}"/>
              </a:ext>
            </a:extLst>
          </p:cNvPr>
          <p:cNvSpPr/>
          <p:nvPr/>
        </p:nvSpPr>
        <p:spPr>
          <a:xfrm>
            <a:off x="6385231" y="5031202"/>
            <a:ext cx="194053" cy="2172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7495BEC-ADB4-4A7E-A49B-66FF72B9A609}"/>
              </a:ext>
            </a:extLst>
          </p:cNvPr>
          <p:cNvCxnSpPr>
            <a:cxnSpLocks/>
          </p:cNvCxnSpPr>
          <p:nvPr/>
        </p:nvCxnSpPr>
        <p:spPr>
          <a:xfrm flipH="1">
            <a:off x="5287253" y="5101206"/>
            <a:ext cx="1053701" cy="2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86CFAC4-CD85-475E-9DE2-D9541CC19EC1}"/>
              </a:ext>
            </a:extLst>
          </p:cNvPr>
          <p:cNvCxnSpPr>
            <a:cxnSpLocks/>
          </p:cNvCxnSpPr>
          <p:nvPr/>
        </p:nvCxnSpPr>
        <p:spPr>
          <a:xfrm flipH="1" flipV="1">
            <a:off x="5320462" y="5186281"/>
            <a:ext cx="1021480" cy="30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4A4D2765-CB8B-4A9D-8ACF-315130FF376E}"/>
              </a:ext>
            </a:extLst>
          </p:cNvPr>
          <p:cNvSpPr/>
          <p:nvPr/>
        </p:nvSpPr>
        <p:spPr>
          <a:xfrm>
            <a:off x="6435965" y="5638966"/>
            <a:ext cx="194053" cy="2172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02750F8-6D17-4F2F-810D-9C7A57F09D9E}"/>
              </a:ext>
            </a:extLst>
          </p:cNvPr>
          <p:cNvSpPr/>
          <p:nvPr/>
        </p:nvSpPr>
        <p:spPr>
          <a:xfrm>
            <a:off x="6417984" y="5969035"/>
            <a:ext cx="247718" cy="227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605F553-22B4-4116-A763-DFC41C21767A}"/>
              </a:ext>
            </a:extLst>
          </p:cNvPr>
          <p:cNvCxnSpPr>
            <a:cxnSpLocks/>
          </p:cNvCxnSpPr>
          <p:nvPr/>
        </p:nvCxnSpPr>
        <p:spPr>
          <a:xfrm flipH="1" flipV="1">
            <a:off x="5407096" y="5824829"/>
            <a:ext cx="975204" cy="22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56CE292-C123-4434-A4FF-75A5070EA57C}"/>
              </a:ext>
            </a:extLst>
          </p:cNvPr>
          <p:cNvCxnSpPr>
            <a:cxnSpLocks/>
          </p:cNvCxnSpPr>
          <p:nvPr/>
        </p:nvCxnSpPr>
        <p:spPr>
          <a:xfrm flipH="1">
            <a:off x="5407096" y="5704829"/>
            <a:ext cx="1010888" cy="10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29D0BF32-0EC2-4256-8282-CADE33D247CC}"/>
              </a:ext>
            </a:extLst>
          </p:cNvPr>
          <p:cNvSpPr/>
          <p:nvPr/>
        </p:nvSpPr>
        <p:spPr>
          <a:xfrm>
            <a:off x="6469557" y="6309475"/>
            <a:ext cx="194053" cy="2172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B896198C-2818-4B16-BABD-2FC3DFEC4644}"/>
              </a:ext>
            </a:extLst>
          </p:cNvPr>
          <p:cNvSpPr/>
          <p:nvPr/>
        </p:nvSpPr>
        <p:spPr>
          <a:xfrm>
            <a:off x="6468782" y="6574013"/>
            <a:ext cx="247718" cy="227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081C9EC-72FF-4AF9-BE98-2537F8570639}"/>
              </a:ext>
            </a:extLst>
          </p:cNvPr>
          <p:cNvCxnSpPr>
            <a:cxnSpLocks/>
          </p:cNvCxnSpPr>
          <p:nvPr/>
        </p:nvCxnSpPr>
        <p:spPr>
          <a:xfrm flipH="1" flipV="1">
            <a:off x="5407096" y="6378786"/>
            <a:ext cx="1061686" cy="27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B67D7B3-BCCB-4A25-B3B9-5923A769AE93}"/>
              </a:ext>
            </a:extLst>
          </p:cNvPr>
          <p:cNvCxnSpPr>
            <a:cxnSpLocks/>
          </p:cNvCxnSpPr>
          <p:nvPr/>
        </p:nvCxnSpPr>
        <p:spPr>
          <a:xfrm flipH="1">
            <a:off x="5407096" y="6348932"/>
            <a:ext cx="1096708" cy="4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BCF45FD0-93FB-40ED-8303-FF4239D8758B}"/>
              </a:ext>
            </a:extLst>
          </p:cNvPr>
          <p:cNvSpPr/>
          <p:nvPr/>
        </p:nvSpPr>
        <p:spPr>
          <a:xfrm>
            <a:off x="5637772" y="1826263"/>
            <a:ext cx="320922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0E73464-7561-494A-9D92-74BAB50266E0}"/>
              </a:ext>
            </a:extLst>
          </p:cNvPr>
          <p:cNvSpPr/>
          <p:nvPr/>
        </p:nvSpPr>
        <p:spPr>
          <a:xfrm>
            <a:off x="6886016" y="1825489"/>
            <a:ext cx="320922" cy="3693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1D49EC2-090B-4135-9BCA-04B33BF2AA77}"/>
              </a:ext>
            </a:extLst>
          </p:cNvPr>
          <p:cNvCxnSpPr>
            <a:cxnSpLocks/>
          </p:cNvCxnSpPr>
          <p:nvPr/>
        </p:nvCxnSpPr>
        <p:spPr>
          <a:xfrm flipV="1">
            <a:off x="5932509" y="2004634"/>
            <a:ext cx="953507" cy="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3632E93-7E8D-4151-B0A2-BC8C04408602}"/>
              </a:ext>
            </a:extLst>
          </p:cNvPr>
          <p:cNvSpPr txBox="1"/>
          <p:nvPr/>
        </p:nvSpPr>
        <p:spPr>
          <a:xfrm>
            <a:off x="6002640" y="31059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v</a:t>
            </a:r>
            <a:endParaRPr lang="es-ES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5D0F196-1A8E-4260-8423-6A5BB7109E5C}"/>
              </a:ext>
            </a:extLst>
          </p:cNvPr>
          <p:cNvSpPr txBox="1"/>
          <p:nvPr/>
        </p:nvSpPr>
        <p:spPr>
          <a:xfrm>
            <a:off x="5773431" y="3743428"/>
            <a:ext cx="32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0" dirty="0">
                <a:solidFill>
                  <a:srgbClr val="001133"/>
                </a:solidFill>
                <a:effectLst/>
                <a:latin typeface="Helvetica Neue"/>
              </a:rPr>
              <a:t>^</a:t>
            </a:r>
            <a:endParaRPr lang="es-ES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96EDC29-0180-43AA-9EC8-1C9B1C525064}"/>
              </a:ext>
            </a:extLst>
          </p:cNvPr>
          <p:cNvSpPr txBox="1"/>
          <p:nvPr/>
        </p:nvSpPr>
        <p:spPr>
          <a:xfrm>
            <a:off x="5969060" y="628501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251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2659-71C8-4CD4-A5EF-9954ECEC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534"/>
          </a:xfrm>
        </p:spPr>
        <p:txBody>
          <a:bodyPr/>
          <a:lstStyle/>
          <a:p>
            <a:r>
              <a:rPr lang="es-ES" dirty="0" err="1"/>
              <a:t>Facts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CF90E-CF6A-4B6D-B929-C6AF66FD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5737"/>
            <a:ext cx="8932179" cy="3880773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No se trabaja con el código sino con el programa en general</a:t>
            </a:r>
          </a:p>
          <a:p>
            <a:r>
              <a:rPr lang="es-ES" sz="2400" dirty="0"/>
              <a:t>Se trabajan desde la experticia de usuario </a:t>
            </a:r>
          </a:p>
          <a:p>
            <a:r>
              <a:rPr lang="es-ES" sz="2400" dirty="0"/>
              <a:t>También se le llama test funcional o test de comportamiento.</a:t>
            </a:r>
          </a:p>
          <a:p>
            <a:r>
              <a:rPr lang="es-ES" sz="2400" dirty="0"/>
              <a:t>Se realizan desde un punto de vista del usuario buscando discrepancias con las especificaciones </a:t>
            </a:r>
          </a:p>
          <a:p>
            <a:r>
              <a:rPr lang="es-ES" sz="2400" dirty="0"/>
              <a:t>El tester no necesita conocimientos en lenguaje de programación.</a:t>
            </a:r>
          </a:p>
          <a:p>
            <a:r>
              <a:rPr lang="es-ES" sz="2400" dirty="0"/>
              <a:t>Se pueden realizar a medida que el se terminen las especificaciones </a:t>
            </a:r>
          </a:p>
          <a:p>
            <a:r>
              <a:rPr lang="es-ES" sz="2400" dirty="0"/>
              <a:t>Si las especificaciones no son claras los casos de pruebas no van a ser completos, no van a tener buena cobertura.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0380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BF6D0-36EA-413D-908C-1AA866C3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36484" cy="1320800"/>
          </a:xfrm>
        </p:spPr>
        <p:txBody>
          <a:bodyPr/>
          <a:lstStyle/>
          <a:p>
            <a:r>
              <a:rPr lang="es-ES" dirty="0"/>
              <a:t>Técnicas de caja negra-Tablas  de decisión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16E3C-DC67-4CC3-AC55-C8A44D75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/>
              <a:t>Ingreso a cuenta de correo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D251EB-0475-41F7-B239-B75D5977DCA6}"/>
              </a:ext>
            </a:extLst>
          </p:cNvPr>
          <p:cNvSpPr/>
          <p:nvPr/>
        </p:nvSpPr>
        <p:spPr>
          <a:xfrm>
            <a:off x="1349494" y="3346981"/>
            <a:ext cx="1674722" cy="1507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558AAC-19F4-416A-9E35-33CF367BA187}"/>
              </a:ext>
            </a:extLst>
          </p:cNvPr>
          <p:cNvSpPr/>
          <p:nvPr/>
        </p:nvSpPr>
        <p:spPr>
          <a:xfrm>
            <a:off x="1349494" y="5183758"/>
            <a:ext cx="1674722" cy="1507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Password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CAB465A-3566-4C43-94F7-E52EAB09AF1B}"/>
              </a:ext>
            </a:extLst>
          </p:cNvPr>
          <p:cNvSpPr/>
          <p:nvPr/>
        </p:nvSpPr>
        <p:spPr>
          <a:xfrm>
            <a:off x="6692730" y="3346981"/>
            <a:ext cx="1674722" cy="1507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Ingreso a al cuenta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79410E-1C93-4599-9B8C-689BBD1AEC1F}"/>
              </a:ext>
            </a:extLst>
          </p:cNvPr>
          <p:cNvSpPr/>
          <p:nvPr/>
        </p:nvSpPr>
        <p:spPr>
          <a:xfrm>
            <a:off x="6775858" y="5126572"/>
            <a:ext cx="1674722" cy="1507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 de error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E12E68A-3556-421A-8108-2D260B6443B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024216" y="4100975"/>
            <a:ext cx="3751642" cy="177959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D377A22-D993-4BA2-BD55-EAB92341508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3024216" y="4100975"/>
            <a:ext cx="36685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F373C23-C4E1-40A6-9427-D00964E3574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024216" y="4100975"/>
            <a:ext cx="3668514" cy="183677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53F6E83-2248-4AB3-B14C-3FECF4595B4A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24216" y="5880566"/>
            <a:ext cx="3751642" cy="5718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83E2C3-B9A9-4EF4-8892-F4CAC24E861C}"/>
              </a:ext>
            </a:extLst>
          </p:cNvPr>
          <p:cNvSpPr txBox="1"/>
          <p:nvPr/>
        </p:nvSpPr>
        <p:spPr>
          <a:xfrm>
            <a:off x="5486054" y="4100974"/>
            <a:ext cx="56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>
                <a:solidFill>
                  <a:srgbClr val="001133"/>
                </a:solidFill>
                <a:effectLst/>
                <a:latin typeface="Helvetica Neue"/>
              </a:rPr>
              <a:t>^</a:t>
            </a:r>
            <a:endParaRPr lang="es-ES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05A684-1036-43C9-BF0B-4FA03F5E0779}"/>
              </a:ext>
            </a:extLst>
          </p:cNvPr>
          <p:cNvSpPr txBox="1"/>
          <p:nvPr/>
        </p:nvSpPr>
        <p:spPr>
          <a:xfrm>
            <a:off x="5952436" y="5157278"/>
            <a:ext cx="56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˜</a:t>
            </a:r>
            <a:endParaRPr lang="es-ES" sz="3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89519F-4F93-43E7-8DE8-E64A596CE68D}"/>
              </a:ext>
            </a:extLst>
          </p:cNvPr>
          <p:cNvSpPr txBox="1"/>
          <p:nvPr/>
        </p:nvSpPr>
        <p:spPr>
          <a:xfrm>
            <a:off x="6053453" y="5864370"/>
            <a:ext cx="56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˜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01001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BF6D0-36EA-413D-908C-1AA866C3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caja negra-Tablas  de decisión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16E3C-DC67-4CC3-AC55-C8A44D75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Ingreso a cuenta de correo:</a:t>
            </a:r>
          </a:p>
          <a:p>
            <a:r>
              <a:rPr lang="es-ES" dirty="0"/>
              <a:t>Cada combinación de causas se representa con una Columna en la tabla de decisión </a:t>
            </a:r>
          </a:p>
          <a:p>
            <a:endParaRPr lang="es-ES" dirty="0"/>
          </a:p>
        </p:txBody>
      </p:sp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5EE575EB-75D7-4CF8-94F8-0583E567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1702"/>
              </p:ext>
            </p:extLst>
          </p:nvPr>
        </p:nvGraphicFramePr>
        <p:xfrm>
          <a:off x="432262" y="3429001"/>
          <a:ext cx="9110747" cy="204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91">
                  <a:extLst>
                    <a:ext uri="{9D8B030D-6E8A-4147-A177-3AD203B41FA5}">
                      <a16:colId xmlns:a16="http://schemas.microsoft.com/office/drawing/2014/main" val="3727238198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4092110042"/>
                    </a:ext>
                  </a:extLst>
                </a:gridCol>
                <a:gridCol w="940714">
                  <a:extLst>
                    <a:ext uri="{9D8B030D-6E8A-4147-A177-3AD203B41FA5}">
                      <a16:colId xmlns:a16="http://schemas.microsoft.com/office/drawing/2014/main" val="4133083162"/>
                    </a:ext>
                  </a:extLst>
                </a:gridCol>
                <a:gridCol w="924090">
                  <a:extLst>
                    <a:ext uri="{9D8B030D-6E8A-4147-A177-3AD203B41FA5}">
                      <a16:colId xmlns:a16="http://schemas.microsoft.com/office/drawing/2014/main" val="3815005298"/>
                    </a:ext>
                  </a:extLst>
                </a:gridCol>
                <a:gridCol w="1041228">
                  <a:extLst>
                    <a:ext uri="{9D8B030D-6E8A-4147-A177-3AD203B41FA5}">
                      <a16:colId xmlns:a16="http://schemas.microsoft.com/office/drawing/2014/main" val="1762408307"/>
                    </a:ext>
                  </a:extLst>
                </a:gridCol>
                <a:gridCol w="1665966">
                  <a:extLst>
                    <a:ext uri="{9D8B030D-6E8A-4147-A177-3AD203B41FA5}">
                      <a16:colId xmlns:a16="http://schemas.microsoft.com/office/drawing/2014/main" val="1463890164"/>
                    </a:ext>
                  </a:extLst>
                </a:gridCol>
              </a:tblGrid>
              <a:tr h="33997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TC1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TC2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TC3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TC4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58288"/>
                  </a:ext>
                </a:extLst>
              </a:tr>
              <a:tr h="339977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Precondiciones (causas)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48098"/>
                  </a:ext>
                </a:extLst>
              </a:tr>
              <a:tr h="33997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8478"/>
                  </a:ext>
                </a:extLst>
              </a:tr>
              <a:tr h="339977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Actividades (efectos)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98306"/>
                  </a:ext>
                </a:extLst>
              </a:tr>
              <a:tr h="58111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Mensaje de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63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8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7FCCB-8ECF-4C88-9EA0-C0D35EBD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6" y="-6754"/>
            <a:ext cx="8596668" cy="646545"/>
          </a:xfrm>
        </p:spPr>
        <p:txBody>
          <a:bodyPr/>
          <a:lstStyle/>
          <a:p>
            <a:r>
              <a:rPr lang="es-ES" dirty="0"/>
              <a:t>Diagrama Transición de estados: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3D7A7-0481-4C9F-B24D-7DDFADD3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" y="930642"/>
            <a:ext cx="4847729" cy="882420"/>
          </a:xfrm>
        </p:spPr>
        <p:txBody>
          <a:bodyPr>
            <a:normAutofit/>
          </a:bodyPr>
          <a:lstStyle/>
          <a:p>
            <a:r>
              <a:rPr lang="es-ES" sz="2800" b="1" dirty="0"/>
              <a:t>Aplicación de prestamos:</a:t>
            </a: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49EE469-875C-4600-B666-71DE1CAAB21D}"/>
              </a:ext>
            </a:extLst>
          </p:cNvPr>
          <p:cNvSpPr/>
          <p:nvPr/>
        </p:nvSpPr>
        <p:spPr>
          <a:xfrm>
            <a:off x="6237692" y="373725"/>
            <a:ext cx="1770234" cy="882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Entregado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A22C301-5C73-4F8C-B952-2494C1C9E199}"/>
              </a:ext>
            </a:extLst>
          </p:cNvPr>
          <p:cNvSpPr/>
          <p:nvPr/>
        </p:nvSpPr>
        <p:spPr>
          <a:xfrm>
            <a:off x="6191510" y="1671817"/>
            <a:ext cx="1862597" cy="9520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Autorizado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EA2C87-4476-454C-8F22-3D4DE1926F27}"/>
              </a:ext>
            </a:extLst>
          </p:cNvPr>
          <p:cNvSpPr/>
          <p:nvPr/>
        </p:nvSpPr>
        <p:spPr>
          <a:xfrm>
            <a:off x="6191508" y="4224909"/>
            <a:ext cx="1862597" cy="9520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Solicitado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239C67F-73A1-4814-BC84-40270C1CA5FB}"/>
              </a:ext>
            </a:extLst>
          </p:cNvPr>
          <p:cNvSpPr/>
          <p:nvPr/>
        </p:nvSpPr>
        <p:spPr>
          <a:xfrm>
            <a:off x="9274002" y="373725"/>
            <a:ext cx="1770234" cy="882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Pagado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4E68D98-B12E-4441-88A1-F3B933E5B4D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8007926" y="814935"/>
            <a:ext cx="126607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57ECDE1-A322-430B-901B-4EFC1EF92908}"/>
              </a:ext>
            </a:extLst>
          </p:cNvPr>
          <p:cNvSpPr/>
          <p:nvPr/>
        </p:nvSpPr>
        <p:spPr>
          <a:xfrm>
            <a:off x="9274002" y="2952966"/>
            <a:ext cx="1862597" cy="952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EFCCEB-1B77-4454-8FD4-D0C356C0896A}"/>
              </a:ext>
            </a:extLst>
          </p:cNvPr>
          <p:cNvCxnSpPr>
            <a:cxnSpLocks/>
          </p:cNvCxnSpPr>
          <p:nvPr/>
        </p:nvCxnSpPr>
        <p:spPr>
          <a:xfrm>
            <a:off x="8167108" y="3399228"/>
            <a:ext cx="1106894" cy="9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7F27A6-D54A-44FD-B725-DE45C20C2F8B}"/>
              </a:ext>
            </a:extLst>
          </p:cNvPr>
          <p:cNvSpPr txBox="1"/>
          <p:nvPr/>
        </p:nvSpPr>
        <p:spPr>
          <a:xfrm>
            <a:off x="8144702" y="2839973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Rechazar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28E7DFC-74F4-43C4-8E05-0DF922888660}"/>
              </a:ext>
            </a:extLst>
          </p:cNvPr>
          <p:cNvSpPr txBox="1"/>
          <p:nvPr/>
        </p:nvSpPr>
        <p:spPr>
          <a:xfrm>
            <a:off x="7567098" y="27498"/>
            <a:ext cx="240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Monto pagado= Adeudo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A40380-6493-49B4-81E1-C3658369C645}"/>
              </a:ext>
            </a:extLst>
          </p:cNvPr>
          <p:cNvSpPr txBox="1"/>
          <p:nvPr/>
        </p:nvSpPr>
        <p:spPr>
          <a:xfrm>
            <a:off x="4971616" y="1245441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Depositar al cliente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9C5EE10-500C-407F-894D-C93F6943896C}"/>
              </a:ext>
            </a:extLst>
          </p:cNvPr>
          <p:cNvSpPr/>
          <p:nvPr/>
        </p:nvSpPr>
        <p:spPr>
          <a:xfrm>
            <a:off x="6191509" y="2918940"/>
            <a:ext cx="1862597" cy="9520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 revisión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331668-DA63-4141-83EA-FDC8634D2FE8}"/>
              </a:ext>
            </a:extLst>
          </p:cNvPr>
          <p:cNvSpPr txBox="1"/>
          <p:nvPr/>
        </p:nvSpPr>
        <p:spPr>
          <a:xfrm>
            <a:off x="5426250" y="251319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Aceptar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9B842A-39AF-4105-9567-0CF32F8BD8C1}"/>
              </a:ext>
            </a:extLst>
          </p:cNvPr>
          <p:cNvSpPr txBox="1"/>
          <p:nvPr/>
        </p:nvSpPr>
        <p:spPr>
          <a:xfrm>
            <a:off x="5431375" y="391713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Procesar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15DE4AA-3262-414B-8880-01F948A436B9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7122809" y="1256144"/>
            <a:ext cx="0" cy="41567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6C082C6-F4C9-4E49-B7E1-5FFD5BA92CDE}"/>
              </a:ext>
            </a:extLst>
          </p:cNvPr>
          <p:cNvCxnSpPr>
            <a:stCxn id="23" idx="0"/>
            <a:endCxn id="5" idx="4"/>
          </p:cNvCxnSpPr>
          <p:nvPr/>
        </p:nvCxnSpPr>
        <p:spPr>
          <a:xfrm flipV="1">
            <a:off x="7122808" y="2623884"/>
            <a:ext cx="1" cy="2950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73A80D6-A353-4AAF-B6F4-F3516115B521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V="1">
            <a:off x="7122807" y="3871008"/>
            <a:ext cx="1" cy="353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a 36">
            <a:extLst>
              <a:ext uri="{FF2B5EF4-FFF2-40B4-BE49-F238E27FC236}">
                <a16:creationId xmlns:a16="http://schemas.microsoft.com/office/drawing/2014/main" id="{1C9E114A-AAAB-4FC7-88FB-7F5ED9C4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48658"/>
              </p:ext>
            </p:extLst>
          </p:nvPr>
        </p:nvGraphicFramePr>
        <p:xfrm>
          <a:off x="984446" y="5249552"/>
          <a:ext cx="898574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678">
                  <a:extLst>
                    <a:ext uri="{9D8B030D-6E8A-4147-A177-3AD203B41FA5}">
                      <a16:colId xmlns:a16="http://schemas.microsoft.com/office/drawing/2014/main" val="4221632717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4249571068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1530517586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1927488406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4121444990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2325861614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379062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Caso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Estado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5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TC1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Solicitado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Cancelado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Cancelado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1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/>
                        <a:t>TC2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Solicitado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En Revisión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Autorizado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Entregado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Pagado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Pagado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2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3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E22E8-3071-41E0-8BA8-5EB8962A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207840"/>
            <a:ext cx="8686647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7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7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Diagrama </a:t>
            </a: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Transición de estados:</a:t>
            </a:r>
            <a:b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s-ES" sz="27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Prueba de transición estatal">
            <a:extLst>
              <a:ext uri="{FF2B5EF4-FFF2-40B4-BE49-F238E27FC236}">
                <a16:creationId xmlns:a16="http://schemas.microsoft.com/office/drawing/2014/main" id="{AF40F80D-8620-4889-A80D-FD14C1D8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67" y="888174"/>
            <a:ext cx="8080768" cy="52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1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6518-8ADF-4BB8-8D6B-D2867ABD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115"/>
            <a:ext cx="9592887" cy="6540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Técnica de caja negra basadas en casos de uso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A9D27-19F6-4B26-A0BC-3F222C04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4457"/>
            <a:ext cx="12330546" cy="3880773"/>
          </a:xfrm>
        </p:spPr>
        <p:txBody>
          <a:bodyPr>
            <a:normAutofit/>
          </a:bodyPr>
          <a:lstStyle/>
          <a:p>
            <a:r>
              <a:rPr lang="es-ES" dirty="0"/>
              <a:t>Los casos de prueba se obtienen directamente de casos de uso </a:t>
            </a:r>
          </a:p>
          <a:p>
            <a:r>
              <a:rPr lang="es-ES" dirty="0"/>
              <a:t>Se utiliza en pruebas de aceptación y de sistema</a:t>
            </a:r>
          </a:p>
          <a:p>
            <a:r>
              <a:rPr lang="es-ES" dirty="0"/>
              <a:t>Cada caso de uso describe un escenario a nivel de usuario</a:t>
            </a:r>
          </a:p>
          <a:p>
            <a:r>
              <a:rPr lang="es-ES" dirty="0"/>
              <a:t>A partir de un caso de uso se va a tener como mínimo un caso de pruebas.</a:t>
            </a:r>
          </a:p>
          <a:p>
            <a:r>
              <a:rPr lang="es-ES" dirty="0"/>
              <a:t>Se utilizan en las pruebas de:</a:t>
            </a:r>
          </a:p>
          <a:p>
            <a:pPr marL="0" indent="0">
              <a:buNone/>
            </a:pPr>
            <a:r>
              <a:rPr lang="es-ES" b="1" dirty="0"/>
              <a:t>Sistema</a:t>
            </a:r>
            <a:r>
              <a:rPr lang="es-ES" dirty="0"/>
              <a:t> </a:t>
            </a:r>
            <a:r>
              <a:rPr lang="es-ES" b="1" dirty="0"/>
              <a:t>y de aceptación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D2B107-3F74-4595-8430-CDBDE1062C9E}"/>
              </a:ext>
            </a:extLst>
          </p:cNvPr>
          <p:cNvSpPr/>
          <p:nvPr/>
        </p:nvSpPr>
        <p:spPr>
          <a:xfrm>
            <a:off x="5502612" y="3622963"/>
            <a:ext cx="2621554" cy="276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F1D679A-903B-40FB-BFF3-2648E7C91210}"/>
              </a:ext>
            </a:extLst>
          </p:cNvPr>
          <p:cNvSpPr/>
          <p:nvPr/>
        </p:nvSpPr>
        <p:spPr>
          <a:xfrm>
            <a:off x="6052963" y="3686199"/>
            <a:ext cx="1640926" cy="7296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Tomar prestado libro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A4DF3B-B1EB-4197-8677-8746E7AB535C}"/>
              </a:ext>
            </a:extLst>
          </p:cNvPr>
          <p:cNvSpPr/>
          <p:nvPr/>
        </p:nvSpPr>
        <p:spPr>
          <a:xfrm>
            <a:off x="5892282" y="4467841"/>
            <a:ext cx="1927253" cy="822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Actualizar catálogo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B3F8871-4000-4C60-9CF9-80160C88B569}"/>
              </a:ext>
            </a:extLst>
          </p:cNvPr>
          <p:cNvSpPr/>
          <p:nvPr/>
        </p:nvSpPr>
        <p:spPr>
          <a:xfrm>
            <a:off x="6136090" y="5518787"/>
            <a:ext cx="1640926" cy="7296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Devolver ejemplar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E0BFE-C09C-43F8-AD96-02AB2127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15" y="4131993"/>
            <a:ext cx="1621440" cy="11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90D3403-9AB2-4C52-8F93-7B580B75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41" y="4194809"/>
            <a:ext cx="1417698" cy="99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E6457CD-3F99-4D96-B4B4-A69DDACAFAEA}"/>
              </a:ext>
            </a:extLst>
          </p:cNvPr>
          <p:cNvCxnSpPr>
            <a:cxnSpLocks/>
          </p:cNvCxnSpPr>
          <p:nvPr/>
        </p:nvCxnSpPr>
        <p:spPr>
          <a:xfrm flipH="1">
            <a:off x="7845430" y="4852281"/>
            <a:ext cx="123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546549-DE5B-4F7F-B5FB-2B47EEE972E8}"/>
              </a:ext>
            </a:extLst>
          </p:cNvPr>
          <p:cNvCxnSpPr>
            <a:cxnSpLocks/>
          </p:cNvCxnSpPr>
          <p:nvPr/>
        </p:nvCxnSpPr>
        <p:spPr>
          <a:xfrm flipV="1">
            <a:off x="4337752" y="4158216"/>
            <a:ext cx="1603973" cy="44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DE5337F-099D-4D61-8C24-29AABC4C160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337752" y="4601399"/>
            <a:ext cx="1798338" cy="12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1D2000-8600-43BB-843F-B32AC5DF5530}"/>
              </a:ext>
            </a:extLst>
          </p:cNvPr>
          <p:cNvSpPr txBox="1"/>
          <p:nvPr/>
        </p:nvSpPr>
        <p:spPr>
          <a:xfrm>
            <a:off x="3068304" y="519422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usuario</a:t>
            </a:r>
            <a:endParaRPr lang="es-ES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E3D58B3-7EAF-4AAA-96BC-4DD1CEA68CB0}"/>
              </a:ext>
            </a:extLst>
          </p:cNvPr>
          <p:cNvSpPr txBox="1"/>
          <p:nvPr/>
        </p:nvSpPr>
        <p:spPr>
          <a:xfrm>
            <a:off x="8699859" y="5194222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Bibliotecario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DC45EA2-E3AA-491D-B8F3-0D102FD652AA}"/>
              </a:ext>
            </a:extLst>
          </p:cNvPr>
          <p:cNvSpPr txBox="1"/>
          <p:nvPr/>
        </p:nvSpPr>
        <p:spPr>
          <a:xfrm>
            <a:off x="5502612" y="6509595"/>
            <a:ext cx="626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b="1" dirty="0"/>
              <a:t>Sistema de biblioteca</a:t>
            </a:r>
          </a:p>
        </p:txBody>
      </p:sp>
    </p:spTree>
    <p:extLst>
      <p:ext uri="{BB962C8B-B14F-4D97-AF65-F5344CB8AC3E}">
        <p14:creationId xmlns:p14="http://schemas.microsoft.com/office/powerpoint/2010/main" val="24148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D5DA6-9E3F-4CF9-AD93-7BEE94A7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185"/>
          </a:xfrm>
        </p:spPr>
        <p:txBody>
          <a:bodyPr/>
          <a:lstStyle/>
          <a:p>
            <a:r>
              <a:rPr lang="es-ES" dirty="0"/>
              <a:t>Técnicas basadas en la experiencia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279DA-9C42-4987-B24B-6DE15A51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AFB5C34-E24C-4875-889B-648C99DB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08922"/>
              </p:ext>
            </p:extLst>
          </p:nvPr>
        </p:nvGraphicFramePr>
        <p:xfrm>
          <a:off x="1146002" y="2283460"/>
          <a:ext cx="85966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930894204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88662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/>
                        <a:t>Utiliza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9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la intuición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Conocimiento de testers y usuarios relacionados con el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7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la experiencia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Conocimientos de errores en el pasado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Pruebas exploratorias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Pruebas iterativas que se basan en conocimiento adquirido del sistema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8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7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457AB-5837-464E-ABFA-F1DA12FC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48062" cy="2411411"/>
          </a:xfrm>
        </p:spPr>
        <p:txBody>
          <a:bodyPr/>
          <a:lstStyle/>
          <a:p>
            <a:pPr algn="l"/>
            <a:r>
              <a:rPr lang="es-ES" sz="2000" b="1" dirty="0"/>
              <a:t>Revisar (partes del objecto de prueba)</a:t>
            </a:r>
          </a:p>
          <a:p>
            <a:pPr algn="l"/>
            <a:r>
              <a:rPr lang="es-ES" sz="2000" b="1" dirty="0"/>
              <a:t>Ejecutar(ejecutar un numero reducido de casos de prueba sobre partes fundamentales del negocio aplicando predicción de errores con base en la experiencia y en la intuición enfocarnos en objetos pequeños particulares. )</a:t>
            </a:r>
          </a:p>
          <a:p>
            <a:pPr algn="l"/>
            <a:r>
              <a:rPr lang="es-ES" sz="2000" b="1" dirty="0"/>
              <a:t>Analizar resultados obtenidos,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99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0ED77-D64E-4EB6-A77B-70CF59D5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técnicas de caja negra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0C9B4-9A25-49BE-875C-124B7A58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Partición de equivalencia </a:t>
            </a:r>
          </a:p>
          <a:p>
            <a:r>
              <a:rPr lang="es-ES" sz="2800" dirty="0"/>
              <a:t>Análisis de valores limite</a:t>
            </a:r>
          </a:p>
          <a:p>
            <a:r>
              <a:rPr lang="es-ES" sz="2800" dirty="0"/>
              <a:t>Tablas de decisión</a:t>
            </a:r>
          </a:p>
          <a:p>
            <a:r>
              <a:rPr lang="es-ES" sz="2800" dirty="0"/>
              <a:t>Pruebas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207049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64FB-DB36-4894-B492-ABA0D672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Partición de equivalencia: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E2E10-D76A-4B22-B676-7C98D3E6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3840"/>
            <a:ext cx="8998681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Dividir los posibles valores en clases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Con un mínimo casos de prueba se puede esperar un valor de cobertura aceptable.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Es aplicable a todos los niveles de prueba.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Tenemos CE validas y CE invalidas</a:t>
            </a:r>
          </a:p>
        </p:txBody>
      </p:sp>
    </p:spTree>
    <p:extLst>
      <p:ext uri="{BB962C8B-B14F-4D97-AF65-F5344CB8AC3E}">
        <p14:creationId xmlns:p14="http://schemas.microsoft.com/office/powerpoint/2010/main" val="320033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59B3-9332-4338-8490-B751B55C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0807"/>
          </a:xfrm>
        </p:spPr>
        <p:txBody>
          <a:bodyPr>
            <a:noAutofit/>
          </a:bodyPr>
          <a:lstStyle/>
          <a:p>
            <a:r>
              <a:rPr lang="es-ES" b="1" dirty="0"/>
              <a:t>Partición de equivalencia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92B13-FF59-4381-AA4C-4CE3E1A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917"/>
            <a:ext cx="9065182" cy="4528446"/>
          </a:xfrm>
        </p:spPr>
        <p:txBody>
          <a:bodyPr>
            <a:normAutofit/>
          </a:bodyPr>
          <a:lstStyle/>
          <a:p>
            <a:r>
              <a:rPr lang="es-ES" sz="2400" dirty="0"/>
              <a:t>Se dividen los posibles valores en clases </a:t>
            </a:r>
          </a:p>
          <a:p>
            <a:pPr marL="0" indent="0">
              <a:buNone/>
            </a:pPr>
            <a:r>
              <a:rPr lang="es-ES" sz="2400" dirty="0"/>
              <a:t>Donde se identifica: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Se busca definir casos de prueba que descubran clases de errores</a:t>
            </a:r>
          </a:p>
          <a:p>
            <a:r>
              <a:rPr lang="es-ES" sz="2400" dirty="0"/>
              <a:t>El objetivo es reducir los casos de pruebas que hay que crear</a:t>
            </a:r>
          </a:p>
          <a:p>
            <a:r>
              <a:rPr lang="es-ES" sz="2400" dirty="0"/>
              <a:t>Con una mínima cantidad de casos de prueba se puede esperar un valor de cobertura especifico </a:t>
            </a:r>
          </a:p>
          <a:p>
            <a:r>
              <a:rPr lang="es-ES" sz="2400" dirty="0"/>
              <a:t>Es aplicable en todos los niveles de pruebas </a:t>
            </a:r>
          </a:p>
          <a:p>
            <a:pPr marL="0" indent="0">
              <a:buNone/>
            </a:pPr>
            <a:endParaRPr lang="es-ES" sz="24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518DC14-D445-4148-9B81-00208327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71242"/>
              </p:ext>
            </p:extLst>
          </p:nvPr>
        </p:nvGraphicFramePr>
        <p:xfrm>
          <a:off x="2308783" y="2464722"/>
          <a:ext cx="58022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142">
                  <a:extLst>
                    <a:ext uri="{9D8B030D-6E8A-4147-A177-3AD203B41FA5}">
                      <a16:colId xmlns:a16="http://schemas.microsoft.com/office/drawing/2014/main" val="1122751029"/>
                    </a:ext>
                  </a:extLst>
                </a:gridCol>
                <a:gridCol w="2901142">
                  <a:extLst>
                    <a:ext uri="{9D8B030D-6E8A-4147-A177-3AD203B41FA5}">
                      <a16:colId xmlns:a16="http://schemas.microsoft.com/office/drawing/2014/main" val="1817864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Valores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Valores de salida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59B3-9332-4338-8490-B751B55C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0807"/>
          </a:xfrm>
        </p:spPr>
        <p:txBody>
          <a:bodyPr>
            <a:noAutofit/>
          </a:bodyPr>
          <a:lstStyle/>
          <a:p>
            <a:r>
              <a:rPr lang="es-ES" b="1" dirty="0"/>
              <a:t>Partición de equivalencia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92B13-FF59-4381-AA4C-4CE3E1A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917"/>
            <a:ext cx="9065182" cy="4528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7" name="Picture 2" descr="Partición de equivalencia">
            <a:extLst>
              <a:ext uri="{FF2B5EF4-FFF2-40B4-BE49-F238E27FC236}">
                <a16:creationId xmlns:a16="http://schemas.microsoft.com/office/drawing/2014/main" id="{1F77CB06-9263-0C66-BE54-9D75D298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4" y="1512917"/>
            <a:ext cx="7352573" cy="34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7A8CC8B-FEF4-2AC6-92FE-F843CF445718}"/>
              </a:ext>
            </a:extLst>
          </p:cNvPr>
          <p:cNvSpPr txBox="1"/>
          <p:nvPr/>
        </p:nvSpPr>
        <p:spPr>
          <a:xfrm>
            <a:off x="986481" y="5315985"/>
            <a:ext cx="7978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Como se muestra en la imagen de arriba, un campo de texto </a:t>
            </a:r>
            <a:r>
              <a:rPr lang="es-ES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'EDAD</a:t>
            </a: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' acepta solo los números del 18 al 60. Habrá tres conjuntos de clases o grupos.</a:t>
            </a:r>
          </a:p>
        </p:txBody>
      </p:sp>
    </p:spTree>
    <p:extLst>
      <p:ext uri="{BB962C8B-B14F-4D97-AF65-F5344CB8AC3E}">
        <p14:creationId xmlns:p14="http://schemas.microsoft.com/office/powerpoint/2010/main" val="5277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59B3-9332-4338-8490-B751B55C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0807"/>
          </a:xfrm>
        </p:spPr>
        <p:txBody>
          <a:bodyPr>
            <a:noAutofit/>
          </a:bodyPr>
          <a:lstStyle/>
          <a:p>
            <a:r>
              <a:rPr lang="es-ES" b="1" dirty="0"/>
              <a:t>Partición de equivalencia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92B13-FF59-4381-AA4C-4CE3E1A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917"/>
            <a:ext cx="9065182" cy="4528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A8CC8B-FEF4-2AC6-92FE-F843CF445718}"/>
              </a:ext>
            </a:extLst>
          </p:cNvPr>
          <p:cNvSpPr txBox="1"/>
          <p:nvPr/>
        </p:nvSpPr>
        <p:spPr>
          <a:xfrm>
            <a:off x="746336" y="1584494"/>
            <a:ext cx="79783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Dos clases inválidas serán:</a:t>
            </a:r>
            <a:endParaRPr lang="es-ES" b="0" i="0" dirty="0">
              <a:solidFill>
                <a:srgbClr val="797979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br>
              <a:rPr lang="es-ES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</a:b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a) Menor o igual a 17.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b) Mayor o igual a 61.</a:t>
            </a:r>
          </a:p>
          <a:p>
            <a:pPr marL="0" indent="0" algn="l">
              <a:buNone/>
            </a:pPr>
            <a:endParaRPr lang="es-ES" b="1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ES" b="1" dirty="0">
                <a:solidFill>
                  <a:srgbClr val="797979"/>
                </a:solidFill>
                <a:latin typeface="Open Sans" panose="020B0606030504020204" pitchFamily="34" charset="0"/>
              </a:rPr>
              <a:t>Una clases válida será:</a:t>
            </a:r>
          </a:p>
          <a:p>
            <a:pPr marL="0" indent="0" algn="l">
              <a:buNone/>
            </a:pPr>
            <a:endParaRPr lang="es-ES" b="1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797979"/>
                </a:solidFill>
                <a:latin typeface="Open Sans" panose="020B0606030504020204" pitchFamily="34" charset="0"/>
              </a:rPr>
              <a:t>E</a:t>
            </a: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ntre 18 y 60 años.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Por lo tanto, hemos reducido los casos de prueba a solo 3 casos de prueba basados ​​en las clases formadas, cubriendo así todas las posibilidades.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Por lo tanto, probar con cualquier valor de cada conjunto de la clase es suficiente para probar el escenario anterior.</a:t>
            </a:r>
          </a:p>
          <a:p>
            <a:pPr algn="l"/>
            <a:endParaRPr lang="es-ES" b="0" i="0" dirty="0">
              <a:solidFill>
                <a:srgbClr val="797979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5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229E4-3892-FD7A-C7D7-81EA5F9D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es-ES" b="1" dirty="0"/>
              <a:t>Partición de equivalencia:</a:t>
            </a:r>
            <a:endParaRPr lang="es-ES" dirty="0"/>
          </a:p>
        </p:txBody>
      </p:sp>
      <p:pic>
        <p:nvPicPr>
          <p:cNvPr id="4" name="Picture 2" descr="Métodos de prueba del software (página 2)">
            <a:extLst>
              <a:ext uri="{FF2B5EF4-FFF2-40B4-BE49-F238E27FC236}">
                <a16:creationId xmlns:a16="http://schemas.microsoft.com/office/drawing/2014/main" id="{096E77C2-102F-D133-213C-1D0B55CF5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36" y="1565402"/>
            <a:ext cx="6622473" cy="49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8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C86A8-48C2-4BD1-BBD5-0F67EDAD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4029"/>
            <a:ext cx="10179088" cy="5170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b="1" dirty="0"/>
              <a:t>Ejemplo de obtención de casos a partir de una expresión se pueden consistir en un rango de valores Ejemplo:</a:t>
            </a:r>
          </a:p>
          <a:p>
            <a:pPr marL="0" indent="0">
              <a:buNone/>
            </a:pPr>
            <a:r>
              <a:rPr lang="es-ES" sz="2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 es mayor o igual que 0 y  menor igual que 10</a:t>
            </a:r>
            <a:r>
              <a:rPr lang="es-ES" sz="28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 </a:t>
            </a:r>
            <a:r>
              <a:rPr lang="es-ES" sz="2800" b="1" dirty="0">
                <a:solidFill>
                  <a:srgbClr val="99CA3C"/>
                </a:solidFill>
              </a:rPr>
              <a:t>≥</a:t>
            </a:r>
            <a:r>
              <a:rPr lang="es-ES" sz="28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800" b="1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s-ES" sz="2800" b="1" dirty="0">
                <a:solidFill>
                  <a:srgbClr val="99CA3C"/>
                </a:solidFill>
              </a:rPr>
              <a:t> and</a:t>
            </a:r>
            <a:r>
              <a:rPr lang="es-ES" sz="2800" b="1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≤ 10 </a:t>
            </a:r>
          </a:p>
          <a:p>
            <a:pPr marL="0" indent="0">
              <a:buNone/>
            </a:pPr>
            <a:endParaRPr lang="es-E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000" dirty="0">
              <a:hlinkClick r:id="rId2"/>
            </a:endParaRPr>
          </a:p>
          <a:p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X &lt; 0 (valores de entrada inválidos)</a:t>
            </a:r>
          </a:p>
          <a:p>
            <a:pPr marL="0" indent="0">
              <a:buNone/>
            </a:pPr>
            <a:r>
              <a:rPr lang="es-ES" b="1" dirty="0"/>
              <a:t>X &gt; 10 valores de entrada inválidos)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A72054-DBEA-45B1-88A7-194FF42F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13780"/>
              </p:ext>
            </p:extLst>
          </p:nvPr>
        </p:nvGraphicFramePr>
        <p:xfrm>
          <a:off x="1335578" y="4177761"/>
          <a:ext cx="5721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44">
                  <a:extLst>
                    <a:ext uri="{9D8B030D-6E8A-4147-A177-3AD203B41FA5}">
                      <a16:colId xmlns:a16="http://schemas.microsoft.com/office/drawing/2014/main" val="2680537968"/>
                    </a:ext>
                  </a:extLst>
                </a:gridCol>
                <a:gridCol w="2860944">
                  <a:extLst>
                    <a:ext uri="{9D8B030D-6E8A-4147-A177-3AD203B41FA5}">
                      <a16:colId xmlns:a16="http://schemas.microsoft.com/office/drawing/2014/main" val="39224206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Clases de equivalencia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7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CE Validas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CE Invalidas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6033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05BC5D2-F97A-472B-AE4E-4C08E2A74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3472"/>
              </p:ext>
            </p:extLst>
          </p:nvPr>
        </p:nvGraphicFramePr>
        <p:xfrm>
          <a:off x="677333" y="149618"/>
          <a:ext cx="992970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59">
                  <a:extLst>
                    <a:ext uri="{9D8B030D-6E8A-4147-A177-3AD203B41FA5}">
                      <a16:colId xmlns:a16="http://schemas.microsoft.com/office/drawing/2014/main" val="3751069366"/>
                    </a:ext>
                  </a:extLst>
                </a:gridCol>
                <a:gridCol w="5311948">
                  <a:extLst>
                    <a:ext uri="{9D8B030D-6E8A-4147-A177-3AD203B41FA5}">
                      <a16:colId xmlns:a16="http://schemas.microsoft.com/office/drawing/2014/main" val="369458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CE= (Clases de equivalencia )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Se  Agrupan los datos tenga un comportamiento esperado, se agregan a una CE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Se Agrupa el rango de valores obtenidos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3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59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B299369B1E8A43BCFA907DB2DA5DBB" ma:contentTypeVersion="2" ma:contentTypeDescription="Crear nuevo documento." ma:contentTypeScope="" ma:versionID="424084cf1e952369a43620a5fd936207">
  <xsd:schema xmlns:xsd="http://www.w3.org/2001/XMLSchema" xmlns:xs="http://www.w3.org/2001/XMLSchema" xmlns:p="http://schemas.microsoft.com/office/2006/metadata/properties" xmlns:ns2="87c50b3f-482a-4d8d-97b6-8712cfe8e274" targetNamespace="http://schemas.microsoft.com/office/2006/metadata/properties" ma:root="true" ma:fieldsID="2d22b14a439c7a59cb63a3dc7194b181" ns2:_="">
    <xsd:import namespace="87c50b3f-482a-4d8d-97b6-8712cfe8e2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50b3f-482a-4d8d-97b6-8712cfe8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32C746-21CE-491C-B5BF-78A74F054E7B}"/>
</file>

<file path=customXml/itemProps2.xml><?xml version="1.0" encoding="utf-8"?>
<ds:datastoreItem xmlns:ds="http://schemas.openxmlformats.org/officeDocument/2006/customXml" ds:itemID="{04A88E10-5C36-4424-A6F4-8A785A609C00}"/>
</file>

<file path=customXml/itemProps3.xml><?xml version="1.0" encoding="utf-8"?>
<ds:datastoreItem xmlns:ds="http://schemas.openxmlformats.org/officeDocument/2006/customXml" ds:itemID="{0CA31EB7-C5B7-4156-AFFD-C72902EFC21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7596</TotalTime>
  <Words>1503</Words>
  <Application>Microsoft Office PowerPoint</Application>
  <PresentationFormat>Panorámica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</vt:lpstr>
      <vt:lpstr>Helvetica Neue</vt:lpstr>
      <vt:lpstr>Open Sans</vt:lpstr>
      <vt:lpstr>Trebuchet MS</vt:lpstr>
      <vt:lpstr>Wingdings 3</vt:lpstr>
      <vt:lpstr>Faceta</vt:lpstr>
      <vt:lpstr>Pruebas caja negra</vt:lpstr>
      <vt:lpstr>Facts:</vt:lpstr>
      <vt:lpstr>Tipos de técnicas de caja negra</vt:lpstr>
      <vt:lpstr>Partición de equivalencia: </vt:lpstr>
      <vt:lpstr>Partición de equivalencia </vt:lpstr>
      <vt:lpstr>Partición de equivalencia </vt:lpstr>
      <vt:lpstr>Partición de equivalencia </vt:lpstr>
      <vt:lpstr>Partición de equivalencia:</vt:lpstr>
      <vt:lpstr>Presentación de PowerPoint</vt:lpstr>
      <vt:lpstr>Ejemplo de construcción de 4 casos de prueba a partir de la expresión: </vt:lpstr>
      <vt:lpstr>Presentación de PowerPoint</vt:lpstr>
      <vt:lpstr>Presentación de PowerPoint</vt:lpstr>
      <vt:lpstr>Caso de prueba para CE validas</vt:lpstr>
      <vt:lpstr>Caso de prueba para CE invalidas</vt:lpstr>
      <vt:lpstr>Análisis de valor limite:</vt:lpstr>
      <vt:lpstr>Presentación de PowerPoint</vt:lpstr>
      <vt:lpstr>Crear Casos de prueba para CE válidas y No válidas</vt:lpstr>
      <vt:lpstr>Tablas de decisión</vt:lpstr>
      <vt:lpstr>Operadores lógicos  </vt:lpstr>
      <vt:lpstr>Técnicas de caja negra-Tablas  de decisión ejemplo:</vt:lpstr>
      <vt:lpstr>Técnicas de caja negra-Tablas  de decisión ejemplo:</vt:lpstr>
      <vt:lpstr>Diagrama Transición de estados:</vt:lpstr>
      <vt:lpstr>Presentación de PowerPoint</vt:lpstr>
      <vt:lpstr>Técnica de caja negra basadas en casos de uso </vt:lpstr>
      <vt:lpstr>Técnicas basadas en la experiencia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de pruebas caja negera</dc:title>
  <dc:creator>cristian lopera</dc:creator>
  <cp:lastModifiedBy>Cristian Lopera</cp:lastModifiedBy>
  <cp:revision>26</cp:revision>
  <dcterms:created xsi:type="dcterms:W3CDTF">2022-03-21T13:09:55Z</dcterms:created>
  <dcterms:modified xsi:type="dcterms:W3CDTF">2023-03-06T13:36:17Z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0x0101007DB299369B1E8A43BCFA907DB2DA5DBB</vt:lpwstr>
  </property>
</Properties>
</file>