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74" autoAdjust="0"/>
  </p:normalViewPr>
  <p:slideViewPr>
    <p:cSldViewPr snapToGrid="0" showGuides="1">
      <p:cViewPr varScale="1">
        <p:scale>
          <a:sx n="93" d="100"/>
          <a:sy n="93" d="100"/>
        </p:scale>
        <p:origin x="84" y="56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03/08/2022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03/08/2022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854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259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40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95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/>
              <a:t>Editar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Editar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Editar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answers.typepad.com/leading_answers/files/original_waterfall_paper_winston_royc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lideshare.net/CARLOSCOLQUEALMENDRA/ingeniera-de-software-ciclo-de-vida" TargetMode="External"/><Relationship Id="rId2" Type="http://schemas.openxmlformats.org/officeDocument/2006/relationships/hyperlink" Target="https://blog.ganttpro.com/es/metodologia-de-cascad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utorialspoint.com/sp/software_engineering/software_development_life_cycle.htm#:~:text=Modelo%20Big%20Bang,del%20universo%20'Big%20Bang" TargetMode="External"/><Relationship Id="rId5" Type="http://schemas.openxmlformats.org/officeDocument/2006/relationships/hyperlink" Target="https://www2.deloitte.com/es/es/pages/technology/articles/que-es-el-desarrollo-en-espiral.html" TargetMode="External"/><Relationship Id="rId4" Type="http://schemas.openxmlformats.org/officeDocument/2006/relationships/hyperlink" Target="https://ingsoftware.weebly.com/ciclo-de-vida-en-v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MODELOS DE DESARROLLO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dirty="0"/>
              <a:t>Alejandra Orrego</a:t>
            </a:r>
          </a:p>
          <a:p>
            <a:pPr rtl="0"/>
            <a:r>
              <a:rPr lang="es-ES" dirty="0"/>
              <a:t>Andrea Grajales 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MODELO EN CASCADA 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948098" cy="608895"/>
          </a:xfrm>
        </p:spPr>
        <p:txBody>
          <a:bodyPr rtlCol="0"/>
          <a:lstStyle/>
          <a:p>
            <a:r>
              <a:rPr lang="es-ES" dirty="0">
                <a:solidFill>
                  <a:schemeClr val="tx1"/>
                </a:solidFill>
              </a:rPr>
              <a:t>Elaborada en el </a:t>
            </a:r>
            <a:r>
              <a:rPr lang="es-ES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artículo</a:t>
            </a:r>
            <a:r>
              <a:rPr lang="es-ES" u="sng" dirty="0">
                <a:solidFill>
                  <a:schemeClr val="tx1"/>
                </a:solidFill>
              </a:rPr>
              <a:t> </a:t>
            </a:r>
            <a:r>
              <a:rPr lang="es-ES" dirty="0">
                <a:solidFill>
                  <a:schemeClr val="tx1"/>
                </a:solidFill>
              </a:rPr>
              <a:t>de Winston W. Royce en 1970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algn="just">
              <a:buClr>
                <a:schemeClr val="accent2"/>
              </a:buClr>
            </a:pPr>
            <a:r>
              <a:rPr lang="es-ES" dirty="0">
                <a:latin typeface="Lato-Regular"/>
              </a:rPr>
              <a:t>Se divide en distintas fases secuenciales, donde el equipo puede pasar a la siguiente fase sólo cuando se haya completado la anterior. </a:t>
            </a:r>
          </a:p>
          <a:p>
            <a:pPr algn="just">
              <a:buClr>
                <a:schemeClr val="accent2"/>
              </a:buClr>
            </a:pPr>
            <a:endParaRPr lang="es-ES" dirty="0">
              <a:latin typeface="Lato-Regular"/>
            </a:endParaRPr>
          </a:p>
          <a:p>
            <a:pPr algn="just">
              <a:buClr>
                <a:schemeClr val="accent2"/>
              </a:buClr>
            </a:pPr>
            <a:r>
              <a:rPr lang="es-ES" dirty="0">
                <a:latin typeface="Lato-Regular"/>
              </a:rPr>
              <a:t>Se implementa cuando se tiene claro en su totalidad el proyecto.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5" name="Marcador de gráfico 4">
            <a:extLst>
              <a:ext uri="{FF2B5EF4-FFF2-40B4-BE49-F238E27FC236}">
                <a16:creationId xmlns:a16="http://schemas.microsoft.com/office/drawing/2014/main" id="{9D550DDD-165D-4279-BBFF-0EDC11D174A4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>
          <a:blip r:embed="rId4"/>
          <a:stretch>
            <a:fillRect/>
          </a:stretch>
        </p:blipFill>
        <p:spPr>
          <a:xfrm>
            <a:off x="5795963" y="2190918"/>
            <a:ext cx="5719762" cy="37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MODELO REPETITIVO 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algn="just">
              <a:buClr>
                <a:schemeClr val="accent2"/>
              </a:buClr>
            </a:pPr>
            <a:r>
              <a:rPr lang="es-ES" dirty="0"/>
              <a:t>Proyecta el proceso de desarrollo de forma cíclica (repetitiva) repitiendo cada paso después de cada ciclo en el proceso de desarrollo.</a:t>
            </a:r>
          </a:p>
          <a:p>
            <a:pPr algn="just">
              <a:buClr>
                <a:schemeClr val="accent2"/>
              </a:buClr>
            </a:pPr>
            <a:endParaRPr lang="es-ES" dirty="0"/>
          </a:p>
          <a:p>
            <a:pPr algn="just">
              <a:buClr>
                <a:schemeClr val="accent2"/>
              </a:buClr>
            </a:pPr>
            <a:r>
              <a:rPr lang="es-ES" dirty="0"/>
              <a:t>Es mas fácil gestionar el proceso e desarrollo, pero a la vez se consume más recursos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B548DF-3BDB-4A8C-91F5-4B73871C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38" y="2025697"/>
            <a:ext cx="4517924" cy="40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6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MODELO V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algn="just">
              <a:buClr>
                <a:schemeClr val="accent2"/>
              </a:buClr>
            </a:pPr>
            <a:r>
              <a:rPr lang="es-ES" dirty="0"/>
              <a:t>El modelo en V es una variación del modelo en cascada que muestra cómo se relacionan las actividades de prueba con el análisis y el diseño.</a:t>
            </a:r>
          </a:p>
          <a:p>
            <a:pPr algn="just">
              <a:buClr>
                <a:schemeClr val="accent2"/>
              </a:buClr>
            </a:pPr>
            <a:r>
              <a:rPr lang="es-ES" dirty="0"/>
              <a:t> </a:t>
            </a:r>
          </a:p>
          <a:p>
            <a:pPr algn="just">
              <a:buClr>
                <a:schemeClr val="accent2"/>
              </a:buClr>
            </a:pPr>
            <a:r>
              <a:rPr lang="es-ES" dirty="0"/>
              <a:t>Se relaciona entre las etapas de desarrollo y los distintos tipos de pruebas facilitan la localización de fallos.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AF9EF1DD-DFAD-4CDF-A74F-A942E1ED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15" y="1356997"/>
            <a:ext cx="4630434" cy="445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97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9" y="591093"/>
            <a:ext cx="8333222" cy="1147969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ES" dirty="0"/>
              <a:t>MODELO ESPIRAR </a:t>
            </a:r>
            <a:br>
              <a:rPr lang="es-ES" dirty="0"/>
            </a:b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948098" cy="608895"/>
          </a:xfrm>
        </p:spPr>
        <p:txBody>
          <a:bodyPr rtlCol="0"/>
          <a:lstStyle/>
          <a:p>
            <a:r>
              <a:rPr lang="es-CO" dirty="0">
                <a:solidFill>
                  <a:schemeClr val="tx1"/>
                </a:solidFill>
              </a:rPr>
              <a:t>Barry W. Boehm p  1986 y en 1988 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algn="just">
              <a:buClr>
                <a:schemeClr val="accent2"/>
              </a:buClr>
            </a:pPr>
            <a:r>
              <a:rPr lang="es-ES" dirty="0"/>
              <a:t> Las fases no se realizan de forma única paso a paso, sino varias veces en forma de espiral. Mediante esta </a:t>
            </a:r>
            <a:r>
              <a:rPr lang="es-ES" b="1" dirty="0"/>
              <a:t>repetición cíclica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2050" name="Picture 2" descr="Espiral de Proyectos – Título del sitio">
            <a:extLst>
              <a:ext uri="{FF2B5EF4-FFF2-40B4-BE49-F238E27FC236}">
                <a16:creationId xmlns:a16="http://schemas.microsoft.com/office/drawing/2014/main" id="{18CF4C4E-D93B-47EE-967B-03C7F818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8" y="1451266"/>
            <a:ext cx="58864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5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/>
            <a:r>
              <a:rPr lang="es-ES" dirty="0"/>
              <a:t>MODELOBIG BANG</a:t>
            </a:r>
            <a:br>
              <a:rPr lang="es-ES" dirty="0"/>
            </a:br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algn="just">
              <a:buClr>
                <a:schemeClr val="accent2"/>
              </a:buClr>
            </a:pPr>
            <a:r>
              <a:rPr lang="es-ES" b="1" dirty="0"/>
              <a:t>Este modelo es el modelo con la forma más simple</a:t>
            </a:r>
            <a:r>
              <a:rPr lang="es-ES" dirty="0"/>
              <a:t>. Requiere poca planificación, mucha programación y también muchos fondos.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3074" name="Picture 2" descr="Ciclo de vida del desarrollo Software">
            <a:extLst>
              <a:ext uri="{FF2B5EF4-FFF2-40B4-BE49-F238E27FC236}">
                <a16:creationId xmlns:a16="http://schemas.microsoft.com/office/drawing/2014/main" id="{63AB9A51-3E02-4253-ABD2-BB11149185FB}"/>
              </a:ext>
            </a:extLst>
          </p:cNvPr>
          <p:cNvPicPr>
            <a:picLocks noGrp="1" noChangeAspect="1" noChangeArrowheads="1"/>
          </p:cNvPicPr>
          <p:nvPr>
            <p:ph type="chart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748378"/>
            <a:ext cx="5719762" cy="259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3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128BB3-B7A2-43AF-AF1B-4B13227195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es-ES" noProof="0"/>
              <a:t>Agregue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C63ED5-935C-4066-9287-733E8A995A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7</a:t>
            </a:fld>
            <a:endParaRPr lang="es-ES" noProof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A759861-84C9-47AF-BA7E-CBE6B2D473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431515"/>
            <a:ext cx="8478622" cy="5658135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https://blog.ganttpro.com/es/metodologia-de-cascada/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https://es.slideshare.net/CARLOSCOLQUEALMENDRA/ingeniera-de-software-ciclo-de-vida</a:t>
            </a:r>
            <a:endParaRPr lang="es-CO" dirty="0"/>
          </a:p>
          <a:p>
            <a:endParaRPr lang="es-ES" dirty="0"/>
          </a:p>
          <a:p>
            <a:r>
              <a:rPr lang="es-CO" dirty="0">
                <a:hlinkClick r:id="rId4"/>
              </a:rPr>
              <a:t>https://ingsoftware.weebly.com/ciclo-de-vida-en-v.html</a:t>
            </a:r>
            <a:endParaRPr lang="es-CO" dirty="0"/>
          </a:p>
          <a:p>
            <a:endParaRPr lang="es-ES" dirty="0"/>
          </a:p>
          <a:p>
            <a:r>
              <a:rPr lang="es-CO" dirty="0">
                <a:hlinkClick r:id="rId5"/>
              </a:rPr>
              <a:t>https://www2.deloitte.com/es/es/pages/technology/articles/que-es-el-desarrollo-en-espiral.html</a:t>
            </a:r>
            <a:endParaRPr lang="es-CO" dirty="0"/>
          </a:p>
          <a:p>
            <a:endParaRPr lang="es-ES" dirty="0"/>
          </a:p>
          <a:p>
            <a:r>
              <a:rPr lang="es-CO" dirty="0">
                <a:hlinkClick r:id="rId6"/>
              </a:rPr>
              <a:t>https://www.tutorialspoint.com/sp/software_engineering/software_development_life_cycle.htm#:~:text=Modelo%20Big%20Bang,del%20universo%20'Big%20Bang</a:t>
            </a:r>
            <a:r>
              <a:rPr lang="es-CO" dirty="0"/>
              <a:t>’.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7541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.potx" id="{5DC35D6A-7AF7-4DE7-8731-812528C97C0C}" vid="{9531A767-EDB9-4E24-A3CF-953A0F5A2E6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infopath/2007/PartnerControls"/>
    <ds:schemaRef ds:uri="fb0879af-3eba-417a-a55a-ffe6dcd6ca77"/>
    <ds:schemaRef ds:uri="6dc4bcd6-49db-4c07-9060-8acfc67cef9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0</TotalTime>
  <Words>334</Words>
  <Application>Microsoft Office PowerPoint</Application>
  <PresentationFormat>Panorámica</PresentationFormat>
  <Paragraphs>45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CiscoSans ExtraLight</vt:lpstr>
      <vt:lpstr>Gill Sans SemiBold</vt:lpstr>
      <vt:lpstr>Lato-Regular</vt:lpstr>
      <vt:lpstr>Times New Roman</vt:lpstr>
      <vt:lpstr>Tema de Office</vt:lpstr>
      <vt:lpstr>MODELOS DE DESARROLLO </vt:lpstr>
      <vt:lpstr>MODELO EN CASCADA </vt:lpstr>
      <vt:lpstr>MODELO REPETITIVO </vt:lpstr>
      <vt:lpstr>MODELO V</vt:lpstr>
      <vt:lpstr>MODELO ESPIRAR  </vt:lpstr>
      <vt:lpstr>MODELOBIG BANG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2022-08-03T20:37:29Z</dcterms:created>
  <dcterms:modified xsi:type="dcterms:W3CDTF">2022-08-03T21:11:17Z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