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1" r:id="rId5"/>
    <p:sldId id="294" r:id="rId6"/>
    <p:sldId id="272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70" r:id="rId17"/>
  </p:sldIdLst>
  <p:sldSz cx="9144000" cy="6858000" type="screen4x3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6633"/>
    <a:srgbClr val="C0C0C0"/>
    <a:srgbClr val="FF9999"/>
    <a:srgbClr val="9933FF"/>
    <a:srgbClr val="FFFF00"/>
    <a:srgbClr val="339933"/>
    <a:srgbClr val="0452A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2CB8-D048-4FC6-9029-3D0A3CBB8F28}" type="datetimeFigureOut">
              <a:rPr lang="es-CO"/>
              <a:pPr>
                <a:defRPr/>
              </a:pPr>
              <a:t>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B9539-B46C-42B9-84E8-9C7A2A0159AE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2726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66E5-A841-42FE-956C-23B352FEC490}" type="datetimeFigureOut">
              <a:rPr lang="es-CO"/>
              <a:pPr>
                <a:defRPr/>
              </a:pPr>
              <a:t>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468850-5C2A-4C9B-A1F5-924E73512C70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3521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76E67-9957-44A7-9F4C-576BB41CDBF3}" type="datetimeFigureOut">
              <a:rPr lang="es-CO"/>
              <a:pPr>
                <a:defRPr/>
              </a:pPr>
              <a:t>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D1977-447F-46E5-B657-A4686BEF0259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6748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6D44-0B96-4B95-85F3-452F2070CDC6}" type="datetimeFigureOut">
              <a:rPr lang="es-CO"/>
              <a:pPr>
                <a:defRPr/>
              </a:pPr>
              <a:t>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36AE2-513E-4CCD-8496-64D4C2F11A74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9106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FD15B-FBB8-446B-9778-1C971F1F481E}" type="datetimeFigureOut">
              <a:rPr lang="es-CO"/>
              <a:pPr>
                <a:defRPr/>
              </a:pPr>
              <a:t>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80091-D1E2-4FDD-BA94-019A0FBC08B4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8486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064F0-5D18-4551-92EA-8D23C1BF04ED}" type="datetimeFigureOut">
              <a:rPr lang="es-CO"/>
              <a:pPr>
                <a:defRPr/>
              </a:pPr>
              <a:t>3/08/2022</a:t>
            </a:fld>
            <a:endParaRPr lang="es-C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16288-F6AB-476D-A042-995323BFB241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4734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A6911-EA19-458D-9C03-7E069ACCB34D}" type="datetimeFigureOut">
              <a:rPr lang="es-CO"/>
              <a:pPr>
                <a:defRPr/>
              </a:pPr>
              <a:t>3/08/2022</a:t>
            </a:fld>
            <a:endParaRPr lang="es-C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106D6-CFEF-499C-8B1E-12A808148BEE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6766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9B1C0-4C2E-4074-96D1-CD7E52FC8648}" type="datetimeFigureOut">
              <a:rPr lang="es-CO"/>
              <a:pPr>
                <a:defRPr/>
              </a:pPr>
              <a:t>3/08/2022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26557-3EE2-47B6-8878-E86F8302C2AE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4430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3BFA0-24E7-49A7-ADB5-8BEFDB80AA63}" type="datetimeFigureOut">
              <a:rPr lang="es-CO"/>
              <a:pPr>
                <a:defRPr/>
              </a:pPr>
              <a:t>3/08/2022</a:t>
            </a:fld>
            <a:endParaRPr lang="es-CO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5CC65-185F-4D13-90E7-DF102995E43E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1620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3EB4A-097A-43D7-BF05-CCB1D00424A6}" type="datetimeFigureOut">
              <a:rPr lang="es-CO"/>
              <a:pPr>
                <a:defRPr/>
              </a:pPr>
              <a:t>3/08/2022</a:t>
            </a:fld>
            <a:endParaRPr lang="es-C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710CA-333B-4FD3-8AAF-4DFDF831122F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1540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4957F-1E0C-4D64-99E1-0E2821329F1F}" type="datetimeFigureOut">
              <a:rPr lang="es-CO"/>
              <a:pPr>
                <a:defRPr/>
              </a:pPr>
              <a:t>3/08/2022</a:t>
            </a:fld>
            <a:endParaRPr lang="es-C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A2A64-E224-4CED-92F0-277AC4867452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3843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AEA74B2-2710-4286-8CDC-7C8B1B074689}" type="datetimeFigureOut">
              <a:rPr lang="es-CO"/>
              <a:pPr>
                <a:defRPr/>
              </a:pPr>
              <a:t>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526B8E4-F50B-41AD-AD0E-85D7D227C5EC}" type="slidenum">
              <a:rPr lang="es-CO" altLang="es-CO"/>
              <a:pPr/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lequia.com/soluciones-y-servicios/desarrollo-de-softwar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#iso:std:iso-iec-ieee:12207:ed-1:v1:en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611188" y="2863850"/>
            <a:ext cx="81375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s-EC" sz="3300" b="1" dirty="0">
              <a:solidFill>
                <a:srgbClr val="086633"/>
              </a:solidFill>
              <a:latin typeface="Tahoma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s-EC" sz="2700" b="1" dirty="0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DISEÑO DEL SISTEMA</a:t>
            </a:r>
          </a:p>
          <a:p>
            <a:pPr algn="ctr">
              <a:defRPr/>
            </a:pPr>
            <a:r>
              <a:rPr lang="es-EC" sz="2700" b="1" dirty="0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JHON ANDERSON HERNANDEZ ARANGO</a:t>
            </a:r>
            <a:endParaRPr lang="es-EC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s-EC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s-EC" sz="2700" b="1" dirty="0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2022 </a:t>
            </a:r>
            <a:r>
              <a:rPr lang="es-EC" sz="2700" b="1" dirty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– 2</a:t>
            </a:r>
          </a:p>
          <a:p>
            <a:pPr algn="ctr">
              <a:defRPr/>
            </a:pPr>
            <a:endParaRPr lang="es-EC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s-EC" sz="2700" b="1" dirty="0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CICLO DE VIDA DEL SOFTWARE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7"/>
          <p:cNvSpPr>
            <a:spLocks noChangeArrowheads="1"/>
          </p:cNvSpPr>
          <p:nvPr/>
        </p:nvSpPr>
        <p:spPr bwMode="auto">
          <a:xfrm>
            <a:off x="3105150" y="295275"/>
            <a:ext cx="58007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Ciclo de vida del software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16D3F74-2EB7-4A67-B958-72B5C8065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81" y="1236458"/>
            <a:ext cx="74882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Fases del desarrollo de </a:t>
            </a:r>
            <a:r>
              <a:rPr lang="es-EC" sz="2700" b="1" dirty="0" err="1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Softweare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0DEE7CF-271C-452E-90AB-9B3CFDF221DA}"/>
              </a:ext>
            </a:extLst>
          </p:cNvPr>
          <p:cNvSpPr txBox="1"/>
          <p:nvPr/>
        </p:nvSpPr>
        <p:spPr>
          <a:xfrm>
            <a:off x="364645" y="2196544"/>
            <a:ext cx="8414708" cy="3599703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28930" indent="-303530">
              <a:lnSpc>
                <a:spcPct val="100000"/>
              </a:lnSpc>
              <a:spcBef>
                <a:spcPts val="710"/>
              </a:spcBef>
              <a:buFont typeface="MS UI Gothic"/>
              <a:buChar char="▪"/>
              <a:tabLst>
                <a:tab pos="328295" algn="l"/>
                <a:tab pos="328930" algn="l"/>
              </a:tabLst>
            </a:pPr>
            <a:endParaRPr lang="es-ES" sz="2800" dirty="0" smtClean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4000" b="1" dirty="0" smtClean="0"/>
              <a:t>Implementación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s-CO" sz="4000" b="1" dirty="0" smtClean="0"/>
          </a:p>
          <a:p>
            <a:pPr algn="ctr"/>
            <a:r>
              <a:rPr lang="es-ES" sz="4000" dirty="0"/>
              <a:t>Al programar, hay que intentar que el código no sea indescifrable siguiendo distintas pautas como las siguientes:</a:t>
            </a:r>
            <a:endParaRPr lang="es-CO" sz="2800" dirty="0" smtClean="0"/>
          </a:p>
        </p:txBody>
      </p:sp>
    </p:spTree>
    <p:extLst>
      <p:ext uri="{BB962C8B-B14F-4D97-AF65-F5344CB8AC3E}">
        <p14:creationId xmlns:p14="http://schemas.microsoft.com/office/powerpoint/2010/main" val="10515125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7"/>
          <p:cNvSpPr>
            <a:spLocks noChangeArrowheads="1"/>
          </p:cNvSpPr>
          <p:nvPr/>
        </p:nvSpPr>
        <p:spPr bwMode="auto">
          <a:xfrm>
            <a:off x="3105150" y="295275"/>
            <a:ext cx="58007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Ciclo de vida del software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16D3F74-2EB7-4A67-B958-72B5C8065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81" y="1236458"/>
            <a:ext cx="74882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Pautas de programación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0DEE7CF-271C-452E-90AB-9B3CFDF221DA}"/>
              </a:ext>
            </a:extLst>
          </p:cNvPr>
          <p:cNvSpPr txBox="1"/>
          <p:nvPr/>
        </p:nvSpPr>
        <p:spPr>
          <a:xfrm>
            <a:off x="279803" y="2451068"/>
            <a:ext cx="8626071" cy="2245487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/>
              <a:t>Evitar </a:t>
            </a:r>
            <a:r>
              <a:rPr lang="es-ES" sz="2000" dirty="0"/>
              <a:t>bloques de control no estructurados.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Identificar correctamente las variables y su alcance.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Elegir algoritmos y estructuras de datos adecuadas para el problema.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Mantener la lógica de la aplicación lo más sencilla posible.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Documentar y comentar adecuadamente el código de los programas.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Facilitar la interpretación visual del código utilizando reglas de formato de código previamente consensuadas en el equipo de desarrollo.</a:t>
            </a:r>
          </a:p>
        </p:txBody>
      </p:sp>
    </p:spTree>
    <p:extLst>
      <p:ext uri="{BB962C8B-B14F-4D97-AF65-F5344CB8AC3E}">
        <p14:creationId xmlns:p14="http://schemas.microsoft.com/office/powerpoint/2010/main" val="27011041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7"/>
          <p:cNvSpPr>
            <a:spLocks noChangeArrowheads="1"/>
          </p:cNvSpPr>
          <p:nvPr/>
        </p:nvSpPr>
        <p:spPr bwMode="auto">
          <a:xfrm>
            <a:off x="3105150" y="295275"/>
            <a:ext cx="58007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Ciclo de vida del software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16D3F74-2EB7-4A67-B958-72B5C8065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81" y="1236458"/>
            <a:ext cx="74882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Fases del desarrollo de </a:t>
            </a:r>
            <a:r>
              <a:rPr lang="es-EC" sz="2700" b="1" dirty="0" err="1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Softweare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0DEE7CF-271C-452E-90AB-9B3CFDF221DA}"/>
              </a:ext>
            </a:extLst>
          </p:cNvPr>
          <p:cNvSpPr txBox="1"/>
          <p:nvPr/>
        </p:nvSpPr>
        <p:spPr>
          <a:xfrm>
            <a:off x="364645" y="2196544"/>
            <a:ext cx="8414708" cy="298415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28930" indent="-303530">
              <a:lnSpc>
                <a:spcPct val="100000"/>
              </a:lnSpc>
              <a:spcBef>
                <a:spcPts val="710"/>
              </a:spcBef>
              <a:buFont typeface="MS UI Gothic"/>
              <a:buChar char="▪"/>
              <a:tabLst>
                <a:tab pos="328295" algn="l"/>
                <a:tab pos="328930" algn="l"/>
              </a:tabLst>
            </a:pPr>
            <a:endParaRPr lang="es-ES" sz="2800" dirty="0" smtClean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4000" b="1" dirty="0" smtClean="0"/>
              <a:t>Pruebas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s-CO" sz="4000" b="1" dirty="0" smtClean="0"/>
          </a:p>
          <a:p>
            <a:pPr algn="ctr"/>
            <a:r>
              <a:rPr lang="es-ES" sz="4000" dirty="0"/>
              <a:t>Se dice que una prueba es un éxito si se detecta algún error.</a:t>
            </a:r>
            <a:endParaRPr lang="es-CO" sz="2800" dirty="0" smtClean="0"/>
          </a:p>
        </p:txBody>
      </p:sp>
    </p:spTree>
    <p:extLst>
      <p:ext uri="{BB962C8B-B14F-4D97-AF65-F5344CB8AC3E}">
        <p14:creationId xmlns:p14="http://schemas.microsoft.com/office/powerpoint/2010/main" val="37530557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7"/>
          <p:cNvSpPr>
            <a:spLocks noChangeArrowheads="1"/>
          </p:cNvSpPr>
          <p:nvPr/>
        </p:nvSpPr>
        <p:spPr bwMode="auto">
          <a:xfrm>
            <a:off x="3105150" y="295275"/>
            <a:ext cx="58007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Ciclo de vida del software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16D3F74-2EB7-4A67-B958-72B5C8065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81" y="1236458"/>
            <a:ext cx="74882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Fases del desarrollo de </a:t>
            </a:r>
            <a:r>
              <a:rPr lang="es-EC" sz="2700" b="1" dirty="0" err="1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Softweare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0DEE7CF-271C-452E-90AB-9B3CFDF221DA}"/>
              </a:ext>
            </a:extLst>
          </p:cNvPr>
          <p:cNvSpPr txBox="1"/>
          <p:nvPr/>
        </p:nvSpPr>
        <p:spPr>
          <a:xfrm>
            <a:off x="364645" y="2545336"/>
            <a:ext cx="8414708" cy="175304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28930" indent="-303530">
              <a:lnSpc>
                <a:spcPct val="100000"/>
              </a:lnSpc>
              <a:spcBef>
                <a:spcPts val="710"/>
              </a:spcBef>
              <a:buFont typeface="MS UI Gothic"/>
              <a:buChar char="▪"/>
              <a:tabLst>
                <a:tab pos="328295" algn="l"/>
                <a:tab pos="328930" algn="l"/>
              </a:tabLst>
            </a:pPr>
            <a:endParaRPr lang="es-ES" sz="2800" dirty="0" smtClean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4000" b="1" dirty="0" smtClean="0"/>
              <a:t>Instalación o Despliegue</a:t>
            </a:r>
          </a:p>
          <a:p>
            <a:pPr algn="ctr"/>
            <a:endParaRPr lang="es-CO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17622965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7"/>
          <p:cNvSpPr>
            <a:spLocks noChangeArrowheads="1"/>
          </p:cNvSpPr>
          <p:nvPr/>
        </p:nvSpPr>
        <p:spPr bwMode="auto">
          <a:xfrm>
            <a:off x="3105150" y="295275"/>
            <a:ext cx="58007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Ciclo de vida del software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16D3F74-2EB7-4A67-B958-72B5C8065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81" y="1236458"/>
            <a:ext cx="74882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Fases del desarrollo de </a:t>
            </a:r>
            <a:r>
              <a:rPr lang="es-EC" sz="2700" b="1" dirty="0" err="1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Softweare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0DEE7CF-271C-452E-90AB-9B3CFDF221DA}"/>
              </a:ext>
            </a:extLst>
          </p:cNvPr>
          <p:cNvSpPr txBox="1"/>
          <p:nvPr/>
        </p:nvSpPr>
        <p:spPr>
          <a:xfrm>
            <a:off x="364645" y="1894887"/>
            <a:ext cx="8414708" cy="4461478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28930" indent="-303530">
              <a:lnSpc>
                <a:spcPct val="100000"/>
              </a:lnSpc>
              <a:spcBef>
                <a:spcPts val="710"/>
              </a:spcBef>
              <a:buFont typeface="MS UI Gothic"/>
              <a:buChar char="▪"/>
              <a:tabLst>
                <a:tab pos="328295" algn="l"/>
                <a:tab pos="328930" algn="l"/>
              </a:tabLst>
            </a:pPr>
            <a:endParaRPr lang="es-ES" sz="2800" dirty="0" smtClean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4000" b="1" dirty="0" smtClean="0"/>
              <a:t>Uso y Mantenimiento</a:t>
            </a:r>
          </a:p>
          <a:p>
            <a:pPr algn="ctr"/>
            <a:r>
              <a:rPr lang="es-CO" sz="4000" dirty="0"/>
              <a:t>I</a:t>
            </a:r>
            <a:r>
              <a:rPr lang="es-CO" sz="4000" dirty="0" smtClean="0"/>
              <a:t>ncluye </a:t>
            </a:r>
            <a:r>
              <a:rPr lang="es-CO" sz="4000" dirty="0"/>
              <a:t>tres puntos diferenciados</a:t>
            </a:r>
            <a:r>
              <a:rPr lang="es-CO" sz="4000" dirty="0" smtClean="0"/>
              <a:t>:</a:t>
            </a:r>
          </a:p>
          <a:p>
            <a:pPr algn="ctr"/>
            <a:endParaRPr lang="es-CO" sz="4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Eliminar los defectos detectados durante su vida útil (mantenimiento correctivo).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Adaptarlo a nuevas necesidades (mantenimiento adaptativo).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Añadirle nuevas funcionalidades (mantenimiento perfectivo).</a:t>
            </a:r>
          </a:p>
          <a:p>
            <a:pPr algn="ctr"/>
            <a:endParaRPr lang="es-CO" sz="4000" dirty="0" smtClean="0"/>
          </a:p>
        </p:txBody>
      </p:sp>
    </p:spTree>
    <p:extLst>
      <p:ext uri="{BB962C8B-B14F-4D97-AF65-F5344CB8AC3E}">
        <p14:creationId xmlns:p14="http://schemas.microsoft.com/office/powerpoint/2010/main" val="150526982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7"/>
          <p:cNvSpPr>
            <a:spLocks noChangeArrowheads="1"/>
          </p:cNvSpPr>
          <p:nvPr/>
        </p:nvSpPr>
        <p:spPr bwMode="auto">
          <a:xfrm>
            <a:off x="3105150" y="295275"/>
            <a:ext cx="58007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Ciclo de vida del software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16D3F74-2EB7-4A67-B958-72B5C8065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551" y="1311873"/>
            <a:ext cx="74882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s-ES" sz="2800" b="1" dirty="0">
                <a:solidFill>
                  <a:srgbClr val="0866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Modelos de ciclos de vida del software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0DEE7CF-271C-452E-90AB-9B3CFDF221DA}"/>
              </a:ext>
            </a:extLst>
          </p:cNvPr>
          <p:cNvSpPr txBox="1"/>
          <p:nvPr/>
        </p:nvSpPr>
        <p:spPr>
          <a:xfrm>
            <a:off x="1241338" y="1904314"/>
            <a:ext cx="8414708" cy="4215257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28930" indent="-303530">
              <a:lnSpc>
                <a:spcPct val="100000"/>
              </a:lnSpc>
              <a:spcBef>
                <a:spcPts val="710"/>
              </a:spcBef>
              <a:buFont typeface="MS UI Gothic"/>
              <a:buChar char="▪"/>
              <a:tabLst>
                <a:tab pos="328295" algn="l"/>
                <a:tab pos="328930" algn="l"/>
              </a:tabLst>
            </a:pPr>
            <a:endParaRPr lang="es-E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b="1" dirty="0"/>
              <a:t>Modelo en cascada</a:t>
            </a:r>
            <a:endParaRPr lang="es-CO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b="1" dirty="0"/>
              <a:t>Modelo </a:t>
            </a:r>
            <a:r>
              <a:rPr lang="es-CO" sz="4000" b="1" dirty="0" smtClean="0"/>
              <a:t>repetitivo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b="1" dirty="0"/>
              <a:t>Modelo en espiral</a:t>
            </a:r>
            <a:endParaRPr lang="es-CO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b="1" dirty="0"/>
              <a:t>Modelo en V</a:t>
            </a:r>
            <a:endParaRPr lang="es-CO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b="1" dirty="0"/>
              <a:t>Modelo Big </a:t>
            </a:r>
            <a:r>
              <a:rPr lang="es-CO" sz="4000" b="1" dirty="0" err="1"/>
              <a:t>Bang</a:t>
            </a:r>
            <a:endParaRPr lang="es-CO" sz="4000" dirty="0"/>
          </a:p>
          <a:p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410974047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7"/>
          <p:cNvSpPr>
            <a:spLocks noChangeArrowheads="1"/>
          </p:cNvSpPr>
          <p:nvPr/>
        </p:nvSpPr>
        <p:spPr bwMode="auto">
          <a:xfrm>
            <a:off x="1541393" y="2927350"/>
            <a:ext cx="58007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GRACIAS POR LA ATENCIÓN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31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933103" y="1169681"/>
            <a:ext cx="74882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Puntos a tratar: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BE053BB-4297-4950-9137-7DA34D49188F}"/>
              </a:ext>
            </a:extLst>
          </p:cNvPr>
          <p:cNvSpPr txBox="1"/>
          <p:nvPr/>
        </p:nvSpPr>
        <p:spPr>
          <a:xfrm>
            <a:off x="1814479" y="2220563"/>
            <a:ext cx="5725487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98CC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 err="1" smtClean="0">
                <a:latin typeface="Arial MT"/>
                <a:cs typeface="Arial MT"/>
              </a:rPr>
              <a:t>Ciclo</a:t>
            </a:r>
            <a:r>
              <a:rPr lang="en-US" sz="2400" spc="-5" dirty="0" smtClean="0">
                <a:latin typeface="Arial MT"/>
                <a:cs typeface="Arial MT"/>
              </a:rPr>
              <a:t> de </a:t>
            </a:r>
            <a:r>
              <a:rPr lang="en-US" sz="2400" spc="-5" dirty="0" err="1" smtClean="0">
                <a:latin typeface="Arial MT"/>
                <a:cs typeface="Arial MT"/>
              </a:rPr>
              <a:t>vida</a:t>
            </a:r>
            <a:r>
              <a:rPr lang="en-US" sz="2400" spc="-5" dirty="0" smtClean="0">
                <a:latin typeface="Arial MT"/>
                <a:cs typeface="Arial MT"/>
              </a:rPr>
              <a:t> del Software</a:t>
            </a:r>
            <a:endParaRPr lang="en-US"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98CC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 err="1" smtClean="0">
                <a:latin typeface="Arial MT"/>
                <a:cs typeface="Arial MT"/>
              </a:rPr>
              <a:t>Fases</a:t>
            </a:r>
            <a:r>
              <a:rPr lang="en-US" sz="2400" spc="-5" dirty="0" smtClean="0">
                <a:latin typeface="Arial MT"/>
                <a:cs typeface="Arial MT"/>
              </a:rPr>
              <a:t> de </a:t>
            </a:r>
            <a:r>
              <a:rPr lang="en-US" sz="2400" spc="-5" dirty="0" err="1" smtClean="0">
                <a:latin typeface="Arial MT"/>
                <a:cs typeface="Arial MT"/>
              </a:rPr>
              <a:t>desarrollo</a:t>
            </a:r>
            <a:r>
              <a:rPr lang="en-US" sz="2400" spc="-5" dirty="0" smtClean="0">
                <a:latin typeface="Arial MT"/>
                <a:cs typeface="Arial MT"/>
              </a:rPr>
              <a:t> de software</a:t>
            </a:r>
            <a:endParaRPr lang="en-US" sz="2400" spc="-5" dirty="0">
              <a:latin typeface="Arial MT"/>
              <a:cs typeface="Arial MT"/>
            </a:endParaRPr>
          </a:p>
          <a:p>
            <a:pPr marL="355600" indent="-342900">
              <a:spcBef>
                <a:spcPts val="700"/>
              </a:spcBef>
              <a:buClr>
                <a:srgbClr val="98CC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 err="1" smtClean="0">
                <a:latin typeface="Arial MT"/>
                <a:cs typeface="Arial MT"/>
              </a:rPr>
              <a:t>Modelos</a:t>
            </a:r>
            <a:r>
              <a:rPr lang="en-US" sz="2400" spc="-5" dirty="0" smtClean="0">
                <a:latin typeface="Arial MT"/>
                <a:cs typeface="Arial MT"/>
              </a:rPr>
              <a:t> de </a:t>
            </a:r>
            <a:r>
              <a:rPr lang="en-US" sz="2400" spc="-5" dirty="0" err="1" smtClean="0">
                <a:latin typeface="Arial MT"/>
                <a:cs typeface="Arial MT"/>
              </a:rPr>
              <a:t>Ciclo</a:t>
            </a:r>
            <a:r>
              <a:rPr lang="en-US" sz="2400" spc="-5" dirty="0" smtClean="0">
                <a:latin typeface="Arial MT"/>
                <a:cs typeface="Arial MT"/>
              </a:rPr>
              <a:t> de </a:t>
            </a:r>
            <a:r>
              <a:rPr lang="en-US" sz="2400" spc="-5" dirty="0" err="1" smtClean="0">
                <a:latin typeface="Arial MT"/>
                <a:cs typeface="Arial MT"/>
              </a:rPr>
              <a:t>vida</a:t>
            </a:r>
            <a:endParaRPr lang="en-US"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7"/>
          <p:cNvSpPr>
            <a:spLocks noChangeArrowheads="1"/>
          </p:cNvSpPr>
          <p:nvPr/>
        </p:nvSpPr>
        <p:spPr bwMode="auto">
          <a:xfrm>
            <a:off x="3105150" y="295275"/>
            <a:ext cx="58007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CICLO DE VIDA DEL SOFTWARE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16D3F74-2EB7-4A67-B958-72B5C8065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81" y="874713"/>
            <a:ext cx="74882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CO" sz="2800" b="1" dirty="0" smtClean="0">
                <a:solidFill>
                  <a:srgbClr val="086633"/>
                </a:solidFill>
              </a:rPr>
              <a:t>SDLC </a:t>
            </a:r>
            <a:r>
              <a:rPr lang="es-ES" sz="2800" b="1" i="1" dirty="0" err="1">
                <a:solidFill>
                  <a:srgbClr val="086633"/>
                </a:solidFill>
              </a:rPr>
              <a:t>Systems</a:t>
            </a:r>
            <a:r>
              <a:rPr lang="es-ES" sz="2800" b="1" i="1" dirty="0">
                <a:solidFill>
                  <a:srgbClr val="086633"/>
                </a:solidFill>
              </a:rPr>
              <a:t> </a:t>
            </a:r>
            <a:r>
              <a:rPr lang="es-ES" sz="2800" b="1" i="1" dirty="0" err="1">
                <a:solidFill>
                  <a:srgbClr val="086633"/>
                </a:solidFill>
              </a:rPr>
              <a:t>Development</a:t>
            </a:r>
            <a:r>
              <a:rPr lang="es-ES" sz="2800" b="1" i="1" dirty="0">
                <a:solidFill>
                  <a:srgbClr val="086633"/>
                </a:solidFill>
              </a:rPr>
              <a:t> </a:t>
            </a:r>
            <a:r>
              <a:rPr lang="es-ES" sz="2800" b="1" i="1" dirty="0" err="1">
                <a:solidFill>
                  <a:srgbClr val="086633"/>
                </a:solidFill>
              </a:rPr>
              <a:t>Life</a:t>
            </a:r>
            <a:r>
              <a:rPr lang="es-ES" sz="2800" b="1" i="1" dirty="0">
                <a:solidFill>
                  <a:srgbClr val="086633"/>
                </a:solidFill>
              </a:rPr>
              <a:t> </a:t>
            </a:r>
            <a:r>
              <a:rPr lang="es-ES" sz="2800" b="1" i="1" dirty="0" err="1">
                <a:solidFill>
                  <a:srgbClr val="086633"/>
                </a:solidFill>
              </a:rPr>
              <a:t>Cycle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2A1BD4-5221-417F-9EBB-5D68293F3189}"/>
              </a:ext>
            </a:extLst>
          </p:cNvPr>
          <p:cNvSpPr txBox="1"/>
          <p:nvPr/>
        </p:nvSpPr>
        <p:spPr>
          <a:xfrm>
            <a:off x="903196" y="2114027"/>
            <a:ext cx="74960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9720" indent="-287020" algn="just">
              <a:lnSpc>
                <a:spcPct val="100000"/>
              </a:lnSpc>
              <a:spcBef>
                <a:spcPts val="670"/>
              </a:spcBef>
              <a:buClr>
                <a:srgbClr val="98CC00"/>
              </a:buClr>
              <a:buFont typeface="Times New Roman"/>
              <a:buChar char="•"/>
              <a:tabLst>
                <a:tab pos="299085" algn="l"/>
                <a:tab pos="299720" algn="l"/>
              </a:tabLst>
            </a:pPr>
            <a:r>
              <a:rPr lang="es-ES" sz="2400" dirty="0" smtClean="0"/>
              <a:t>contempla </a:t>
            </a:r>
            <a:r>
              <a:rPr lang="es-ES" sz="2400" dirty="0"/>
              <a:t>las fases necesarias para validar el </a:t>
            </a:r>
            <a:r>
              <a:rPr lang="es-ES" sz="2400" b="1" dirty="0">
                <a:hlinkClick r:id="rId2"/>
              </a:rPr>
              <a:t>desarrollo del software</a:t>
            </a:r>
            <a:r>
              <a:rPr lang="es-ES" sz="2400" dirty="0"/>
              <a:t> y así garantizar que este cumpla los requisitos para la aplicación y verificación de los procedimientos de desarrollo, asegurándose de que los métodos usados son apropiados.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7"/>
          <p:cNvSpPr>
            <a:spLocks noChangeArrowheads="1"/>
          </p:cNvSpPr>
          <p:nvPr/>
        </p:nvSpPr>
        <p:spPr bwMode="auto">
          <a:xfrm>
            <a:off x="3105150" y="295275"/>
            <a:ext cx="58007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Ciclo de vida del software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16D3F74-2EB7-4A67-B958-72B5C8065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93" y="2684659"/>
            <a:ext cx="74882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Normativa</a:t>
            </a:r>
          </a:p>
          <a:p>
            <a:pPr algn="ctr">
              <a:buClr>
                <a:srgbClr val="007A5A"/>
              </a:buClr>
              <a:buFont typeface="Wingdings" pitchFamily="2" charset="2"/>
              <a:buNone/>
              <a:defRPr/>
            </a:pPr>
            <a:endParaRPr lang="es-EC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CO" sz="2800" b="1" dirty="0">
                <a:hlinkClick r:id="rId2"/>
              </a:rPr>
              <a:t>ISO/IEC/IEEE 12207:2017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421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7"/>
          <p:cNvSpPr>
            <a:spLocks noChangeArrowheads="1"/>
          </p:cNvSpPr>
          <p:nvPr/>
        </p:nvSpPr>
        <p:spPr bwMode="auto">
          <a:xfrm>
            <a:off x="3105150" y="295275"/>
            <a:ext cx="58007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Ciclo de vida del software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16D3F74-2EB7-4A67-B958-72B5C8065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12" y="1298918"/>
            <a:ext cx="8700163" cy="429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S" sz="2800" i="1" dirty="0" smtClean="0"/>
              <a:t>“</a:t>
            </a:r>
            <a:r>
              <a:rPr lang="es-ES" sz="2800" i="1" dirty="0"/>
              <a:t>Un marco común para los procesos del ciclo de vida de los programas informáticos, con una terminología bien definida, a la que pueda remitirse la industria del software. Contiene procesos, actividades y tareas aplicables durante la adquisición, el suministro, el desarrollo, el funcionamiento, el mantenimiento o la eliminación de sistemas, productos y servicios informáticos. Estos procesos del ciclo de vida se llevan a cabo mediante la participación de los interesados, con el objetivo final de lograr la satisfacción del cliente”.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955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7"/>
          <p:cNvSpPr>
            <a:spLocks noChangeArrowheads="1"/>
          </p:cNvSpPr>
          <p:nvPr/>
        </p:nvSpPr>
        <p:spPr bwMode="auto">
          <a:xfrm>
            <a:off x="3105150" y="295275"/>
            <a:ext cx="58007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Ciclo de vida del software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16D3F74-2EB7-4A67-B958-72B5C8065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81" y="874713"/>
            <a:ext cx="74882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Fases del desarrollo de </a:t>
            </a:r>
            <a:r>
              <a:rPr lang="es-EC" sz="2700" b="1" dirty="0" err="1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Softweare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0DEE7CF-271C-452E-90AB-9B3CFDF221DA}"/>
              </a:ext>
            </a:extLst>
          </p:cNvPr>
          <p:cNvSpPr txBox="1"/>
          <p:nvPr/>
        </p:nvSpPr>
        <p:spPr>
          <a:xfrm>
            <a:off x="276805" y="1376363"/>
            <a:ext cx="8414708" cy="4920578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28930" indent="-303530">
              <a:lnSpc>
                <a:spcPct val="100000"/>
              </a:lnSpc>
              <a:spcBef>
                <a:spcPts val="710"/>
              </a:spcBef>
              <a:buFont typeface="MS UI Gothic"/>
              <a:buChar char="▪"/>
              <a:tabLst>
                <a:tab pos="328295" algn="l"/>
                <a:tab pos="328930" algn="l"/>
              </a:tabLst>
            </a:pPr>
            <a:r>
              <a:rPr lang="es-ES" sz="2800" dirty="0"/>
              <a:t>De esta forma, las etapas del desarrollo de software son las siguientes</a:t>
            </a:r>
            <a:r>
              <a:rPr lang="es-ES" sz="2800" dirty="0" smtClean="0"/>
              <a:t>:</a:t>
            </a:r>
          </a:p>
          <a:p>
            <a:pPr marL="328930" indent="-303530">
              <a:lnSpc>
                <a:spcPct val="100000"/>
              </a:lnSpc>
              <a:spcBef>
                <a:spcPts val="710"/>
              </a:spcBef>
              <a:buFont typeface="MS UI Gothic"/>
              <a:buChar char="▪"/>
              <a:tabLst>
                <a:tab pos="328295" algn="l"/>
                <a:tab pos="328930" algn="l"/>
              </a:tabLst>
            </a:pPr>
            <a:endParaRPr lang="es-E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b="1" dirty="0" smtClean="0"/>
              <a:t>Planificación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b="1" dirty="0"/>
              <a:t>Análisis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b="1" dirty="0" smtClean="0"/>
              <a:t>Diseño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b="1" dirty="0" smtClean="0"/>
              <a:t>Implementación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b="1" dirty="0" smtClean="0"/>
              <a:t>Pruebas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b="1" dirty="0"/>
              <a:t>Instalación o despliegue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b="1" dirty="0"/>
              <a:t>Uso y mantenimiento</a:t>
            </a:r>
          </a:p>
          <a:p>
            <a:endParaRPr lang="es-CO" sz="2800" dirty="0" smtClean="0"/>
          </a:p>
        </p:txBody>
      </p:sp>
    </p:spTree>
    <p:extLst>
      <p:ext uri="{BB962C8B-B14F-4D97-AF65-F5344CB8AC3E}">
        <p14:creationId xmlns:p14="http://schemas.microsoft.com/office/powerpoint/2010/main" val="139406775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7"/>
          <p:cNvSpPr>
            <a:spLocks noChangeArrowheads="1"/>
          </p:cNvSpPr>
          <p:nvPr/>
        </p:nvSpPr>
        <p:spPr bwMode="auto">
          <a:xfrm>
            <a:off x="3105150" y="295275"/>
            <a:ext cx="58007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Ciclo de vida del software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16D3F74-2EB7-4A67-B958-72B5C8065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81" y="1236458"/>
            <a:ext cx="74882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Fases del desarrollo de </a:t>
            </a:r>
            <a:r>
              <a:rPr lang="es-EC" sz="2700" b="1" dirty="0" err="1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Softweare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0DEE7CF-271C-452E-90AB-9B3CFDF221DA}"/>
              </a:ext>
            </a:extLst>
          </p:cNvPr>
          <p:cNvSpPr txBox="1"/>
          <p:nvPr/>
        </p:nvSpPr>
        <p:spPr>
          <a:xfrm>
            <a:off x="248525" y="2177642"/>
            <a:ext cx="8414708" cy="3415037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28930" indent="-303530">
              <a:lnSpc>
                <a:spcPct val="100000"/>
              </a:lnSpc>
              <a:spcBef>
                <a:spcPts val="710"/>
              </a:spcBef>
              <a:buFont typeface="MS UI Gothic"/>
              <a:buChar char="▪"/>
              <a:tabLst>
                <a:tab pos="328295" algn="l"/>
                <a:tab pos="328930" algn="l"/>
              </a:tabLst>
            </a:pPr>
            <a:endParaRPr lang="es-ES" sz="2800" dirty="0" smtClean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4000" b="1" dirty="0" smtClean="0"/>
              <a:t>Planificación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s-CO" sz="4000" b="1" dirty="0"/>
          </a:p>
          <a:p>
            <a:pPr algn="ctr"/>
            <a:r>
              <a:rPr lang="es-CO" sz="4000" dirty="0" smtClean="0"/>
              <a:t>Tareas tipo</a:t>
            </a:r>
          </a:p>
          <a:p>
            <a:pPr algn="ctr"/>
            <a:r>
              <a:rPr lang="es-CO" sz="4000" i="1" dirty="0" err="1"/>
              <a:t>fuzzy</a:t>
            </a:r>
            <a:r>
              <a:rPr lang="es-CO" sz="4000" i="1" dirty="0"/>
              <a:t> </a:t>
            </a:r>
            <a:r>
              <a:rPr lang="es-CO" sz="4000" i="1" dirty="0" err="1"/>
              <a:t>front-end</a:t>
            </a:r>
            <a:endParaRPr lang="es-CO" sz="4000" dirty="0" smtClean="0"/>
          </a:p>
          <a:p>
            <a:endParaRPr lang="es-CO" sz="2800" dirty="0" smtClean="0"/>
          </a:p>
        </p:txBody>
      </p:sp>
    </p:spTree>
    <p:extLst>
      <p:ext uri="{BB962C8B-B14F-4D97-AF65-F5344CB8AC3E}">
        <p14:creationId xmlns:p14="http://schemas.microsoft.com/office/powerpoint/2010/main" val="1518241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7"/>
          <p:cNvSpPr>
            <a:spLocks noChangeArrowheads="1"/>
          </p:cNvSpPr>
          <p:nvPr/>
        </p:nvSpPr>
        <p:spPr bwMode="auto">
          <a:xfrm>
            <a:off x="3105150" y="295275"/>
            <a:ext cx="58007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Ciclo de vida del software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16D3F74-2EB7-4A67-B958-72B5C8065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81" y="1236458"/>
            <a:ext cx="74882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Fases del desarrollo de </a:t>
            </a:r>
            <a:r>
              <a:rPr lang="es-EC" sz="2700" b="1" dirty="0" err="1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Softweare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0DEE7CF-271C-452E-90AB-9B3CFDF221DA}"/>
              </a:ext>
            </a:extLst>
          </p:cNvPr>
          <p:cNvSpPr txBox="1"/>
          <p:nvPr/>
        </p:nvSpPr>
        <p:spPr>
          <a:xfrm>
            <a:off x="364645" y="2196544"/>
            <a:ext cx="8414708" cy="3415037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28930" indent="-303530">
              <a:lnSpc>
                <a:spcPct val="100000"/>
              </a:lnSpc>
              <a:spcBef>
                <a:spcPts val="710"/>
              </a:spcBef>
              <a:buFont typeface="MS UI Gothic"/>
              <a:buChar char="▪"/>
              <a:tabLst>
                <a:tab pos="328295" algn="l"/>
                <a:tab pos="328930" algn="l"/>
              </a:tabLst>
            </a:pPr>
            <a:endParaRPr lang="es-ES" sz="2800" dirty="0" smtClean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4000" b="1" dirty="0" smtClean="0"/>
              <a:t>Análisis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s-CO" sz="4000" b="1" dirty="0" smtClean="0"/>
          </a:p>
          <a:p>
            <a:pPr algn="ctr"/>
            <a:r>
              <a:rPr lang="es-ES" sz="4000" dirty="0"/>
              <a:t>las características que el sistema debe poseer</a:t>
            </a:r>
            <a:endParaRPr lang="es-CO" sz="4000" b="1" dirty="0"/>
          </a:p>
          <a:p>
            <a:endParaRPr lang="es-CO" sz="2800" dirty="0" smtClean="0"/>
          </a:p>
        </p:txBody>
      </p:sp>
    </p:spTree>
    <p:extLst>
      <p:ext uri="{BB962C8B-B14F-4D97-AF65-F5344CB8AC3E}">
        <p14:creationId xmlns:p14="http://schemas.microsoft.com/office/powerpoint/2010/main" val="20896857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7"/>
          <p:cNvSpPr>
            <a:spLocks noChangeArrowheads="1"/>
          </p:cNvSpPr>
          <p:nvPr/>
        </p:nvSpPr>
        <p:spPr bwMode="auto">
          <a:xfrm>
            <a:off x="3105150" y="295275"/>
            <a:ext cx="58007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Ciclo de vida del software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16D3F74-2EB7-4A67-B958-72B5C8065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81" y="1236458"/>
            <a:ext cx="74882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Clr>
                <a:srgbClr val="007A5A"/>
              </a:buClr>
              <a:buFont typeface="Wingdings" pitchFamily="2" charset="2"/>
              <a:buNone/>
              <a:defRPr/>
            </a:pPr>
            <a:r>
              <a:rPr lang="es-EC" sz="2700" b="1" dirty="0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Fases del desarrollo de </a:t>
            </a:r>
            <a:r>
              <a:rPr lang="es-EC" sz="2700" b="1" dirty="0" err="1" smtClean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Softweare</a:t>
            </a:r>
            <a:endParaRPr lang="es-ES" sz="27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0DEE7CF-271C-452E-90AB-9B3CFDF221DA}"/>
              </a:ext>
            </a:extLst>
          </p:cNvPr>
          <p:cNvSpPr txBox="1"/>
          <p:nvPr/>
        </p:nvSpPr>
        <p:spPr>
          <a:xfrm>
            <a:off x="364645" y="2196544"/>
            <a:ext cx="8414708" cy="3415037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28930" indent="-303530">
              <a:lnSpc>
                <a:spcPct val="100000"/>
              </a:lnSpc>
              <a:spcBef>
                <a:spcPts val="710"/>
              </a:spcBef>
              <a:buFont typeface="MS UI Gothic"/>
              <a:buChar char="▪"/>
              <a:tabLst>
                <a:tab pos="328295" algn="l"/>
                <a:tab pos="328930" algn="l"/>
              </a:tabLst>
            </a:pPr>
            <a:endParaRPr lang="es-ES" sz="2800" dirty="0" smtClean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4000" b="1" dirty="0" smtClean="0"/>
              <a:t>Diseño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s-CO" sz="4000" b="1" dirty="0" smtClean="0"/>
          </a:p>
          <a:p>
            <a:pPr algn="ctr"/>
            <a:r>
              <a:rPr lang="es-ES" sz="4000" dirty="0"/>
              <a:t>las características que el sistema debe poseer</a:t>
            </a:r>
            <a:endParaRPr lang="es-CO" sz="4000" b="1" dirty="0"/>
          </a:p>
          <a:p>
            <a:endParaRPr lang="es-CO" sz="2800" dirty="0" smtClean="0"/>
          </a:p>
        </p:txBody>
      </p:sp>
    </p:spTree>
    <p:extLst>
      <p:ext uri="{BB962C8B-B14F-4D97-AF65-F5344CB8AC3E}">
        <p14:creationId xmlns:p14="http://schemas.microsoft.com/office/powerpoint/2010/main" val="7411314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6302</TotalTime>
  <Words>461</Words>
  <Application>Microsoft Office PowerPoint</Application>
  <PresentationFormat>Presentación en pantalla (4:3)</PresentationFormat>
  <Paragraphs>92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MS UI Gothic</vt:lpstr>
      <vt:lpstr>Arial</vt:lpstr>
      <vt:lpstr>Arial MT</vt:lpstr>
      <vt:lpstr>Calibri</vt:lpstr>
      <vt:lpstr>Calibri Light</vt:lpstr>
      <vt:lpstr>Tahoma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Instructivo para el diligenciamiento del formato de inscripción para proyectos de investigación - REDCOLSI</dc:title>
  <dc:creator>Auxiliar Investigaciones</dc:creator>
  <cp:lastModifiedBy>zenbook</cp:lastModifiedBy>
  <cp:revision>473</cp:revision>
  <dcterms:created xsi:type="dcterms:W3CDTF">2017-02-06T16:07:59Z</dcterms:created>
  <dcterms:modified xsi:type="dcterms:W3CDTF">2022-08-03T14:19:17Z</dcterms:modified>
</cp:coreProperties>
</file>