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304" r:id="rId4"/>
    <p:sldId id="305" r:id="rId5"/>
    <p:sldId id="306" r:id="rId6"/>
    <p:sldId id="294" r:id="rId7"/>
    <p:sldId id="307" r:id="rId8"/>
    <p:sldId id="308" r:id="rId9"/>
    <p:sldId id="309" r:id="rId10"/>
    <p:sldId id="310" r:id="rId11"/>
    <p:sldId id="311" r:id="rId12"/>
    <p:sldId id="272" r:id="rId13"/>
    <p:sldId id="295" r:id="rId14"/>
    <p:sldId id="312" r:id="rId15"/>
    <p:sldId id="270" r:id="rId16"/>
  </p:sldIdLst>
  <p:sldSz cx="9144000" cy="6858000" type="screen4x3"/>
  <p:notesSz cx="6858000" cy="9144000"/>
  <p:defaultTextStyle>
    <a:defPPr>
      <a:defRPr lang="es-CO"/>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633"/>
    <a:srgbClr val="C0C0C0"/>
    <a:srgbClr val="FF9999"/>
    <a:srgbClr val="9933FF"/>
    <a:srgbClr val="FFFF00"/>
    <a:srgbClr val="339933"/>
    <a:srgbClr val="0452A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varScale="1">
        <p:scale>
          <a:sx n="66" d="100"/>
          <a:sy n="66" d="100"/>
        </p:scale>
        <p:origin x="14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fld id="{CD572CB8-D048-4FC6-9029-3D0A3CBB8F28}" type="datetimeFigureOut">
              <a:rPr lang="es-CO"/>
              <a:pPr>
                <a:defRPr/>
              </a:pPr>
              <a:t>10/08/2022</a:t>
            </a:fld>
            <a:endParaRPr lang="es-CO"/>
          </a:p>
        </p:txBody>
      </p:sp>
      <p:sp>
        <p:nvSpPr>
          <p:cNvPr id="5" name="Footer Placeholder 4"/>
          <p:cNvSpPr>
            <a:spLocks noGrp="1"/>
          </p:cNvSpPr>
          <p:nvPr>
            <p:ph type="ftr" sz="quarter" idx="11"/>
          </p:nvPr>
        </p:nvSpPr>
        <p:spPr/>
        <p:txBody>
          <a:bodyPr/>
          <a:lstStyle>
            <a:lvl1pPr>
              <a:defRPr/>
            </a:lvl1pPr>
          </a:lstStyle>
          <a:p>
            <a:pPr>
              <a:defRPr/>
            </a:pPr>
            <a:endParaRPr lang="es-CO"/>
          </a:p>
        </p:txBody>
      </p:sp>
      <p:sp>
        <p:nvSpPr>
          <p:cNvPr id="6" name="Slide Number Placeholder 5"/>
          <p:cNvSpPr>
            <a:spLocks noGrp="1"/>
          </p:cNvSpPr>
          <p:nvPr>
            <p:ph type="sldNum" sz="quarter" idx="12"/>
          </p:nvPr>
        </p:nvSpPr>
        <p:spPr/>
        <p:txBody>
          <a:bodyPr/>
          <a:lstStyle>
            <a:lvl1pPr>
              <a:defRPr/>
            </a:lvl1pPr>
          </a:lstStyle>
          <a:p>
            <a:fld id="{3B5B9539-B46C-42B9-84E8-9C7A2A0159AE}" type="slidenum">
              <a:rPr lang="es-CO" altLang="es-CO"/>
              <a:pPr/>
              <a:t>‹Nº›</a:t>
            </a:fld>
            <a:endParaRPr lang="es-CO" altLang="es-CO"/>
          </a:p>
        </p:txBody>
      </p:sp>
    </p:spTree>
    <p:extLst>
      <p:ext uri="{BB962C8B-B14F-4D97-AF65-F5344CB8AC3E}">
        <p14:creationId xmlns:p14="http://schemas.microsoft.com/office/powerpoint/2010/main" val="232726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E97266E5-A841-42FE-956C-23B352FEC490}" type="datetimeFigureOut">
              <a:rPr lang="es-CO"/>
              <a:pPr>
                <a:defRPr/>
              </a:pPr>
              <a:t>10/08/2022</a:t>
            </a:fld>
            <a:endParaRPr lang="es-CO"/>
          </a:p>
        </p:txBody>
      </p:sp>
      <p:sp>
        <p:nvSpPr>
          <p:cNvPr id="5" name="Footer Placeholder 4"/>
          <p:cNvSpPr>
            <a:spLocks noGrp="1"/>
          </p:cNvSpPr>
          <p:nvPr>
            <p:ph type="ftr" sz="quarter" idx="11"/>
          </p:nvPr>
        </p:nvSpPr>
        <p:spPr/>
        <p:txBody>
          <a:bodyPr/>
          <a:lstStyle>
            <a:lvl1pPr>
              <a:defRPr/>
            </a:lvl1pPr>
          </a:lstStyle>
          <a:p>
            <a:pPr>
              <a:defRPr/>
            </a:pPr>
            <a:endParaRPr lang="es-CO"/>
          </a:p>
        </p:txBody>
      </p:sp>
      <p:sp>
        <p:nvSpPr>
          <p:cNvPr id="6" name="Slide Number Placeholder 5"/>
          <p:cNvSpPr>
            <a:spLocks noGrp="1"/>
          </p:cNvSpPr>
          <p:nvPr>
            <p:ph type="sldNum" sz="quarter" idx="12"/>
          </p:nvPr>
        </p:nvSpPr>
        <p:spPr/>
        <p:txBody>
          <a:bodyPr/>
          <a:lstStyle>
            <a:lvl1pPr>
              <a:defRPr/>
            </a:lvl1pPr>
          </a:lstStyle>
          <a:p>
            <a:fld id="{E5468850-5C2A-4C9B-A1F5-924E73512C70}" type="slidenum">
              <a:rPr lang="es-CO" altLang="es-CO"/>
              <a:pPr/>
              <a:t>‹Nº›</a:t>
            </a:fld>
            <a:endParaRPr lang="es-CO" altLang="es-CO"/>
          </a:p>
        </p:txBody>
      </p:sp>
    </p:spTree>
    <p:extLst>
      <p:ext uri="{BB962C8B-B14F-4D97-AF65-F5344CB8AC3E}">
        <p14:creationId xmlns:p14="http://schemas.microsoft.com/office/powerpoint/2010/main" val="16352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19276E67-9957-44A7-9F4C-576BB41CDBF3}" type="datetimeFigureOut">
              <a:rPr lang="es-CO"/>
              <a:pPr>
                <a:defRPr/>
              </a:pPr>
              <a:t>10/08/2022</a:t>
            </a:fld>
            <a:endParaRPr lang="es-CO"/>
          </a:p>
        </p:txBody>
      </p:sp>
      <p:sp>
        <p:nvSpPr>
          <p:cNvPr id="5" name="Footer Placeholder 4"/>
          <p:cNvSpPr>
            <a:spLocks noGrp="1"/>
          </p:cNvSpPr>
          <p:nvPr>
            <p:ph type="ftr" sz="quarter" idx="11"/>
          </p:nvPr>
        </p:nvSpPr>
        <p:spPr/>
        <p:txBody>
          <a:bodyPr/>
          <a:lstStyle>
            <a:lvl1pPr>
              <a:defRPr/>
            </a:lvl1pPr>
          </a:lstStyle>
          <a:p>
            <a:pPr>
              <a:defRPr/>
            </a:pPr>
            <a:endParaRPr lang="es-CO"/>
          </a:p>
        </p:txBody>
      </p:sp>
      <p:sp>
        <p:nvSpPr>
          <p:cNvPr id="6" name="Slide Number Placeholder 5"/>
          <p:cNvSpPr>
            <a:spLocks noGrp="1"/>
          </p:cNvSpPr>
          <p:nvPr>
            <p:ph type="sldNum" sz="quarter" idx="12"/>
          </p:nvPr>
        </p:nvSpPr>
        <p:spPr/>
        <p:txBody>
          <a:bodyPr/>
          <a:lstStyle>
            <a:lvl1pPr>
              <a:defRPr/>
            </a:lvl1pPr>
          </a:lstStyle>
          <a:p>
            <a:fld id="{2EDD1977-447F-46E5-B657-A4686BEF0259}" type="slidenum">
              <a:rPr lang="es-CO" altLang="es-CO"/>
              <a:pPr/>
              <a:t>‹Nº›</a:t>
            </a:fld>
            <a:endParaRPr lang="es-CO" altLang="es-CO"/>
          </a:p>
        </p:txBody>
      </p:sp>
    </p:spTree>
    <p:extLst>
      <p:ext uri="{BB962C8B-B14F-4D97-AF65-F5344CB8AC3E}">
        <p14:creationId xmlns:p14="http://schemas.microsoft.com/office/powerpoint/2010/main" val="6748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AA126D44-0B96-4B95-85F3-452F2070CDC6}" type="datetimeFigureOut">
              <a:rPr lang="es-CO"/>
              <a:pPr>
                <a:defRPr/>
              </a:pPr>
              <a:t>10/08/2022</a:t>
            </a:fld>
            <a:endParaRPr lang="es-CO"/>
          </a:p>
        </p:txBody>
      </p:sp>
      <p:sp>
        <p:nvSpPr>
          <p:cNvPr id="5" name="Footer Placeholder 4"/>
          <p:cNvSpPr>
            <a:spLocks noGrp="1"/>
          </p:cNvSpPr>
          <p:nvPr>
            <p:ph type="ftr" sz="quarter" idx="11"/>
          </p:nvPr>
        </p:nvSpPr>
        <p:spPr/>
        <p:txBody>
          <a:bodyPr/>
          <a:lstStyle>
            <a:lvl1pPr>
              <a:defRPr/>
            </a:lvl1pPr>
          </a:lstStyle>
          <a:p>
            <a:pPr>
              <a:defRPr/>
            </a:pPr>
            <a:endParaRPr lang="es-CO"/>
          </a:p>
        </p:txBody>
      </p:sp>
      <p:sp>
        <p:nvSpPr>
          <p:cNvPr id="6" name="Slide Number Placeholder 5"/>
          <p:cNvSpPr>
            <a:spLocks noGrp="1"/>
          </p:cNvSpPr>
          <p:nvPr>
            <p:ph type="sldNum" sz="quarter" idx="12"/>
          </p:nvPr>
        </p:nvSpPr>
        <p:spPr/>
        <p:txBody>
          <a:bodyPr/>
          <a:lstStyle>
            <a:lvl1pPr>
              <a:defRPr/>
            </a:lvl1pPr>
          </a:lstStyle>
          <a:p>
            <a:fld id="{5EC36AE2-513E-4CCD-8496-64D4C2F11A74}" type="slidenum">
              <a:rPr lang="es-CO" altLang="es-CO"/>
              <a:pPr/>
              <a:t>‹Nº›</a:t>
            </a:fld>
            <a:endParaRPr lang="es-CO" altLang="es-CO"/>
          </a:p>
        </p:txBody>
      </p:sp>
    </p:spTree>
    <p:extLst>
      <p:ext uri="{BB962C8B-B14F-4D97-AF65-F5344CB8AC3E}">
        <p14:creationId xmlns:p14="http://schemas.microsoft.com/office/powerpoint/2010/main" val="109106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957FD15B-FBB8-446B-9778-1C971F1F481E}" type="datetimeFigureOut">
              <a:rPr lang="es-CO"/>
              <a:pPr>
                <a:defRPr/>
              </a:pPr>
              <a:t>10/08/2022</a:t>
            </a:fld>
            <a:endParaRPr lang="es-CO"/>
          </a:p>
        </p:txBody>
      </p:sp>
      <p:sp>
        <p:nvSpPr>
          <p:cNvPr id="5" name="Footer Placeholder 4"/>
          <p:cNvSpPr>
            <a:spLocks noGrp="1"/>
          </p:cNvSpPr>
          <p:nvPr>
            <p:ph type="ftr" sz="quarter" idx="11"/>
          </p:nvPr>
        </p:nvSpPr>
        <p:spPr/>
        <p:txBody>
          <a:bodyPr/>
          <a:lstStyle>
            <a:lvl1pPr>
              <a:defRPr/>
            </a:lvl1pPr>
          </a:lstStyle>
          <a:p>
            <a:pPr>
              <a:defRPr/>
            </a:pPr>
            <a:endParaRPr lang="es-CO"/>
          </a:p>
        </p:txBody>
      </p:sp>
      <p:sp>
        <p:nvSpPr>
          <p:cNvPr id="6" name="Slide Number Placeholder 5"/>
          <p:cNvSpPr>
            <a:spLocks noGrp="1"/>
          </p:cNvSpPr>
          <p:nvPr>
            <p:ph type="sldNum" sz="quarter" idx="12"/>
          </p:nvPr>
        </p:nvSpPr>
        <p:spPr/>
        <p:txBody>
          <a:bodyPr/>
          <a:lstStyle>
            <a:lvl1pPr>
              <a:defRPr/>
            </a:lvl1pPr>
          </a:lstStyle>
          <a:p>
            <a:fld id="{3D980091-D1E2-4FDD-BA94-019A0FBC08B4}" type="slidenum">
              <a:rPr lang="es-CO" altLang="es-CO"/>
              <a:pPr/>
              <a:t>‹Nº›</a:t>
            </a:fld>
            <a:endParaRPr lang="es-CO" altLang="es-CO"/>
          </a:p>
        </p:txBody>
      </p:sp>
    </p:spTree>
    <p:extLst>
      <p:ext uri="{BB962C8B-B14F-4D97-AF65-F5344CB8AC3E}">
        <p14:creationId xmlns:p14="http://schemas.microsoft.com/office/powerpoint/2010/main" val="18486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4D3064F0-5D18-4551-92EA-8D23C1BF04ED}" type="datetimeFigureOut">
              <a:rPr lang="es-CO"/>
              <a:pPr>
                <a:defRPr/>
              </a:pPr>
              <a:t>10/08/2022</a:t>
            </a:fld>
            <a:endParaRPr lang="es-CO"/>
          </a:p>
        </p:txBody>
      </p:sp>
      <p:sp>
        <p:nvSpPr>
          <p:cNvPr id="6" name="Footer Placeholder 4"/>
          <p:cNvSpPr>
            <a:spLocks noGrp="1"/>
          </p:cNvSpPr>
          <p:nvPr>
            <p:ph type="ftr" sz="quarter" idx="11"/>
          </p:nvPr>
        </p:nvSpPr>
        <p:spPr/>
        <p:txBody>
          <a:bodyPr/>
          <a:lstStyle>
            <a:lvl1pPr>
              <a:defRPr/>
            </a:lvl1pPr>
          </a:lstStyle>
          <a:p>
            <a:pPr>
              <a:defRPr/>
            </a:pPr>
            <a:endParaRPr lang="es-CO"/>
          </a:p>
        </p:txBody>
      </p:sp>
      <p:sp>
        <p:nvSpPr>
          <p:cNvPr id="7" name="Slide Number Placeholder 5"/>
          <p:cNvSpPr>
            <a:spLocks noGrp="1"/>
          </p:cNvSpPr>
          <p:nvPr>
            <p:ph type="sldNum" sz="quarter" idx="12"/>
          </p:nvPr>
        </p:nvSpPr>
        <p:spPr/>
        <p:txBody>
          <a:bodyPr/>
          <a:lstStyle>
            <a:lvl1pPr>
              <a:defRPr/>
            </a:lvl1pPr>
          </a:lstStyle>
          <a:p>
            <a:fld id="{1E616288-F6AB-476D-A042-995323BFB241}" type="slidenum">
              <a:rPr lang="es-CO" altLang="es-CO"/>
              <a:pPr/>
              <a:t>‹Nº›</a:t>
            </a:fld>
            <a:endParaRPr lang="es-CO" altLang="es-CO"/>
          </a:p>
        </p:txBody>
      </p:sp>
    </p:spTree>
    <p:extLst>
      <p:ext uri="{BB962C8B-B14F-4D97-AF65-F5344CB8AC3E}">
        <p14:creationId xmlns:p14="http://schemas.microsoft.com/office/powerpoint/2010/main" val="244734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023A6911-EA19-458D-9C03-7E069ACCB34D}" type="datetimeFigureOut">
              <a:rPr lang="es-CO"/>
              <a:pPr>
                <a:defRPr/>
              </a:pPr>
              <a:t>10/08/2022</a:t>
            </a:fld>
            <a:endParaRPr lang="es-CO"/>
          </a:p>
        </p:txBody>
      </p:sp>
      <p:sp>
        <p:nvSpPr>
          <p:cNvPr id="8" name="Footer Placeholder 4"/>
          <p:cNvSpPr>
            <a:spLocks noGrp="1"/>
          </p:cNvSpPr>
          <p:nvPr>
            <p:ph type="ftr" sz="quarter" idx="11"/>
          </p:nvPr>
        </p:nvSpPr>
        <p:spPr/>
        <p:txBody>
          <a:bodyPr/>
          <a:lstStyle>
            <a:lvl1pPr>
              <a:defRPr/>
            </a:lvl1pPr>
          </a:lstStyle>
          <a:p>
            <a:pPr>
              <a:defRPr/>
            </a:pPr>
            <a:endParaRPr lang="es-CO"/>
          </a:p>
        </p:txBody>
      </p:sp>
      <p:sp>
        <p:nvSpPr>
          <p:cNvPr id="9" name="Slide Number Placeholder 5"/>
          <p:cNvSpPr>
            <a:spLocks noGrp="1"/>
          </p:cNvSpPr>
          <p:nvPr>
            <p:ph type="sldNum" sz="quarter" idx="12"/>
          </p:nvPr>
        </p:nvSpPr>
        <p:spPr/>
        <p:txBody>
          <a:bodyPr/>
          <a:lstStyle>
            <a:lvl1pPr>
              <a:defRPr/>
            </a:lvl1pPr>
          </a:lstStyle>
          <a:p>
            <a:fld id="{CDF106D6-CFEF-499C-8B1E-12A808148BEE}" type="slidenum">
              <a:rPr lang="es-CO" altLang="es-CO"/>
              <a:pPr/>
              <a:t>‹Nº›</a:t>
            </a:fld>
            <a:endParaRPr lang="es-CO" altLang="es-CO"/>
          </a:p>
        </p:txBody>
      </p:sp>
    </p:spTree>
    <p:extLst>
      <p:ext uri="{BB962C8B-B14F-4D97-AF65-F5344CB8AC3E}">
        <p14:creationId xmlns:p14="http://schemas.microsoft.com/office/powerpoint/2010/main" val="126766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fld id="{5C19B1C0-4C2E-4074-96D1-CD7E52FC8648}" type="datetimeFigureOut">
              <a:rPr lang="es-CO"/>
              <a:pPr>
                <a:defRPr/>
              </a:pPr>
              <a:t>10/08/2022</a:t>
            </a:fld>
            <a:endParaRPr lang="es-CO"/>
          </a:p>
        </p:txBody>
      </p:sp>
      <p:sp>
        <p:nvSpPr>
          <p:cNvPr id="4" name="Footer Placeholder 4"/>
          <p:cNvSpPr>
            <a:spLocks noGrp="1"/>
          </p:cNvSpPr>
          <p:nvPr>
            <p:ph type="ftr" sz="quarter" idx="11"/>
          </p:nvPr>
        </p:nvSpPr>
        <p:spPr/>
        <p:txBody>
          <a:bodyPr/>
          <a:lstStyle>
            <a:lvl1pPr>
              <a:defRPr/>
            </a:lvl1pPr>
          </a:lstStyle>
          <a:p>
            <a:pPr>
              <a:defRPr/>
            </a:pPr>
            <a:endParaRPr lang="es-CO"/>
          </a:p>
        </p:txBody>
      </p:sp>
      <p:sp>
        <p:nvSpPr>
          <p:cNvPr id="5" name="Slide Number Placeholder 5"/>
          <p:cNvSpPr>
            <a:spLocks noGrp="1"/>
          </p:cNvSpPr>
          <p:nvPr>
            <p:ph type="sldNum" sz="quarter" idx="12"/>
          </p:nvPr>
        </p:nvSpPr>
        <p:spPr/>
        <p:txBody>
          <a:bodyPr/>
          <a:lstStyle>
            <a:lvl1pPr>
              <a:defRPr/>
            </a:lvl1pPr>
          </a:lstStyle>
          <a:p>
            <a:fld id="{65426557-3EE2-47B6-8878-E86F8302C2AE}" type="slidenum">
              <a:rPr lang="es-CO" altLang="es-CO"/>
              <a:pPr/>
              <a:t>‹Nº›</a:t>
            </a:fld>
            <a:endParaRPr lang="es-CO" altLang="es-CO"/>
          </a:p>
        </p:txBody>
      </p:sp>
    </p:spTree>
    <p:extLst>
      <p:ext uri="{BB962C8B-B14F-4D97-AF65-F5344CB8AC3E}">
        <p14:creationId xmlns:p14="http://schemas.microsoft.com/office/powerpoint/2010/main" val="244430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A3BFA0-24E7-49A7-ADB5-8BEFDB80AA63}" type="datetimeFigureOut">
              <a:rPr lang="es-CO"/>
              <a:pPr>
                <a:defRPr/>
              </a:pPr>
              <a:t>10/08/2022</a:t>
            </a:fld>
            <a:endParaRPr lang="es-CO"/>
          </a:p>
        </p:txBody>
      </p:sp>
      <p:sp>
        <p:nvSpPr>
          <p:cNvPr id="3" name="Footer Placeholder 4"/>
          <p:cNvSpPr>
            <a:spLocks noGrp="1"/>
          </p:cNvSpPr>
          <p:nvPr>
            <p:ph type="ftr" sz="quarter" idx="11"/>
          </p:nvPr>
        </p:nvSpPr>
        <p:spPr/>
        <p:txBody>
          <a:bodyPr/>
          <a:lstStyle>
            <a:lvl1pPr>
              <a:defRPr/>
            </a:lvl1pPr>
          </a:lstStyle>
          <a:p>
            <a:pPr>
              <a:defRPr/>
            </a:pPr>
            <a:endParaRPr lang="es-CO"/>
          </a:p>
        </p:txBody>
      </p:sp>
      <p:sp>
        <p:nvSpPr>
          <p:cNvPr id="4" name="Slide Number Placeholder 5"/>
          <p:cNvSpPr>
            <a:spLocks noGrp="1"/>
          </p:cNvSpPr>
          <p:nvPr>
            <p:ph type="sldNum" sz="quarter" idx="12"/>
          </p:nvPr>
        </p:nvSpPr>
        <p:spPr/>
        <p:txBody>
          <a:bodyPr/>
          <a:lstStyle>
            <a:lvl1pPr>
              <a:defRPr/>
            </a:lvl1pPr>
          </a:lstStyle>
          <a:p>
            <a:fld id="{99D5CC65-185F-4D13-90E7-DF102995E43E}" type="slidenum">
              <a:rPr lang="es-CO" altLang="es-CO"/>
              <a:pPr/>
              <a:t>‹Nº›</a:t>
            </a:fld>
            <a:endParaRPr lang="es-CO" altLang="es-CO"/>
          </a:p>
        </p:txBody>
      </p:sp>
    </p:spTree>
    <p:extLst>
      <p:ext uri="{BB962C8B-B14F-4D97-AF65-F5344CB8AC3E}">
        <p14:creationId xmlns:p14="http://schemas.microsoft.com/office/powerpoint/2010/main" val="33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ABF3EB4A-097A-43D7-BF05-CCB1D00424A6}" type="datetimeFigureOut">
              <a:rPr lang="es-CO"/>
              <a:pPr>
                <a:defRPr/>
              </a:pPr>
              <a:t>10/08/2022</a:t>
            </a:fld>
            <a:endParaRPr lang="es-CO"/>
          </a:p>
        </p:txBody>
      </p:sp>
      <p:sp>
        <p:nvSpPr>
          <p:cNvPr id="6" name="Footer Placeholder 4"/>
          <p:cNvSpPr>
            <a:spLocks noGrp="1"/>
          </p:cNvSpPr>
          <p:nvPr>
            <p:ph type="ftr" sz="quarter" idx="11"/>
          </p:nvPr>
        </p:nvSpPr>
        <p:spPr/>
        <p:txBody>
          <a:bodyPr/>
          <a:lstStyle>
            <a:lvl1pPr>
              <a:defRPr/>
            </a:lvl1pPr>
          </a:lstStyle>
          <a:p>
            <a:pPr>
              <a:defRPr/>
            </a:pPr>
            <a:endParaRPr lang="es-CO"/>
          </a:p>
        </p:txBody>
      </p:sp>
      <p:sp>
        <p:nvSpPr>
          <p:cNvPr id="7" name="Slide Number Placeholder 5"/>
          <p:cNvSpPr>
            <a:spLocks noGrp="1"/>
          </p:cNvSpPr>
          <p:nvPr>
            <p:ph type="sldNum" sz="quarter" idx="12"/>
          </p:nvPr>
        </p:nvSpPr>
        <p:spPr/>
        <p:txBody>
          <a:bodyPr/>
          <a:lstStyle>
            <a:lvl1pPr>
              <a:defRPr/>
            </a:lvl1pPr>
          </a:lstStyle>
          <a:p>
            <a:fld id="{6A8710CA-333B-4FD3-8AAF-4DFDF831122F}" type="slidenum">
              <a:rPr lang="es-CO" altLang="es-CO"/>
              <a:pPr/>
              <a:t>‹Nº›</a:t>
            </a:fld>
            <a:endParaRPr lang="es-CO" altLang="es-CO"/>
          </a:p>
        </p:txBody>
      </p:sp>
    </p:spTree>
    <p:extLst>
      <p:ext uri="{BB962C8B-B14F-4D97-AF65-F5344CB8AC3E}">
        <p14:creationId xmlns:p14="http://schemas.microsoft.com/office/powerpoint/2010/main" val="391540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5084957F-1E0C-4D64-99E1-0E2821329F1F}" type="datetimeFigureOut">
              <a:rPr lang="es-CO"/>
              <a:pPr>
                <a:defRPr/>
              </a:pPr>
              <a:t>10/08/2022</a:t>
            </a:fld>
            <a:endParaRPr lang="es-CO"/>
          </a:p>
        </p:txBody>
      </p:sp>
      <p:sp>
        <p:nvSpPr>
          <p:cNvPr id="6" name="Footer Placeholder 4"/>
          <p:cNvSpPr>
            <a:spLocks noGrp="1"/>
          </p:cNvSpPr>
          <p:nvPr>
            <p:ph type="ftr" sz="quarter" idx="11"/>
          </p:nvPr>
        </p:nvSpPr>
        <p:spPr/>
        <p:txBody>
          <a:bodyPr/>
          <a:lstStyle>
            <a:lvl1pPr>
              <a:defRPr/>
            </a:lvl1pPr>
          </a:lstStyle>
          <a:p>
            <a:pPr>
              <a:defRPr/>
            </a:pPr>
            <a:endParaRPr lang="es-CO"/>
          </a:p>
        </p:txBody>
      </p:sp>
      <p:sp>
        <p:nvSpPr>
          <p:cNvPr id="7" name="Slide Number Placeholder 5"/>
          <p:cNvSpPr>
            <a:spLocks noGrp="1"/>
          </p:cNvSpPr>
          <p:nvPr>
            <p:ph type="sldNum" sz="quarter" idx="12"/>
          </p:nvPr>
        </p:nvSpPr>
        <p:spPr/>
        <p:txBody>
          <a:bodyPr/>
          <a:lstStyle>
            <a:lvl1pPr>
              <a:defRPr/>
            </a:lvl1pPr>
          </a:lstStyle>
          <a:p>
            <a:fld id="{AE2A2A64-E224-4CED-92F0-277AC4867452}" type="slidenum">
              <a:rPr lang="es-CO" altLang="es-CO"/>
              <a:pPr/>
              <a:t>‹Nº›</a:t>
            </a:fld>
            <a:endParaRPr lang="es-CO" altLang="es-CO"/>
          </a:p>
        </p:txBody>
      </p:sp>
    </p:spTree>
    <p:extLst>
      <p:ext uri="{BB962C8B-B14F-4D97-AF65-F5344CB8AC3E}">
        <p14:creationId xmlns:p14="http://schemas.microsoft.com/office/powerpoint/2010/main" val="373843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n-US" altLang="es-CO"/>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n-US" altLang="es-CO"/>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74B2-2710-4286-8CDC-7C8B1B074689}" type="datetimeFigureOut">
              <a:rPr lang="es-CO"/>
              <a:pPr>
                <a:defRPr/>
              </a:pPr>
              <a:t>10/08/2022</a:t>
            </a:fld>
            <a:endParaRPr lang="es-CO"/>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526B8E4-F50B-41AD-AD0E-85D7D227C5EC}" type="slidenum">
              <a:rPr lang="es-CO" altLang="es-CO"/>
              <a:pPr/>
              <a:t>‹Nº›</a:t>
            </a:fld>
            <a:endParaRPr lang="es-CO" alt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
          <p:cNvSpPr>
            <a:spLocks noChangeArrowheads="1"/>
          </p:cNvSpPr>
          <p:nvPr/>
        </p:nvSpPr>
        <p:spPr bwMode="auto">
          <a:xfrm>
            <a:off x="611188" y="2863850"/>
            <a:ext cx="81375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s-EC" sz="3300" b="1" dirty="0">
              <a:solidFill>
                <a:srgbClr val="086633"/>
              </a:solidFill>
              <a:latin typeface="Tahoma" pitchFamily="34" charset="0"/>
              <a:cs typeface="Arial" panose="020B0604020202020204" pitchFamily="34" charset="0"/>
            </a:endParaRPr>
          </a:p>
          <a:p>
            <a:pPr algn="ctr">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DISEÑO DEL SISTEMA</a:t>
            </a:r>
          </a:p>
          <a:p>
            <a:pPr algn="ctr">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JHON ANDERSON HERNANDEZ ARANGO</a:t>
            </a:r>
          </a:p>
          <a:p>
            <a:pPr algn="ctr">
              <a:defRPr/>
            </a:pPr>
            <a:endPar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a:p>
            <a:pPr algn="ctr">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2022 – 2</a:t>
            </a:r>
          </a:p>
          <a:p>
            <a:pPr algn="ctr">
              <a:defRPr/>
            </a:pPr>
            <a:endPar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a:p>
            <a:pPr algn="ctr">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s-ES" sz="2800" b="1" i="0" dirty="0">
                <a:solidFill>
                  <a:srgbClr val="FF6600"/>
                </a:solidFill>
                <a:effectLst/>
                <a:latin typeface="Verdana" panose="020B0604030504040204" pitchFamily="34" charset="0"/>
              </a:rPr>
              <a:t>(e) Pruebas</a:t>
            </a:r>
            <a:r>
              <a:rPr lang="es-ES" sz="2800" b="0" i="0" dirty="0">
                <a:solidFill>
                  <a:srgbClr val="1C1C1C"/>
                </a:solidFill>
                <a:effectLst/>
                <a:latin typeface="Verdana" panose="020B0604030504040204" pitchFamily="34" charset="0"/>
              </a:rPr>
              <a:t>: se </a:t>
            </a:r>
            <a:r>
              <a:rPr lang="es-ES" sz="2800" b="1" i="0" dirty="0">
                <a:solidFill>
                  <a:srgbClr val="1C1C1C"/>
                </a:solidFill>
                <a:effectLst/>
                <a:latin typeface="Verdana" panose="020B0604030504040204" pitchFamily="34" charset="0"/>
              </a:rPr>
              <a:t>comprueba</a:t>
            </a:r>
            <a:r>
              <a:rPr lang="es-ES" sz="2800" b="0" i="0" dirty="0">
                <a:solidFill>
                  <a:srgbClr val="1C1C1C"/>
                </a:solidFill>
                <a:effectLst/>
                <a:latin typeface="Verdana" panose="020B0604030504040204" pitchFamily="34" charset="0"/>
              </a:rPr>
              <a:t> el funcionamiento de la aplicación respetando los requisitos y necesidades fijados con el cliente.</a:t>
            </a:r>
            <a:br>
              <a:rPr lang="es-ES" sz="2800" dirty="0"/>
            </a:b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2129200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s-ES" sz="2800" b="1" i="0" dirty="0">
                <a:solidFill>
                  <a:srgbClr val="FF6600"/>
                </a:solidFill>
                <a:effectLst/>
                <a:latin typeface="Verdana" panose="020B0604030504040204" pitchFamily="34" charset="0"/>
              </a:rPr>
              <a:t>(f) Instalación y mantenimiento</a:t>
            </a:r>
            <a:r>
              <a:rPr lang="es-ES" sz="2800" b="0" i="0" dirty="0">
                <a:solidFill>
                  <a:srgbClr val="1C1C1C"/>
                </a:solidFill>
                <a:effectLst/>
                <a:latin typeface="Verdana" panose="020B0604030504040204" pitchFamily="34" charset="0"/>
              </a:rPr>
              <a:t>: es la etapa de explotación del sistema, esto es, la puesta en </a:t>
            </a:r>
            <a:r>
              <a:rPr lang="es-ES" sz="2800" b="1" i="0" dirty="0">
                <a:solidFill>
                  <a:srgbClr val="1C1C1C"/>
                </a:solidFill>
                <a:effectLst/>
                <a:latin typeface="Verdana" panose="020B0604030504040204" pitchFamily="34" charset="0"/>
              </a:rPr>
              <a:t>funcionamiento</a:t>
            </a:r>
            <a:r>
              <a:rPr lang="es-ES" sz="2800" b="0" i="0" dirty="0">
                <a:solidFill>
                  <a:srgbClr val="1C1C1C"/>
                </a:solidFill>
                <a:effectLst/>
                <a:latin typeface="Verdana" panose="020B0604030504040204" pitchFamily="34" charset="0"/>
              </a:rPr>
              <a:t> en su entorno real.</a:t>
            </a:r>
            <a:br>
              <a:rPr lang="es-ES" sz="2800" dirty="0"/>
            </a:b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26237947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5" name="object 5">
            <a:extLst>
              <a:ext uri="{FF2B5EF4-FFF2-40B4-BE49-F238E27FC236}">
                <a16:creationId xmlns:a16="http://schemas.microsoft.com/office/drawing/2014/main" id="{A0DEE7CF-271C-452E-90AB-9B3CFDF221DA}"/>
              </a:ext>
            </a:extLst>
          </p:cNvPr>
          <p:cNvSpPr txBox="1"/>
          <p:nvPr/>
        </p:nvSpPr>
        <p:spPr>
          <a:xfrm>
            <a:off x="276805" y="1376363"/>
            <a:ext cx="8414708" cy="3107261"/>
          </a:xfrm>
          <a:prstGeom prst="rect">
            <a:avLst/>
          </a:prstGeom>
        </p:spPr>
        <p:txBody>
          <a:bodyPr vert="horz" wrap="square" lIns="0" tIns="90170" rIns="0" bIns="0" rtlCol="0">
            <a:spAutoFit/>
          </a:bodyPr>
          <a:lstStyle/>
          <a:p>
            <a:pPr marL="328930" indent="-303530">
              <a:lnSpc>
                <a:spcPct val="100000"/>
              </a:lnSpc>
              <a:spcBef>
                <a:spcPts val="710"/>
              </a:spcBef>
              <a:buFont typeface="MS UI Gothic"/>
              <a:buChar char="▪"/>
              <a:tabLst>
                <a:tab pos="328295" algn="l"/>
                <a:tab pos="328930" algn="l"/>
              </a:tabLst>
            </a:pPr>
            <a:r>
              <a:rPr lang="es-ES" sz="2800" b="1" i="0" dirty="0">
                <a:solidFill>
                  <a:srgbClr val="1C1C1C"/>
                </a:solidFill>
                <a:effectLst/>
                <a:latin typeface="Verdana" panose="020B0604030504040204" pitchFamily="34" charset="0"/>
              </a:rPr>
              <a:t>En la práctica</a:t>
            </a:r>
            <a:r>
              <a:rPr lang="es-ES" sz="2800" b="0" i="0" dirty="0">
                <a:solidFill>
                  <a:srgbClr val="1C1C1C"/>
                </a:solidFill>
                <a:effectLst/>
                <a:latin typeface="Verdana" panose="020B0604030504040204" pitchFamily="34" charset="0"/>
              </a:rPr>
              <a:t> se hace necesaria cierta experiencia a la hora de completar el ciclo de vida de un proyecto software. Así, el trabajo puede realizarse en equipo y delegar las tareas correspondientes a cada etapa del ciclo de vida al equipo humano correspondiente.</a:t>
            </a:r>
            <a:endParaRPr lang="es-CO" sz="2800" dirty="0"/>
          </a:p>
        </p:txBody>
      </p:sp>
    </p:spTree>
    <p:extLst>
      <p:ext uri="{BB962C8B-B14F-4D97-AF65-F5344CB8AC3E}">
        <p14:creationId xmlns:p14="http://schemas.microsoft.com/office/powerpoint/2010/main" val="13940677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5" name="object 5">
            <a:extLst>
              <a:ext uri="{FF2B5EF4-FFF2-40B4-BE49-F238E27FC236}">
                <a16:creationId xmlns:a16="http://schemas.microsoft.com/office/drawing/2014/main" id="{A0DEE7CF-271C-452E-90AB-9B3CFDF221DA}"/>
              </a:ext>
            </a:extLst>
          </p:cNvPr>
          <p:cNvSpPr txBox="1"/>
          <p:nvPr/>
        </p:nvSpPr>
        <p:spPr>
          <a:xfrm>
            <a:off x="248525" y="2177642"/>
            <a:ext cx="8414708" cy="3107261"/>
          </a:xfrm>
          <a:prstGeom prst="rect">
            <a:avLst/>
          </a:prstGeom>
        </p:spPr>
        <p:txBody>
          <a:bodyPr vert="horz" wrap="square" lIns="0" tIns="90170" rIns="0" bIns="0" rtlCol="0">
            <a:spAutoFit/>
          </a:bodyPr>
          <a:lstStyle/>
          <a:p>
            <a:pPr marL="328930" indent="-303530">
              <a:lnSpc>
                <a:spcPct val="100000"/>
              </a:lnSpc>
              <a:spcBef>
                <a:spcPts val="710"/>
              </a:spcBef>
              <a:buFont typeface="MS UI Gothic"/>
              <a:buChar char="▪"/>
              <a:tabLst>
                <a:tab pos="328295" algn="l"/>
                <a:tab pos="328930" algn="l"/>
              </a:tabLst>
            </a:pPr>
            <a:r>
              <a:rPr lang="es-ES" sz="2800" b="0" i="0" dirty="0">
                <a:solidFill>
                  <a:srgbClr val="1C1C1C"/>
                </a:solidFill>
                <a:effectLst/>
                <a:latin typeface="Verdana" panose="020B0604030504040204" pitchFamily="34" charset="0"/>
              </a:rPr>
              <a:t>De esta forma, se consigue una especialización del trabajo, asegurando o dando mayores garantías de que cada grupo de expertos se centrará únicamente en su parte o etapa, </a:t>
            </a:r>
            <a:r>
              <a:rPr lang="es-ES" sz="2800" b="1" i="0" dirty="0">
                <a:solidFill>
                  <a:srgbClr val="1C1C1C"/>
                </a:solidFill>
                <a:effectLst/>
                <a:latin typeface="Verdana" panose="020B0604030504040204" pitchFamily="34" charset="0"/>
              </a:rPr>
              <a:t>respetando lo obtenido en la etapa anterior y proporcionando lo necesario para la siguiente</a:t>
            </a:r>
            <a:r>
              <a:rPr lang="es-ES" sz="2800" b="0" i="0" dirty="0">
                <a:solidFill>
                  <a:srgbClr val="1C1C1C"/>
                </a:solidFill>
                <a:effectLst/>
                <a:latin typeface="Verdana" panose="020B0604030504040204" pitchFamily="34" charset="0"/>
              </a:rPr>
              <a:t>.</a:t>
            </a:r>
            <a:endParaRPr lang="es-ES" sz="2800" dirty="0"/>
          </a:p>
        </p:txBody>
      </p:sp>
    </p:spTree>
    <p:extLst>
      <p:ext uri="{BB962C8B-B14F-4D97-AF65-F5344CB8AC3E}">
        <p14:creationId xmlns:p14="http://schemas.microsoft.com/office/powerpoint/2010/main" val="1518241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clo de vida de desarrollo de software">
            <a:extLst>
              <a:ext uri="{FF2B5EF4-FFF2-40B4-BE49-F238E27FC236}">
                <a16:creationId xmlns:a16="http://schemas.microsoft.com/office/drawing/2014/main" id="{ECF25479-78AB-F29B-7A0C-F30510C19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403" y="1023888"/>
            <a:ext cx="5121194" cy="502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73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1541393" y="2927350"/>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GRACIAS POR LA ATENCIÓN</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620331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1058887" y="1118024"/>
            <a:ext cx="7488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Clr>
                <a:srgbClr val="007A5A"/>
              </a:buClr>
              <a:buFont typeface="Wingdings" pitchFamily="2" charset="2"/>
              <a:buNone/>
              <a:defRPr/>
            </a:pPr>
            <a:r>
              <a:rPr lang="es-CO" sz="2800" b="1" dirty="0">
                <a:solidFill>
                  <a:srgbClr val="086633"/>
                </a:solidFill>
                <a:effectLst>
                  <a:outerShdw blurRad="38100" dist="38100" dir="2700000" algn="tl">
                    <a:srgbClr val="C0C0C0"/>
                  </a:outerShdw>
                </a:effectLst>
                <a:latin typeface="Tahoma" pitchFamily="34" charset="0"/>
                <a:cs typeface="Arial" panose="020B0604020202020204" pitchFamily="34" charset="0"/>
              </a:rPr>
              <a:t>Caso Ejemplo de USO</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2" name="CuadroTexto 1">
            <a:extLst>
              <a:ext uri="{FF2B5EF4-FFF2-40B4-BE49-F238E27FC236}">
                <a16:creationId xmlns:a16="http://schemas.microsoft.com/office/drawing/2014/main" id="{2E2A1BD4-5221-417F-9EBB-5D68293F3189}"/>
              </a:ext>
            </a:extLst>
          </p:cNvPr>
          <p:cNvSpPr txBox="1"/>
          <p:nvPr/>
        </p:nvSpPr>
        <p:spPr>
          <a:xfrm>
            <a:off x="951322" y="1940773"/>
            <a:ext cx="7496085" cy="3416320"/>
          </a:xfrm>
          <a:prstGeom prst="rect">
            <a:avLst/>
          </a:prstGeom>
          <a:noFill/>
        </p:spPr>
        <p:txBody>
          <a:bodyPr wrap="square" rtlCol="0">
            <a:spAutoFit/>
          </a:bodyPr>
          <a:lstStyle/>
          <a:p>
            <a:pPr marL="299720" indent="-287020" algn="just">
              <a:lnSpc>
                <a:spcPct val="100000"/>
              </a:lnSpc>
              <a:spcBef>
                <a:spcPts val="670"/>
              </a:spcBef>
              <a:buClr>
                <a:srgbClr val="98CC00"/>
              </a:buClr>
              <a:buFont typeface="Times New Roman"/>
              <a:buChar char="•"/>
              <a:tabLst>
                <a:tab pos="299085" algn="l"/>
                <a:tab pos="299720" algn="l"/>
              </a:tabLst>
            </a:pPr>
            <a:r>
              <a:rPr lang="es-ES" sz="2400" b="0" i="0" dirty="0">
                <a:solidFill>
                  <a:srgbClr val="1C1C1C"/>
                </a:solidFill>
                <a:effectLst/>
                <a:latin typeface="Verdana" panose="020B0604030504040204" pitchFamily="34" charset="0"/>
              </a:rPr>
              <a:t>Supongamos que, por </a:t>
            </a:r>
            <a:r>
              <a:rPr lang="es-ES" sz="2400" b="1" i="0" dirty="0">
                <a:solidFill>
                  <a:srgbClr val="1C1C1C"/>
                </a:solidFill>
                <a:effectLst/>
                <a:latin typeface="Verdana" panose="020B0604030504040204" pitchFamily="34" charset="0"/>
              </a:rPr>
              <a:t>ejemplo</a:t>
            </a:r>
            <a:r>
              <a:rPr lang="es-ES" sz="2400" b="0" i="0" dirty="0">
                <a:solidFill>
                  <a:srgbClr val="1C1C1C"/>
                </a:solidFill>
                <a:effectLst/>
                <a:latin typeface="Verdana" panose="020B0604030504040204" pitchFamily="34" charset="0"/>
              </a:rPr>
              <a:t>, una </a:t>
            </a:r>
            <a:r>
              <a:rPr lang="es-ES" sz="2400" b="1" i="0" dirty="0">
                <a:solidFill>
                  <a:srgbClr val="1C1C1C"/>
                </a:solidFill>
                <a:effectLst/>
                <a:latin typeface="Verdana" panose="020B0604030504040204" pitchFamily="34" charset="0"/>
              </a:rPr>
              <a:t>empresa de venta de ropa deportiva</a:t>
            </a:r>
            <a:r>
              <a:rPr lang="es-ES" sz="2400" b="0" i="0" dirty="0">
                <a:solidFill>
                  <a:srgbClr val="1C1C1C"/>
                </a:solidFill>
                <a:effectLst/>
                <a:latin typeface="Verdana" panose="020B0604030504040204" pitchFamily="34" charset="0"/>
              </a:rPr>
              <a:t> decide ampliar su campo de acción considerando la posibilidad de vender, además de la forma tradicional en tienda, de manera online. Contacta con una empresa de desarrollo de aplicaciones web con el objetivo de informarse sobre </a:t>
            </a:r>
            <a:r>
              <a:rPr lang="es-ES" sz="2400" b="1" i="0" dirty="0">
                <a:solidFill>
                  <a:srgbClr val="1C1C1C"/>
                </a:solidFill>
                <a:effectLst/>
                <a:latin typeface="Verdana" panose="020B0604030504040204" pitchFamily="34" charset="0"/>
              </a:rPr>
              <a:t>qué necesita</a:t>
            </a:r>
            <a:r>
              <a:rPr lang="es-ES" sz="2400" b="0" i="0" dirty="0">
                <a:solidFill>
                  <a:srgbClr val="1C1C1C"/>
                </a:solidFill>
                <a:effectLst/>
                <a:latin typeface="Verdana" panose="020B0604030504040204" pitchFamily="34" charset="0"/>
              </a:rPr>
              <a:t> para ello.</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1058887" y="1118024"/>
            <a:ext cx="7488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Clr>
                <a:srgbClr val="007A5A"/>
              </a:buClr>
              <a:buFont typeface="Wingdings" pitchFamily="2" charset="2"/>
              <a:buNone/>
              <a:defRPr/>
            </a:pPr>
            <a:r>
              <a:rPr lang="es-CO" sz="2800" b="1" dirty="0">
                <a:solidFill>
                  <a:srgbClr val="086633"/>
                </a:solidFill>
                <a:effectLst>
                  <a:outerShdw blurRad="38100" dist="38100" dir="2700000" algn="tl">
                    <a:srgbClr val="C0C0C0"/>
                  </a:outerShdw>
                </a:effectLst>
                <a:latin typeface="Tahoma" pitchFamily="34" charset="0"/>
                <a:cs typeface="Arial" panose="020B0604020202020204" pitchFamily="34" charset="0"/>
              </a:rPr>
              <a:t>Caso Ejemplo de USO</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2" name="CuadroTexto 1">
            <a:extLst>
              <a:ext uri="{FF2B5EF4-FFF2-40B4-BE49-F238E27FC236}">
                <a16:creationId xmlns:a16="http://schemas.microsoft.com/office/drawing/2014/main" id="{2E2A1BD4-5221-417F-9EBB-5D68293F3189}"/>
              </a:ext>
            </a:extLst>
          </p:cNvPr>
          <p:cNvSpPr txBox="1"/>
          <p:nvPr/>
        </p:nvSpPr>
        <p:spPr>
          <a:xfrm>
            <a:off x="951322" y="1940773"/>
            <a:ext cx="7496085" cy="3416320"/>
          </a:xfrm>
          <a:prstGeom prst="rect">
            <a:avLst/>
          </a:prstGeom>
          <a:noFill/>
        </p:spPr>
        <p:txBody>
          <a:bodyPr wrap="square" rtlCol="0">
            <a:spAutoFit/>
          </a:bodyPr>
          <a:lstStyle/>
          <a:p>
            <a:pPr marL="299720" indent="-287020" algn="just">
              <a:lnSpc>
                <a:spcPct val="100000"/>
              </a:lnSpc>
              <a:spcBef>
                <a:spcPts val="670"/>
              </a:spcBef>
              <a:buClr>
                <a:srgbClr val="98CC00"/>
              </a:buClr>
              <a:buFont typeface="Times New Roman"/>
              <a:buChar char="•"/>
              <a:tabLst>
                <a:tab pos="299085" algn="l"/>
                <a:tab pos="299720" algn="l"/>
              </a:tabLst>
            </a:pPr>
            <a:r>
              <a:rPr lang="es-ES" sz="2400" b="0" i="0" dirty="0">
                <a:solidFill>
                  <a:srgbClr val="1C1C1C"/>
                </a:solidFill>
                <a:effectLst/>
                <a:latin typeface="Verdana" panose="020B0604030504040204" pitchFamily="34" charset="0"/>
              </a:rPr>
              <a:t>En una primera supuesta reunión, la empresa llamémosle de informática (en adelante EI), necesita conocer exactamente </a:t>
            </a:r>
            <a:r>
              <a:rPr lang="es-ES" sz="2400" b="1" i="0" dirty="0">
                <a:solidFill>
                  <a:srgbClr val="1C1C1C"/>
                </a:solidFill>
                <a:effectLst/>
                <a:latin typeface="Verdana" panose="020B0604030504040204" pitchFamily="34" charset="0"/>
              </a:rPr>
              <a:t>qué pretende</a:t>
            </a:r>
            <a:r>
              <a:rPr lang="es-ES" sz="2400" b="0" i="0" dirty="0">
                <a:solidFill>
                  <a:srgbClr val="1C1C1C"/>
                </a:solidFill>
                <a:effectLst/>
                <a:latin typeface="Verdana" panose="020B0604030504040204" pitchFamily="34" charset="0"/>
              </a:rPr>
              <a:t> la empresa de ropa deportiva (en adelante ERD). Como vemos </a:t>
            </a:r>
            <a:r>
              <a:rPr lang="es-ES" sz="2400" b="1" i="0" dirty="0">
                <a:solidFill>
                  <a:srgbClr val="1C1C1C"/>
                </a:solidFill>
                <a:effectLst/>
                <a:latin typeface="Verdana" panose="020B0604030504040204" pitchFamily="34" charset="0"/>
              </a:rPr>
              <a:t>ambas empresas necesitan conocer información de </a:t>
            </a:r>
            <a:r>
              <a:rPr lang="es-ES" sz="2400" b="1" i="0" dirty="0" err="1">
                <a:solidFill>
                  <a:srgbClr val="1C1C1C"/>
                </a:solidFill>
                <a:effectLst/>
                <a:latin typeface="Verdana" panose="020B0604030504040204" pitchFamily="34" charset="0"/>
              </a:rPr>
              <a:t>de</a:t>
            </a:r>
            <a:r>
              <a:rPr lang="es-ES" sz="2400" b="1" i="0" dirty="0">
                <a:solidFill>
                  <a:srgbClr val="1C1C1C"/>
                </a:solidFill>
                <a:effectLst/>
                <a:latin typeface="Verdana" panose="020B0604030504040204" pitchFamily="34" charset="0"/>
              </a:rPr>
              <a:t> la otra</a:t>
            </a:r>
            <a:r>
              <a:rPr lang="es-ES" sz="2400" b="0" i="0" dirty="0">
                <a:solidFill>
                  <a:srgbClr val="1C1C1C"/>
                </a:solidFill>
                <a:effectLst/>
                <a:latin typeface="Verdana" panose="020B0604030504040204" pitchFamily="34" charset="0"/>
              </a:rPr>
              <a:t> para ir "puliendo" la posible solución o programa final.</a:t>
            </a:r>
            <a:endParaRPr lang="en-US" dirty="0"/>
          </a:p>
        </p:txBody>
      </p:sp>
    </p:spTree>
    <p:extLst>
      <p:ext uri="{BB962C8B-B14F-4D97-AF65-F5344CB8AC3E}">
        <p14:creationId xmlns:p14="http://schemas.microsoft.com/office/powerpoint/2010/main" val="2214261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1058887" y="1118024"/>
            <a:ext cx="7488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Clr>
                <a:srgbClr val="007A5A"/>
              </a:buClr>
              <a:buFont typeface="Wingdings" pitchFamily="2" charset="2"/>
              <a:buNone/>
              <a:defRPr/>
            </a:pPr>
            <a:r>
              <a:rPr lang="es-CO" sz="2800" b="1" dirty="0">
                <a:solidFill>
                  <a:srgbClr val="086633"/>
                </a:solidFill>
                <a:effectLst>
                  <a:outerShdw blurRad="38100" dist="38100" dir="2700000" algn="tl">
                    <a:srgbClr val="C0C0C0"/>
                  </a:outerShdw>
                </a:effectLst>
                <a:latin typeface="Tahoma" pitchFamily="34" charset="0"/>
                <a:cs typeface="Arial" panose="020B0604020202020204" pitchFamily="34" charset="0"/>
              </a:rPr>
              <a:t>Caso Ejemplo de USO</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2" name="CuadroTexto 1">
            <a:extLst>
              <a:ext uri="{FF2B5EF4-FFF2-40B4-BE49-F238E27FC236}">
                <a16:creationId xmlns:a16="http://schemas.microsoft.com/office/drawing/2014/main" id="{2E2A1BD4-5221-417F-9EBB-5D68293F3189}"/>
              </a:ext>
            </a:extLst>
          </p:cNvPr>
          <p:cNvSpPr txBox="1"/>
          <p:nvPr/>
        </p:nvSpPr>
        <p:spPr>
          <a:xfrm>
            <a:off x="951322" y="1940773"/>
            <a:ext cx="7496085" cy="2677656"/>
          </a:xfrm>
          <a:prstGeom prst="rect">
            <a:avLst/>
          </a:prstGeom>
          <a:noFill/>
        </p:spPr>
        <p:txBody>
          <a:bodyPr wrap="square" rtlCol="0">
            <a:spAutoFit/>
          </a:bodyPr>
          <a:lstStyle/>
          <a:p>
            <a:pPr marL="299720" indent="-287020" algn="just">
              <a:lnSpc>
                <a:spcPct val="100000"/>
              </a:lnSpc>
              <a:spcBef>
                <a:spcPts val="670"/>
              </a:spcBef>
              <a:buClr>
                <a:srgbClr val="98CC00"/>
              </a:buClr>
              <a:buFont typeface="Times New Roman"/>
              <a:buChar char="•"/>
              <a:tabLst>
                <a:tab pos="299085" algn="l"/>
                <a:tab pos="299720" algn="l"/>
              </a:tabLst>
            </a:pPr>
            <a:r>
              <a:rPr lang="es-ES" sz="2400" b="0" i="0" dirty="0">
                <a:solidFill>
                  <a:srgbClr val="1C1C1C"/>
                </a:solidFill>
                <a:effectLst/>
                <a:latin typeface="Verdana" panose="020B0604030504040204" pitchFamily="34" charset="0"/>
              </a:rPr>
              <a:t>En este proceso la EI pregunta, para ir construyendo </a:t>
            </a:r>
            <a:r>
              <a:rPr lang="es-ES" sz="2400" b="1" i="0" dirty="0">
                <a:solidFill>
                  <a:srgbClr val="1C1C1C"/>
                </a:solidFill>
                <a:effectLst/>
                <a:latin typeface="Verdana" panose="020B0604030504040204" pitchFamily="34" charset="0"/>
              </a:rPr>
              <a:t>paso a paso</a:t>
            </a:r>
            <a:r>
              <a:rPr lang="es-ES" sz="2400" b="0" i="0" dirty="0">
                <a:solidFill>
                  <a:srgbClr val="1C1C1C"/>
                </a:solidFill>
                <a:effectLst/>
                <a:latin typeface="Verdana" panose="020B0604030504040204" pitchFamily="34" charset="0"/>
              </a:rPr>
              <a:t> de una forma acertada, y muestra a la ERD una primera aproximación de dicha </a:t>
            </a:r>
            <a:r>
              <a:rPr lang="es-ES" sz="2400" b="1" i="0" dirty="0">
                <a:solidFill>
                  <a:srgbClr val="1C1C1C"/>
                </a:solidFill>
                <a:effectLst/>
                <a:latin typeface="Verdana" panose="020B0604030504040204" pitchFamily="34" charset="0"/>
              </a:rPr>
              <a:t>solución final</a:t>
            </a:r>
            <a:r>
              <a:rPr lang="es-ES" sz="2400" b="0" i="0" dirty="0">
                <a:solidFill>
                  <a:srgbClr val="1C1C1C"/>
                </a:solidFill>
                <a:effectLst/>
                <a:latin typeface="Verdana" panose="020B0604030504040204" pitchFamily="34" charset="0"/>
              </a:rPr>
              <a:t>. En definitiva, se hace necesario el seguimiento de una serie de pasos ordenados que garanticen un éxito aceptable.</a:t>
            </a:r>
            <a:endParaRPr lang="en-US" dirty="0"/>
          </a:p>
        </p:txBody>
      </p:sp>
    </p:spTree>
    <p:extLst>
      <p:ext uri="{BB962C8B-B14F-4D97-AF65-F5344CB8AC3E}">
        <p14:creationId xmlns:p14="http://schemas.microsoft.com/office/powerpoint/2010/main" val="35831963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1068513" y="957474"/>
            <a:ext cx="7488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Clr>
                <a:srgbClr val="007A5A"/>
              </a:buClr>
              <a:buFont typeface="Wingdings" pitchFamily="2" charset="2"/>
              <a:buNone/>
              <a:defRPr/>
            </a:pPr>
            <a:r>
              <a:rPr lang="es-CO" sz="2800" b="1" dirty="0">
                <a:solidFill>
                  <a:srgbClr val="086633"/>
                </a:solidFill>
                <a:effectLst>
                  <a:outerShdw blurRad="38100" dist="38100" dir="2700000" algn="tl">
                    <a:srgbClr val="C0C0C0"/>
                  </a:outerShdw>
                </a:effectLst>
                <a:latin typeface="Tahoma" pitchFamily="34" charset="0"/>
                <a:cs typeface="Arial" panose="020B0604020202020204" pitchFamily="34" charset="0"/>
              </a:rPr>
              <a:t>Caso Ejemplo de USO</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2" name="CuadroTexto 1">
            <a:extLst>
              <a:ext uri="{FF2B5EF4-FFF2-40B4-BE49-F238E27FC236}">
                <a16:creationId xmlns:a16="http://schemas.microsoft.com/office/drawing/2014/main" id="{2E2A1BD4-5221-417F-9EBB-5D68293F3189}"/>
              </a:ext>
            </a:extLst>
          </p:cNvPr>
          <p:cNvSpPr txBox="1"/>
          <p:nvPr/>
        </p:nvSpPr>
        <p:spPr>
          <a:xfrm>
            <a:off x="823957" y="1619674"/>
            <a:ext cx="7496085" cy="4154984"/>
          </a:xfrm>
          <a:prstGeom prst="rect">
            <a:avLst/>
          </a:prstGeom>
          <a:noFill/>
        </p:spPr>
        <p:txBody>
          <a:bodyPr wrap="square" rtlCol="0">
            <a:spAutoFit/>
          </a:bodyPr>
          <a:lstStyle/>
          <a:p>
            <a:pPr algn="just"/>
            <a:r>
              <a:rPr lang="es-ES" sz="2400" b="0" i="0" dirty="0">
                <a:solidFill>
                  <a:srgbClr val="1C1C1C"/>
                </a:solidFill>
                <a:effectLst/>
                <a:latin typeface="Verdana" panose="020B0604030504040204" pitchFamily="34" charset="0"/>
              </a:rPr>
              <a:t>De esta forma, </a:t>
            </a:r>
            <a:r>
              <a:rPr lang="es-ES" sz="2400" b="1" i="0" dirty="0">
                <a:solidFill>
                  <a:srgbClr val="1C1C1C"/>
                </a:solidFill>
                <a:effectLst/>
                <a:latin typeface="Verdana" panose="020B0604030504040204" pitchFamily="34" charset="0"/>
              </a:rPr>
              <a:t>el ciclo de vida</a:t>
            </a:r>
            <a:r>
              <a:rPr lang="es-ES" sz="2400" b="0" i="0" dirty="0">
                <a:solidFill>
                  <a:srgbClr val="1C1C1C"/>
                </a:solidFill>
                <a:effectLst/>
                <a:latin typeface="Verdana" panose="020B0604030504040204" pitchFamily="34" charset="0"/>
              </a:rPr>
              <a:t> (en adelante CV) </a:t>
            </a:r>
            <a:r>
              <a:rPr lang="es-ES" sz="2400" b="1" i="0" dirty="0">
                <a:solidFill>
                  <a:srgbClr val="1C1C1C"/>
                </a:solidFill>
                <a:effectLst/>
                <a:latin typeface="Verdana" panose="020B0604030504040204" pitchFamily="34" charset="0"/>
              </a:rPr>
              <a:t>de una aplicación</a:t>
            </a:r>
            <a:r>
              <a:rPr lang="es-ES" sz="2400" b="0" i="0" dirty="0">
                <a:solidFill>
                  <a:srgbClr val="1C1C1C"/>
                </a:solidFill>
                <a:effectLst/>
                <a:latin typeface="Verdana" panose="020B0604030504040204" pitchFamily="34" charset="0"/>
              </a:rPr>
              <a:t> o proyecto informático </a:t>
            </a:r>
            <a:r>
              <a:rPr lang="es-ES" sz="2400" b="1" i="0" dirty="0">
                <a:solidFill>
                  <a:srgbClr val="1C1C1C"/>
                </a:solidFill>
                <a:effectLst/>
                <a:latin typeface="Verdana" panose="020B0604030504040204" pitchFamily="34" charset="0"/>
              </a:rPr>
              <a:t>es el conjunto de etapas y estados por los que pasa desde que se plantea como necesidad o problema, por parte del cliente, hasta que se da por terminado y se considera como una solución completa, correcta y estable</a:t>
            </a:r>
            <a:r>
              <a:rPr lang="es-ES" sz="2400" b="0" i="0" dirty="0">
                <a:solidFill>
                  <a:srgbClr val="1C1C1C"/>
                </a:solidFill>
                <a:effectLst/>
                <a:latin typeface="Verdana" panose="020B0604030504040204" pitchFamily="34" charset="0"/>
              </a:rPr>
              <a:t> (que resuelve el citado problema inicial).</a:t>
            </a:r>
          </a:p>
          <a:p>
            <a:pPr algn="just"/>
            <a:r>
              <a:rPr lang="es-ES" sz="2400" b="0" i="0" dirty="0">
                <a:solidFill>
                  <a:srgbClr val="1C1C1C"/>
                </a:solidFill>
                <a:effectLst/>
                <a:latin typeface="Verdana" panose="020B0604030504040204" pitchFamily="34" charset="0"/>
              </a:rPr>
              <a:t>Sin entrar en detalle, las principales </a:t>
            </a:r>
            <a:r>
              <a:rPr lang="es-ES" sz="2400" b="1" i="0" dirty="0">
                <a:solidFill>
                  <a:srgbClr val="1C1C1C"/>
                </a:solidFill>
                <a:effectLst/>
                <a:latin typeface="Verdana" panose="020B0604030504040204" pitchFamily="34" charset="0"/>
              </a:rPr>
              <a:t>etapas del CV</a:t>
            </a:r>
            <a:r>
              <a:rPr lang="es-ES" sz="2400" b="0" i="0" dirty="0">
                <a:solidFill>
                  <a:srgbClr val="1C1C1C"/>
                </a:solidFill>
                <a:effectLst/>
                <a:latin typeface="Verdana" panose="020B0604030504040204" pitchFamily="34" charset="0"/>
              </a:rPr>
              <a:t> son las siguientes:</a:t>
            </a:r>
          </a:p>
        </p:txBody>
      </p:sp>
    </p:spTree>
    <p:extLst>
      <p:ext uri="{BB962C8B-B14F-4D97-AF65-F5344CB8AC3E}">
        <p14:creationId xmlns:p14="http://schemas.microsoft.com/office/powerpoint/2010/main" val="775592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buClr>
                <a:srgbClr val="007A5A"/>
              </a:buClr>
              <a:buFont typeface="Wingdings" pitchFamily="2" charset="2"/>
              <a:buNone/>
              <a:defRPr/>
            </a:pPr>
            <a:r>
              <a:rPr lang="es-ES" sz="2800" b="1" i="0" dirty="0">
                <a:solidFill>
                  <a:srgbClr val="FF6600"/>
                </a:solidFill>
                <a:effectLst/>
                <a:latin typeface="Verdana" panose="020B0604030504040204" pitchFamily="34" charset="0"/>
              </a:rPr>
              <a:t>(a) Especificación de requisitos</a:t>
            </a:r>
            <a:r>
              <a:rPr lang="es-ES" sz="2800" b="0" i="0" dirty="0">
                <a:solidFill>
                  <a:srgbClr val="1C1C1C"/>
                </a:solidFill>
                <a:effectLst/>
                <a:latin typeface="Verdana" panose="020B0604030504040204" pitchFamily="34" charset="0"/>
              </a:rPr>
              <a:t>: en esta primera etapa el objetivo es </a:t>
            </a:r>
            <a:r>
              <a:rPr lang="es-ES" sz="2800" b="1" i="0" dirty="0">
                <a:solidFill>
                  <a:srgbClr val="1C1C1C"/>
                </a:solidFill>
                <a:effectLst/>
                <a:latin typeface="Verdana" panose="020B0604030504040204" pitchFamily="34" charset="0"/>
              </a:rPr>
              <a:t>conocer el problema</a:t>
            </a:r>
            <a:r>
              <a:rPr lang="es-ES" sz="2800" b="0" i="0" dirty="0">
                <a:solidFill>
                  <a:srgbClr val="1C1C1C"/>
                </a:solidFill>
                <a:effectLst/>
                <a:latin typeface="Verdana" panose="020B0604030504040204" pitchFamily="34" charset="0"/>
              </a:rPr>
              <a:t> a resolver (características, detalles, limitaciones, </a:t>
            </a:r>
            <a:r>
              <a:rPr lang="es-ES" sz="2800" b="0" i="0" dirty="0" err="1">
                <a:solidFill>
                  <a:srgbClr val="1C1C1C"/>
                </a:solidFill>
                <a:effectLst/>
                <a:latin typeface="Verdana" panose="020B0604030504040204" pitchFamily="34" charset="0"/>
              </a:rPr>
              <a:t>etc</a:t>
            </a:r>
            <a:r>
              <a:rPr lang="es-ES" sz="2800" b="0" i="0" dirty="0">
                <a:solidFill>
                  <a:srgbClr val="1C1C1C"/>
                </a:solidFill>
                <a:effectLst/>
                <a:latin typeface="Verdana" panose="020B0604030504040204" pitchFamily="34" charset="0"/>
              </a:rPr>
              <a:t>). Una vez concluida se puede estimar el coste del proyecto.</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23091955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s-ES" sz="2800" b="1" i="0" dirty="0">
                <a:solidFill>
                  <a:srgbClr val="FF6600"/>
                </a:solidFill>
                <a:effectLst/>
                <a:latin typeface="Verdana" panose="020B0604030504040204" pitchFamily="34" charset="0"/>
              </a:rPr>
              <a:t>(b) Análisis</a:t>
            </a:r>
            <a:r>
              <a:rPr lang="es-ES" sz="2800" b="0" i="0" dirty="0">
                <a:solidFill>
                  <a:srgbClr val="1C1C1C"/>
                </a:solidFill>
                <a:effectLst/>
                <a:latin typeface="Verdana" panose="020B0604030504040204" pitchFamily="34" charset="0"/>
              </a:rPr>
              <a:t>: el lema "divide y vencerás" se hace patente en esta etapa. El problema principal se descompone en partes, obteniendo una serie de </a:t>
            </a:r>
            <a:r>
              <a:rPr lang="es-ES" sz="2800" b="1" i="0" dirty="0">
                <a:solidFill>
                  <a:srgbClr val="1C1C1C"/>
                </a:solidFill>
                <a:effectLst/>
                <a:latin typeface="Verdana" panose="020B0604030504040204" pitchFamily="34" charset="0"/>
              </a:rPr>
              <a:t>subproblemas</a:t>
            </a:r>
            <a:r>
              <a:rPr lang="es-ES" sz="2800" b="0" i="0" dirty="0">
                <a:solidFill>
                  <a:srgbClr val="1C1C1C"/>
                </a:solidFill>
                <a:effectLst/>
                <a:latin typeface="Verdana" panose="020B0604030504040204" pitchFamily="34" charset="0"/>
              </a:rPr>
              <a:t> más pequeños y abordables. En esta etapa nos centramos en el </a:t>
            </a:r>
            <a:r>
              <a:rPr lang="es-ES" sz="2800" b="1" i="0" dirty="0">
                <a:solidFill>
                  <a:srgbClr val="1C1C1C"/>
                </a:solidFill>
                <a:effectLst/>
                <a:latin typeface="Verdana" panose="020B0604030504040204" pitchFamily="34" charset="0"/>
              </a:rPr>
              <a:t>QUÉ</a:t>
            </a:r>
            <a:r>
              <a:rPr lang="es-ES" sz="2800" b="0" i="0" dirty="0">
                <a:solidFill>
                  <a:srgbClr val="1C1C1C"/>
                </a:solidFill>
                <a:effectLst/>
                <a:latin typeface="Verdana" panose="020B0604030504040204" pitchFamily="34" charset="0"/>
              </a:rPr>
              <a:t> y no en el CÓMO, esto es, identificar qué funciones realiza el sistema sin entrar en detalle.</a:t>
            </a:r>
          </a:p>
          <a:p>
            <a:br>
              <a:rPr lang="es-ES" sz="2800" dirty="0"/>
            </a:b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15508558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s-ES" sz="2800" b="1" i="0" dirty="0">
                <a:solidFill>
                  <a:srgbClr val="FF6600"/>
                </a:solidFill>
                <a:effectLst/>
                <a:latin typeface="Verdana" panose="020B0604030504040204" pitchFamily="34" charset="0"/>
              </a:rPr>
              <a:t>(c) Diseño</a:t>
            </a:r>
            <a:r>
              <a:rPr lang="es-ES" sz="2800" b="0" i="0" dirty="0">
                <a:solidFill>
                  <a:srgbClr val="1C1C1C"/>
                </a:solidFill>
                <a:effectLst/>
                <a:latin typeface="Verdana" panose="020B0604030504040204" pitchFamily="34" charset="0"/>
              </a:rPr>
              <a:t>: para los subproblemas identificados en la fase de análisis se buscan </a:t>
            </a:r>
            <a:r>
              <a:rPr lang="es-ES" sz="2800" b="1" i="0" dirty="0">
                <a:solidFill>
                  <a:srgbClr val="1C1C1C"/>
                </a:solidFill>
                <a:effectLst/>
                <a:latin typeface="Verdana" panose="020B0604030504040204" pitchFamily="34" charset="0"/>
              </a:rPr>
              <a:t>soluciones para posteriormente integrarlas</a:t>
            </a:r>
            <a:r>
              <a:rPr lang="es-ES" sz="2800" b="0" i="0" dirty="0">
                <a:solidFill>
                  <a:srgbClr val="1C1C1C"/>
                </a:solidFill>
                <a:effectLst/>
                <a:latin typeface="Verdana" panose="020B0604030504040204" pitchFamily="34" charset="0"/>
              </a:rPr>
              <a:t> en una solución global. Ahora el interés está en el </a:t>
            </a:r>
            <a:r>
              <a:rPr lang="es-ES" sz="2800" b="1" i="0" dirty="0">
                <a:solidFill>
                  <a:srgbClr val="1C1C1C"/>
                </a:solidFill>
                <a:effectLst/>
                <a:latin typeface="Verdana" panose="020B0604030504040204" pitchFamily="34" charset="0"/>
              </a:rPr>
              <a:t>CÓMO</a:t>
            </a:r>
            <a:r>
              <a:rPr lang="es-ES" sz="2800" b="0" i="0" dirty="0">
                <a:solidFill>
                  <a:srgbClr val="1C1C1C"/>
                </a:solidFill>
                <a:effectLst/>
                <a:latin typeface="Verdana" panose="020B0604030504040204" pitchFamily="34" charset="0"/>
              </a:rPr>
              <a:t> y no en el QUÉ, describiendo cada subproblema obtenido en la etapa de análisis.</a:t>
            </a:r>
            <a:br>
              <a:rPr lang="es-ES" sz="2800" dirty="0"/>
            </a:b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23882793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33" name="Rectangle 7"/>
          <p:cNvSpPr>
            <a:spLocks noChangeArrowheads="1"/>
          </p:cNvSpPr>
          <p:nvPr/>
        </p:nvSpPr>
        <p:spPr bwMode="auto">
          <a:xfrm>
            <a:off x="3105150" y="295275"/>
            <a:ext cx="5800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7A5A"/>
              </a:buClr>
              <a:buFont typeface="Wingdings" pitchFamily="2" charset="2"/>
              <a:buNone/>
              <a:defRPr/>
            </a:pPr>
            <a:r>
              <a:rPr lang="es-EC" sz="2700" b="1" dirty="0">
                <a:solidFill>
                  <a:srgbClr val="086633"/>
                </a:solidFill>
                <a:effectLst>
                  <a:outerShdw blurRad="38100" dist="38100" dir="2700000" algn="tl">
                    <a:srgbClr val="C0C0C0"/>
                  </a:outerShdw>
                </a:effectLst>
                <a:latin typeface="Tahoma" pitchFamily="34" charset="0"/>
                <a:cs typeface="Arial" panose="020B0604020202020204" pitchFamily="34" charset="0"/>
              </a:rPr>
              <a:t>Ciclo de vida del software</a:t>
            </a: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
        <p:nvSpPr>
          <p:cNvPr id="3" name="Rectangle 7">
            <a:extLst>
              <a:ext uri="{FF2B5EF4-FFF2-40B4-BE49-F238E27FC236}">
                <a16:creationId xmlns:a16="http://schemas.microsoft.com/office/drawing/2014/main" id="{C16D3F74-2EB7-4A67-B958-72B5C806580A}"/>
              </a:ext>
            </a:extLst>
          </p:cNvPr>
          <p:cNvSpPr>
            <a:spLocks noChangeArrowheads="1"/>
          </p:cNvSpPr>
          <p:nvPr/>
        </p:nvSpPr>
        <p:spPr bwMode="auto">
          <a:xfrm>
            <a:off x="205712" y="1298918"/>
            <a:ext cx="8700163" cy="429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es-ES" sz="2800" b="1" i="0" dirty="0">
                <a:solidFill>
                  <a:srgbClr val="FF6600"/>
                </a:solidFill>
                <a:effectLst/>
                <a:latin typeface="Verdana" panose="020B0604030504040204" pitchFamily="34" charset="0"/>
              </a:rPr>
              <a:t>(d) Implementación</a:t>
            </a:r>
            <a:r>
              <a:rPr lang="es-ES" sz="2800" b="0" i="0" dirty="0">
                <a:solidFill>
                  <a:srgbClr val="1C1C1C"/>
                </a:solidFill>
                <a:effectLst/>
                <a:latin typeface="Verdana" panose="020B0604030504040204" pitchFamily="34" charset="0"/>
              </a:rPr>
              <a:t>: en esta etapa se </a:t>
            </a:r>
            <a:r>
              <a:rPr lang="es-ES" sz="2800" b="1" i="0" dirty="0">
                <a:solidFill>
                  <a:srgbClr val="1C1C1C"/>
                </a:solidFill>
                <a:effectLst/>
                <a:latin typeface="Verdana" panose="020B0604030504040204" pitchFamily="34" charset="0"/>
              </a:rPr>
              <a:t>codifica</a:t>
            </a:r>
            <a:r>
              <a:rPr lang="es-ES" sz="2800" b="0" i="0" dirty="0">
                <a:solidFill>
                  <a:srgbClr val="1C1C1C"/>
                </a:solidFill>
                <a:effectLst/>
                <a:latin typeface="Verdana" panose="020B0604030504040204" pitchFamily="34" charset="0"/>
              </a:rPr>
              <a:t>, según uno o varios lenguajes de programación, la solución diseñada.</a:t>
            </a:r>
            <a:br>
              <a:rPr lang="es-ES" sz="2800" dirty="0"/>
            </a:br>
            <a:endParaRPr lang="es-ES" sz="2700" b="1" dirty="0">
              <a:solidFill>
                <a:srgbClr val="086633"/>
              </a:solidFill>
              <a:effectLst>
                <a:outerShdw blurRad="38100" dist="38100" dir="2700000" algn="tl">
                  <a:srgbClr val="C0C0C0"/>
                </a:outerShdw>
              </a:effectLst>
              <a:latin typeface="Tahoma" pitchFamily="34" charset="0"/>
              <a:cs typeface="Arial" panose="020B0604020202020204" pitchFamily="34" charset="0"/>
            </a:endParaRPr>
          </a:p>
        </p:txBody>
      </p:sp>
    </p:spTree>
    <p:extLst>
      <p:ext uri="{BB962C8B-B14F-4D97-AF65-F5344CB8AC3E}">
        <p14:creationId xmlns:p14="http://schemas.microsoft.com/office/powerpoint/2010/main" val="953383546"/>
      </p:ext>
    </p:extLst>
  </p:cSld>
  <p:clrMapOvr>
    <a:masterClrMapping/>
  </p:clrMapOvr>
  <p:transition spd="med"/>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6400</TotalTime>
  <Words>662</Words>
  <Application>Microsoft Office PowerPoint</Application>
  <PresentationFormat>Presentación en pantalla (4:3)</PresentationFormat>
  <Paragraphs>38</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MS UI Gothic</vt:lpstr>
      <vt:lpstr>Arial</vt:lpstr>
      <vt:lpstr>Calibri</vt:lpstr>
      <vt:lpstr>Calibri Light</vt:lpstr>
      <vt:lpstr>Tahoma</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Instructivo para el diligenciamiento del formato de inscripción para proyectos de investigación - REDCOLSI</dc:title>
  <dc:creator>Auxiliar Investigaciones</dc:creator>
  <cp:lastModifiedBy>Anderson Hernandez Arango</cp:lastModifiedBy>
  <cp:revision>476</cp:revision>
  <dcterms:created xsi:type="dcterms:W3CDTF">2017-02-06T16:07:59Z</dcterms:created>
  <dcterms:modified xsi:type="dcterms:W3CDTF">2022-08-10T20:46:20Z</dcterms:modified>
</cp:coreProperties>
</file>