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IBM Plex Sans"/>
      <p:regular r:id="rId19"/>
      <p:bold r:id="rId20"/>
      <p:italic r:id="rId21"/>
      <p:boldItalic r:id="rId22"/>
    </p:embeddedFont>
    <p:embeddedFont>
      <p:font typeface="Cardo"/>
      <p:regular r:id="rId23"/>
      <p:bold r:id="rId24"/>
      <p:italic r:id="rId25"/>
    </p:embeddedFont>
    <p:embeddedFont>
      <p:font typeface="IBM Plex Sans Light"/>
      <p:regular r:id="rId26"/>
      <p:bold r:id="rId27"/>
      <p:italic r:id="rId28"/>
      <p:boldItalic r:id="rId29"/>
    </p:embeddedFont>
    <p:embeddedFont>
      <p:font typeface="Pathway Gothic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bold.fntdata"/><Relationship Id="rId22" Type="http://schemas.openxmlformats.org/officeDocument/2006/relationships/font" Target="fonts/IBMPlexSans-boldItalic.fntdata"/><Relationship Id="rId21" Type="http://schemas.openxmlformats.org/officeDocument/2006/relationships/font" Target="fonts/IBMPlexSans-italic.fntdata"/><Relationship Id="rId24" Type="http://schemas.openxmlformats.org/officeDocument/2006/relationships/font" Target="fonts/Cardo-bold.fntdata"/><Relationship Id="rId23" Type="http://schemas.openxmlformats.org/officeDocument/2006/relationships/font" Target="fonts/Card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SansLight-regular.fntdata"/><Relationship Id="rId25" Type="http://schemas.openxmlformats.org/officeDocument/2006/relationships/font" Target="fonts/Cardo-italic.fntdata"/><Relationship Id="rId28" Type="http://schemas.openxmlformats.org/officeDocument/2006/relationships/font" Target="fonts/IBMPlexSansLight-italic.fntdata"/><Relationship Id="rId27" Type="http://schemas.openxmlformats.org/officeDocument/2006/relationships/font" Target="fonts/IBMPlexSans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SansLight-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athwayGothic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BMPlexSa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7a557de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standard RNNs fail to learn in the presence of time lags greater than 5 – 10 discrete time steps between relevant input events and target signals</a:t>
            </a:r>
            <a:endParaRPr/>
          </a:p>
          <a:p>
            <a:pPr indent="-298450" lvl="0" marL="457200" rtl="0" algn="l">
              <a:spcBef>
                <a:spcPts val="0"/>
              </a:spcBef>
              <a:spcAft>
                <a:spcPts val="0"/>
              </a:spcAft>
              <a:buSzPts val="1100"/>
              <a:buChar char="●"/>
            </a:pPr>
            <a:r>
              <a:rPr lang="en-US"/>
              <a:t>The </a:t>
            </a:r>
            <a:r>
              <a:rPr b="1" lang="en-US"/>
              <a:t>vanishing error problem</a:t>
            </a:r>
            <a:r>
              <a:rPr lang="en-US"/>
              <a:t> casts doubt on whether standard RNNs can indeed exhibit significant practical advantages over time window-based feedforward networks. A recent model, “Long Short-Term Memory” (LSTM), is not affected by this problem. LSTM can learn to bridge minimal time lags in excess of 1000 discrete time steps by </a:t>
            </a:r>
            <a:r>
              <a:rPr b="1" lang="en-US"/>
              <a:t>enforcing constant error flow</a:t>
            </a:r>
            <a:r>
              <a:rPr lang="en-US"/>
              <a:t> through “constant error carrousels” (CECs) within special units, called cells.</a:t>
            </a:r>
            <a:endParaRPr/>
          </a:p>
          <a:p>
            <a:pPr indent="-298450" lvl="0" marL="457200" rtl="0" algn="l">
              <a:spcBef>
                <a:spcPts val="0"/>
              </a:spcBef>
              <a:spcAft>
                <a:spcPts val="0"/>
              </a:spcAft>
              <a:buSzPts val="1100"/>
              <a:buChar char="●"/>
            </a:pPr>
            <a:r>
              <a:rPr lang="en-US"/>
              <a:t>The two technical problems overcome by LSTMs are </a:t>
            </a:r>
            <a:r>
              <a:rPr b="1" lang="en-US"/>
              <a:t>vanishing gradients and exploding gradients</a:t>
            </a:r>
            <a:r>
              <a:rPr lang="en-US"/>
              <a:t>, both related to how the network is trained.</a:t>
            </a:r>
            <a:endParaRPr/>
          </a:p>
          <a:p>
            <a:pPr indent="-298450" lvl="0" marL="457200" rtl="0" algn="l">
              <a:spcBef>
                <a:spcPts val="0"/>
              </a:spcBef>
              <a:spcAft>
                <a:spcPts val="0"/>
              </a:spcAft>
              <a:buSzPts val="1100"/>
              <a:buChar char="●"/>
            </a:pPr>
            <a:r>
              <a:rPr lang="en-US"/>
              <a:t>Unfortunately, the range of contextual information that standard RNNs can access is in practice quite limited. The problem is that the influence of a given input on the hidden layer, and therefore on the network output, either</a:t>
            </a:r>
            <a:r>
              <a:rPr b="1" lang="en-US"/>
              <a:t> decays or blows up exponentially as it cycles around the network’s recurrent connections</a:t>
            </a:r>
            <a:r>
              <a:rPr lang="en-US"/>
              <a:t>. This shortcoming … referred to in the literature as the vanishing gradient problem … Long Short-Term Memory (LSTM) is an RNN architecture specifically designed to address the vanishing gradient problem.</a:t>
            </a:r>
            <a:endParaRPr/>
          </a:p>
          <a:p>
            <a:pPr indent="-298450" lvl="0" marL="457200" rtl="0" algn="l">
              <a:spcBef>
                <a:spcPts val="0"/>
              </a:spcBef>
              <a:spcAft>
                <a:spcPts val="0"/>
              </a:spcAft>
              <a:buSzPts val="1100"/>
              <a:buChar char="●"/>
            </a:pPr>
            <a:r>
              <a:rPr lang="en-US"/>
              <a:t>NO USAMOS BIDIRECTIONAL LSTMS: Combining BRNNs with LSTM gives bidirectional LSTM, which can access long-range context in both input directions. Este se usa para entender contexto, como por ejemplo, las </a:t>
            </a:r>
            <a:r>
              <a:rPr lang="en-US" u="sng"/>
              <a:t>traducciones</a:t>
            </a:r>
            <a:r>
              <a:rPr lang="en-US"/>
              <a:t>… for temporal problems like </a:t>
            </a:r>
            <a:r>
              <a:rPr lang="en-US" u="sng"/>
              <a:t>speech recognition</a:t>
            </a:r>
            <a:r>
              <a:rPr lang="en-US"/>
              <a:t>, relying on knowledge of the future seems at first sight to violate causality … How can we base our understanding of what we’ve heard on something that hasn’t been said yet? However, human listeners do exactly that. Sounds, words, and even whole sentences that at first mean nothing are found to make sense in the light of future context.</a:t>
            </a:r>
            <a:endParaRPr/>
          </a:p>
          <a:p>
            <a:pPr indent="-298450" lvl="0" marL="457200" rtl="0" algn="l">
              <a:spcBef>
                <a:spcPts val="0"/>
              </a:spcBef>
              <a:spcAft>
                <a:spcPts val="0"/>
              </a:spcAft>
              <a:buSzPts val="1100"/>
              <a:buChar char="●"/>
            </a:pPr>
            <a:r>
              <a:rPr lang="en-US"/>
              <a:t>The LSTM’s ability to successfully learn on data with </a:t>
            </a:r>
            <a:r>
              <a:rPr b="1" lang="en-US"/>
              <a:t>long range temporal dependencies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US"/>
              <a:t>RNNs are networks with loops in them, allowing information to persist. A recurrent neural network can be thought of as multiple copies of the same network, each passing a message to a successor.</a:t>
            </a:r>
            <a:endParaRPr/>
          </a:p>
        </p:txBody>
      </p:sp>
      <p:sp>
        <p:nvSpPr>
          <p:cNvPr id="210" name="Google Shape;210;g87a557de1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6097246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860972468e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6097246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Curva de aprendizaje. Sobre modelos, limitaciones de los modelos que probábamos, selección e interpretación de medidas de desempeño (RMSE, MAE, MAPE...). En ocasiones nos perdíamos con arquitecturas y fórmulas.</a:t>
            </a:r>
            <a:endParaRPr/>
          </a:p>
          <a:p>
            <a:pPr indent="0" lvl="0" marL="0" rtl="0" algn="l">
              <a:spcBef>
                <a:spcPts val="0"/>
              </a:spcBef>
              <a:spcAft>
                <a:spcPts val="0"/>
              </a:spcAft>
              <a:buNone/>
            </a:pPr>
            <a:r>
              <a:rPr lang="en-US"/>
              <a:t>Feature engineering. Scaling y descaling. Seguimos aprendiendo cómo determinar qué tipo de transformaciones aplicar para beneficiar a los modelos y a los problemas que resolvemos.</a:t>
            </a:r>
            <a:endParaRPr/>
          </a:p>
          <a:p>
            <a:pPr indent="0" lvl="0" marL="0" rtl="0" algn="l">
              <a:spcBef>
                <a:spcPts val="0"/>
              </a:spcBef>
              <a:spcAft>
                <a:spcPts val="0"/>
              </a:spcAft>
              <a:buNone/>
            </a:pPr>
            <a:r>
              <a:rPr lang="en-US"/>
              <a:t>Pocos datos: solo tenemos datos de seis años y por día.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Selección de modelos: después de fallar, entendíamos cada vez más por qué no funcionaban bien con nuestro problema.</a:t>
            </a:r>
            <a:endParaRPr/>
          </a:p>
          <a:p>
            <a:pPr indent="0" lvl="0" marL="0" rtl="0" algn="l">
              <a:spcBef>
                <a:spcPts val="0"/>
              </a:spcBef>
              <a:spcAft>
                <a:spcPts val="0"/>
              </a:spcAft>
              <a:buNone/>
            </a:pPr>
            <a:r>
              <a:rPr lang="en-US"/>
              <a:t>Feature importance: investigamos y aplicamos metodologías para determinar qué tanto pesaba cada variable en determinar las predicciones. Lo cual nos ayudaría en las siguientes iteraciones.</a:t>
            </a:r>
            <a:endParaRPr/>
          </a:p>
          <a:p>
            <a:pPr indent="0" lvl="0" marL="0" rtl="0" algn="l">
              <a:spcBef>
                <a:spcPts val="0"/>
              </a:spcBef>
              <a:spcAft>
                <a:spcPts val="0"/>
              </a:spcAft>
              <a:buNone/>
            </a:pPr>
            <a:r>
              <a:rPr lang="en-US"/>
              <a:t>Incorporación de modelos a aplicaciones: deployment, cómo se obtienen los datos estando ya el modelo en un entorno de producción (Airflow)</a:t>
            </a:r>
            <a:endParaRPr/>
          </a:p>
          <a:p>
            <a:pPr indent="0" lvl="0" marL="0" rtl="0" algn="l">
              <a:spcBef>
                <a:spcPts val="0"/>
              </a:spcBef>
              <a:spcAft>
                <a:spcPts val="0"/>
              </a:spcAft>
              <a:buNone/>
            </a:pPr>
            <a:r>
              <a:rPr lang="en-US"/>
              <a:t>Autoaprendizaje: en la programación es común y las habilidades de búsqueda y resolución de problemas también mejoraron con este proyecto. También, el saber que hay muchos recursos para empezar y aprender temas de data science le quitó un poco el miedo que teníamos.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Granularidades más finas: por ahora, hicimos un agregado del ritmo de consumo de agua. Lo ideal es conocer el comportamiento de la demanda por cada fuente en Nuevo León (son muchas).</a:t>
            </a:r>
            <a:endParaRPr/>
          </a:p>
          <a:p>
            <a:pPr indent="0" lvl="0" marL="0" rtl="0" algn="l">
              <a:spcBef>
                <a:spcPts val="0"/>
              </a:spcBef>
              <a:spcAft>
                <a:spcPts val="0"/>
              </a:spcAft>
              <a:buNone/>
            </a:pPr>
            <a:r>
              <a:rPr lang="en-US"/>
              <a:t>Quitar variables según importancia y volver a intentarlo.</a:t>
            </a:r>
            <a:endParaRPr/>
          </a:p>
          <a:p>
            <a:pPr indent="0" lvl="0" marL="0" rtl="0" algn="l">
              <a:spcBef>
                <a:spcPts val="0"/>
              </a:spcBef>
              <a:spcAft>
                <a:spcPts val="0"/>
              </a:spcAft>
              <a:buNone/>
            </a:pPr>
            <a:r>
              <a:rPr lang="en-US"/>
              <a:t>Intentar con nuevas variables: en nuestro modelo mensual incluímos variables más de largo plazo relacionadas a la economía y al tamaño de la población, por ejemplo. Entre más entremos al dominio de este problema, podríamos entender mejor qué es lo que impacta el consumo del agua, además de lo que nosotros encontramos. También sería interesante en qué formas ha cambiado el comportamiento ahora con covid-19 (AyD ya reportó que el consumo aumentó 30%)..</a:t>
            </a:r>
            <a:endParaRPr/>
          </a:p>
        </p:txBody>
      </p:sp>
      <p:sp>
        <p:nvSpPr>
          <p:cNvPr id="233" name="Google Shape;233;g860972468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748635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8748635d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748635d1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Sin ruido.</a:t>
            </a:r>
            <a:endParaRPr/>
          </a:p>
        </p:txBody>
      </p:sp>
      <p:sp>
        <p:nvSpPr>
          <p:cNvPr id="155" name="Google Shape;155;g8748635d12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748635d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8748635d12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748635d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8748635d12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7a557de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Cabe mencionar que intentamos brevemente usar enfoques más tradicionales como MA y SARIMA, pero rápidamente fueron descartados. Nuestra time series no cumplía con los requisitos que necesitan estos enfoques y además es multivariable.</a:t>
            </a:r>
            <a:endParaRPr/>
          </a:p>
          <a:p>
            <a:pPr indent="0" lvl="0" marL="0" rtl="0" algn="l">
              <a:spcBef>
                <a:spcPts val="0"/>
              </a:spcBef>
              <a:spcAft>
                <a:spcPts val="0"/>
              </a:spcAft>
              <a:buNone/>
            </a:pPr>
            <a:r>
              <a:rPr lang="en-US"/>
              <a:t>LSTMs mostraron ser muy buenas para el tipo de problema que queríamos resolver.</a:t>
            </a:r>
            <a:endParaRPr/>
          </a:p>
        </p:txBody>
      </p:sp>
      <p:sp>
        <p:nvSpPr>
          <p:cNvPr id="189" name="Google Shape;189;g87a557de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748635a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8748635a9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mt="64000"/>
          </a:blip>
          <a:srcRect b="0" l="0" r="0" t="0"/>
          <a:stretch/>
        </p:blipFill>
        <p:spPr>
          <a:xfrm rot="7622753">
            <a:off x="-3240473" y="-6681900"/>
            <a:ext cx="23233544" cy="23233544"/>
          </a:xfrm>
          <a:prstGeom prst="rect">
            <a:avLst/>
          </a:prstGeom>
          <a:noFill/>
          <a:ln>
            <a:noFill/>
          </a:ln>
        </p:spPr>
      </p:pic>
      <p:pic>
        <p:nvPicPr>
          <p:cNvPr id="85" name="Google Shape;85;p13"/>
          <p:cNvPicPr preferRelativeResize="0"/>
          <p:nvPr/>
        </p:nvPicPr>
        <p:blipFill rotWithShape="1">
          <a:blip r:embed="rId4">
            <a:alphaModFix amt="80000"/>
          </a:blip>
          <a:srcRect b="0" l="0" r="0" t="0"/>
          <a:stretch/>
        </p:blipFill>
        <p:spPr>
          <a:xfrm rot="-4060261">
            <a:off x="2013704" y="-1962502"/>
            <a:ext cx="14260592" cy="14212004"/>
          </a:xfrm>
          <a:prstGeom prst="rect">
            <a:avLst/>
          </a:prstGeom>
          <a:noFill/>
          <a:ln>
            <a:noFill/>
          </a:ln>
        </p:spPr>
      </p:pic>
      <p:grpSp>
        <p:nvGrpSpPr>
          <p:cNvPr id="86" name="Google Shape;86;p13"/>
          <p:cNvGrpSpPr/>
          <p:nvPr/>
        </p:nvGrpSpPr>
        <p:grpSpPr>
          <a:xfrm>
            <a:off x="4232305" y="3088541"/>
            <a:ext cx="9823389" cy="4475101"/>
            <a:chOff x="0" y="-85725"/>
            <a:chExt cx="13097852" cy="5966802"/>
          </a:xfrm>
        </p:grpSpPr>
        <p:sp>
          <p:nvSpPr>
            <p:cNvPr id="87" name="Google Shape;87;p13"/>
            <p:cNvSpPr txBox="1"/>
            <p:nvPr/>
          </p:nvSpPr>
          <p:spPr>
            <a:xfrm>
              <a:off x="0" y="1396768"/>
              <a:ext cx="13097852" cy="4484309"/>
            </a:xfrm>
            <a:prstGeom prst="rect">
              <a:avLst/>
            </a:prstGeom>
            <a:noFill/>
            <a:ln>
              <a:noFill/>
            </a:ln>
          </p:spPr>
          <p:txBody>
            <a:bodyPr anchorCtr="0" anchor="t" bIns="0" lIns="0" spcFirstLastPara="1" rIns="0" wrap="square" tIns="0">
              <a:noAutofit/>
            </a:bodyPr>
            <a:lstStyle/>
            <a:p>
              <a:pPr indent="0" lvl="0" marL="0" marR="0" rtl="0" algn="ctr">
                <a:lnSpc>
                  <a:spcPct val="88995"/>
                </a:lnSpc>
                <a:spcBef>
                  <a:spcPts val="0"/>
                </a:spcBef>
                <a:spcAft>
                  <a:spcPts val="0"/>
                </a:spcAft>
                <a:buNone/>
              </a:pPr>
              <a:r>
                <a:rPr lang="en-US" sz="13822">
                  <a:solidFill>
                    <a:srgbClr val="FFFFFF"/>
                  </a:solidFill>
                  <a:latin typeface="Pathway Gothic One"/>
                  <a:ea typeface="Pathway Gothic One"/>
                  <a:cs typeface="Pathway Gothic One"/>
                  <a:sym typeface="Pathway Gothic One"/>
                </a:rPr>
                <a:t>Water Demand</a:t>
              </a:r>
              <a:endParaRPr/>
            </a:p>
            <a:p>
              <a:pPr indent="0" lvl="0" marL="0" marR="0" rtl="0" algn="ctr">
                <a:lnSpc>
                  <a:spcPct val="88995"/>
                </a:lnSpc>
                <a:spcBef>
                  <a:spcPts val="0"/>
                </a:spcBef>
                <a:spcAft>
                  <a:spcPts val="0"/>
                </a:spcAft>
                <a:buNone/>
              </a:pPr>
              <a:r>
                <a:rPr lang="en-US" sz="13822">
                  <a:solidFill>
                    <a:srgbClr val="FFFFFF"/>
                  </a:solidFill>
                  <a:latin typeface="Pathway Gothic One"/>
                  <a:ea typeface="Pathway Gothic One"/>
                  <a:cs typeface="Pathway Gothic One"/>
                  <a:sym typeface="Pathway Gothic One"/>
                </a:rPr>
                <a:t>Forecast</a:t>
              </a:r>
              <a:endParaRPr/>
            </a:p>
          </p:txBody>
        </p:sp>
        <p:sp>
          <p:nvSpPr>
            <p:cNvPr id="88" name="Google Shape;88;p13"/>
            <p:cNvSpPr txBox="1"/>
            <p:nvPr/>
          </p:nvSpPr>
          <p:spPr>
            <a:xfrm>
              <a:off x="0" y="-85725"/>
              <a:ext cx="13097852" cy="1091968"/>
            </a:xfrm>
            <a:prstGeom prst="rect">
              <a:avLst/>
            </a:prstGeom>
            <a:noFill/>
            <a:ln>
              <a:noFill/>
            </a:ln>
          </p:spPr>
          <p:txBody>
            <a:bodyPr anchorCtr="0" anchor="t" bIns="0" lIns="0" spcFirstLastPara="1" rIns="0" wrap="square" tIns="0">
              <a:noAutofit/>
            </a:bodyPr>
            <a:lstStyle/>
            <a:p>
              <a:pPr indent="0" lvl="0" marL="0" marR="0" rtl="0" algn="ctr">
                <a:lnSpc>
                  <a:spcPct val="139995"/>
                </a:lnSpc>
                <a:spcBef>
                  <a:spcPts val="0"/>
                </a:spcBef>
                <a:spcAft>
                  <a:spcPts val="0"/>
                </a:spcAft>
                <a:buNone/>
              </a:pPr>
              <a:r>
                <a:rPr lang="en-US" sz="4958">
                  <a:solidFill>
                    <a:srgbClr val="FFFFFF"/>
                  </a:solidFill>
                  <a:latin typeface="Cardo"/>
                  <a:ea typeface="Cardo"/>
                  <a:cs typeface="Cardo"/>
                  <a:sym typeface="Cardo"/>
                </a:rPr>
                <a:t>Monterrey Saturdays.AI 2020</a:t>
              </a:r>
              <a:endParaRPr/>
            </a:p>
          </p:txBody>
        </p:sp>
      </p:grpSp>
      <p:sp>
        <p:nvSpPr>
          <p:cNvPr id="89" name="Google Shape;89;p13"/>
          <p:cNvSpPr txBox="1"/>
          <p:nvPr/>
        </p:nvSpPr>
        <p:spPr>
          <a:xfrm>
            <a:off x="15670256" y="1526644"/>
            <a:ext cx="1397001" cy="505887"/>
          </a:xfrm>
          <a:prstGeom prst="rect">
            <a:avLst/>
          </a:prstGeom>
          <a:noFill/>
          <a:ln>
            <a:noFill/>
          </a:ln>
        </p:spPr>
        <p:txBody>
          <a:bodyPr anchorCtr="0" anchor="t" bIns="0" lIns="0" spcFirstLastPara="1" rIns="0" wrap="square" tIns="0">
            <a:noAutofit/>
          </a:bodyPr>
          <a:lstStyle/>
          <a:p>
            <a:pPr indent="0" lvl="0" marL="0" marR="0" rtl="0" algn="r">
              <a:lnSpc>
                <a:spcPct val="89024"/>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01</a:t>
            </a:r>
            <a:endParaRPr/>
          </a:p>
        </p:txBody>
      </p:sp>
      <p:pic>
        <p:nvPicPr>
          <p:cNvPr id="90" name="Google Shape;90;p13"/>
          <p:cNvPicPr preferRelativeResize="0"/>
          <p:nvPr/>
        </p:nvPicPr>
        <p:blipFill>
          <a:blip r:embed="rId5">
            <a:alphaModFix/>
          </a:blip>
          <a:stretch>
            <a:fillRect/>
          </a:stretch>
        </p:blipFill>
        <p:spPr>
          <a:xfrm>
            <a:off x="16462313" y="8323813"/>
            <a:ext cx="1514475" cy="1590675"/>
          </a:xfrm>
          <a:prstGeom prst="rect">
            <a:avLst/>
          </a:prstGeom>
          <a:noFill/>
          <a:ln>
            <a:noFill/>
          </a:ln>
        </p:spPr>
      </p:pic>
      <p:sp>
        <p:nvSpPr>
          <p:cNvPr id="91" name="Google Shape;91;p13"/>
          <p:cNvSpPr txBox="1"/>
          <p:nvPr/>
        </p:nvSpPr>
        <p:spPr>
          <a:xfrm>
            <a:off x="9849675" y="8591900"/>
            <a:ext cx="6318900" cy="1179900"/>
          </a:xfrm>
          <a:prstGeom prst="rect">
            <a:avLst/>
          </a:prstGeom>
          <a:noFill/>
          <a:ln>
            <a:noFill/>
          </a:ln>
        </p:spPr>
        <p:txBody>
          <a:bodyPr anchorCtr="0" anchor="t" bIns="0" lIns="0" spcFirstLastPara="1" rIns="0" wrap="square" tIns="0">
            <a:noAutofit/>
          </a:bodyPr>
          <a:lstStyle/>
          <a:p>
            <a:pPr indent="0" lvl="0" marL="0" marR="0" rtl="0" algn="r">
              <a:lnSpc>
                <a:spcPct val="140012"/>
              </a:lnSpc>
              <a:spcBef>
                <a:spcPts val="0"/>
              </a:spcBef>
              <a:spcAft>
                <a:spcPts val="0"/>
              </a:spcAft>
              <a:buNone/>
            </a:pPr>
            <a:r>
              <a:rPr lang="en-US" sz="2700">
                <a:solidFill>
                  <a:schemeClr val="lt1"/>
                </a:solidFill>
                <a:latin typeface="IBM Plex Sans Light"/>
                <a:ea typeface="IBM Plex Sans Light"/>
                <a:cs typeface="IBM Plex Sans Light"/>
                <a:sym typeface="IBM Plex Sans Light"/>
              </a:rPr>
              <a:t>Ricardo Pérez, Arturo Arellano y Alejandra Garza</a:t>
            </a:r>
            <a:endParaRPr sz="2700">
              <a:solidFill>
                <a:srgbClr val="FFFFFF"/>
              </a:solidFill>
              <a:latin typeface="Cardo"/>
              <a:ea typeface="Cardo"/>
              <a:cs typeface="Cardo"/>
              <a:sym typeface="Card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2"/>
          <p:cNvPicPr preferRelativeResize="0"/>
          <p:nvPr/>
        </p:nvPicPr>
        <p:blipFill rotWithShape="1">
          <a:blip r:embed="rId3">
            <a:alphaModFix/>
          </a:blip>
          <a:srcRect b="0" l="0" r="0" t="0"/>
          <a:stretch/>
        </p:blipFill>
        <p:spPr>
          <a:xfrm rot="-6095832">
            <a:off x="11693187" y="-4659068"/>
            <a:ext cx="9318138" cy="9318138"/>
          </a:xfrm>
          <a:prstGeom prst="rect">
            <a:avLst/>
          </a:prstGeom>
          <a:noFill/>
          <a:ln>
            <a:noFill/>
          </a:ln>
        </p:spPr>
      </p:pic>
      <p:sp>
        <p:nvSpPr>
          <p:cNvPr id="213" name="Google Shape;213;p22"/>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lang="en-US" sz="4009">
                <a:latin typeface="Pathway Gothic One"/>
                <a:ea typeface="Pathway Gothic One"/>
                <a:cs typeface="Pathway Gothic One"/>
                <a:sym typeface="Pathway Gothic One"/>
              </a:rPr>
              <a:t>10</a:t>
            </a:r>
            <a:endParaRPr/>
          </a:p>
        </p:txBody>
      </p:sp>
      <p:sp>
        <p:nvSpPr>
          <p:cNvPr id="214" name="Google Shape;214;p22"/>
          <p:cNvSpPr txBox="1"/>
          <p:nvPr/>
        </p:nvSpPr>
        <p:spPr>
          <a:xfrm>
            <a:off x="1383165" y="582955"/>
            <a:ext cx="7005825" cy="847575"/>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Estrategia: LSTM</a:t>
            </a:r>
            <a:endParaRPr/>
          </a:p>
        </p:txBody>
      </p:sp>
      <p:sp>
        <p:nvSpPr>
          <p:cNvPr id="215" name="Google Shape;215;p22"/>
          <p:cNvSpPr txBox="1"/>
          <p:nvPr/>
        </p:nvSpPr>
        <p:spPr>
          <a:xfrm>
            <a:off x="769500" y="7115975"/>
            <a:ext cx="7005900" cy="2724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000">
                <a:solidFill>
                  <a:schemeClr val="dk1"/>
                </a:solidFill>
                <a:latin typeface="IBM Plex Sans Light"/>
                <a:ea typeface="IBM Plex Sans Light"/>
                <a:cs typeface="IBM Plex Sans Light"/>
                <a:sym typeface="IBM Plex Sans Light"/>
              </a:rPr>
              <a:t>LSTM es una variación de RNN.</a:t>
            </a:r>
            <a:endParaRPr sz="20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SzPts val="2400"/>
              <a:buFont typeface="Calibri"/>
              <a:buChar char="●"/>
            </a:pPr>
            <a:r>
              <a:rPr lang="en-US" sz="2000">
                <a:solidFill>
                  <a:schemeClr val="dk1"/>
                </a:solidFill>
                <a:latin typeface="IBM Plex Sans Light"/>
                <a:ea typeface="IBM Plex Sans Light"/>
                <a:cs typeface="IBM Plex Sans Light"/>
                <a:sym typeface="IBM Plex Sans Light"/>
              </a:rPr>
              <a:t>Soporta features multidimensionales.</a:t>
            </a:r>
            <a:endParaRPr sz="20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SzPts val="2400"/>
              <a:buFont typeface="Calibri"/>
              <a:buChar char="●"/>
            </a:pPr>
            <a:r>
              <a:rPr lang="en-US" sz="2000">
                <a:solidFill>
                  <a:schemeClr val="dk1"/>
                </a:solidFill>
                <a:latin typeface="IBM Plex Sans Light"/>
                <a:ea typeface="IBM Plex Sans Light"/>
                <a:cs typeface="IBM Plex Sans Light"/>
                <a:sym typeface="IBM Plex Sans Light"/>
              </a:rPr>
              <a:t>LSTMs son buenos para aprender patrones con dependencias largas (cell state). </a:t>
            </a:r>
            <a:endParaRPr sz="20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SzPts val="2400"/>
              <a:buFont typeface="Calibri"/>
              <a:buChar char="●"/>
            </a:pPr>
            <a:r>
              <a:rPr lang="en-US" sz="2000">
                <a:solidFill>
                  <a:schemeClr val="dk1"/>
                </a:solidFill>
                <a:latin typeface="IBM Plex Sans Light"/>
                <a:ea typeface="IBM Plex Sans Light"/>
                <a:cs typeface="IBM Plex Sans Light"/>
                <a:sym typeface="IBM Plex Sans Light"/>
              </a:rPr>
              <a:t>Resuelven problema de vanishing o exploding error (presente en las RNNs).</a:t>
            </a:r>
            <a:endParaRPr sz="2400">
              <a:latin typeface="Calibri"/>
              <a:ea typeface="Calibri"/>
              <a:cs typeface="Calibri"/>
              <a:sym typeface="Calibri"/>
            </a:endParaRPr>
          </a:p>
        </p:txBody>
      </p:sp>
      <p:pic>
        <p:nvPicPr>
          <p:cNvPr id="216" name="Google Shape;216;p22"/>
          <p:cNvPicPr preferRelativeResize="0"/>
          <p:nvPr/>
        </p:nvPicPr>
        <p:blipFill>
          <a:blip r:embed="rId4">
            <a:alphaModFix/>
          </a:blip>
          <a:stretch>
            <a:fillRect/>
          </a:stretch>
        </p:blipFill>
        <p:spPr>
          <a:xfrm>
            <a:off x="5069850" y="1585371"/>
            <a:ext cx="2705538" cy="4200080"/>
          </a:xfrm>
          <a:prstGeom prst="rect">
            <a:avLst/>
          </a:prstGeom>
          <a:noFill/>
          <a:ln>
            <a:noFill/>
          </a:ln>
        </p:spPr>
      </p:pic>
      <p:pic>
        <p:nvPicPr>
          <p:cNvPr id="217" name="Google Shape;217;p22"/>
          <p:cNvPicPr preferRelativeResize="0"/>
          <p:nvPr/>
        </p:nvPicPr>
        <p:blipFill rotWithShape="1">
          <a:blip r:embed="rId5">
            <a:alphaModFix/>
          </a:blip>
          <a:srcRect b="13940" l="0" r="0" t="-13940"/>
          <a:stretch/>
        </p:blipFill>
        <p:spPr>
          <a:xfrm>
            <a:off x="8255000" y="6088800"/>
            <a:ext cx="9696853" cy="3643374"/>
          </a:xfrm>
          <a:prstGeom prst="rect">
            <a:avLst/>
          </a:prstGeom>
          <a:noFill/>
          <a:ln>
            <a:noFill/>
          </a:ln>
        </p:spPr>
      </p:pic>
      <p:sp>
        <p:nvSpPr>
          <p:cNvPr id="218" name="Google Shape;218;p22"/>
          <p:cNvSpPr txBox="1"/>
          <p:nvPr/>
        </p:nvSpPr>
        <p:spPr>
          <a:xfrm>
            <a:off x="8683625" y="2228700"/>
            <a:ext cx="4340100" cy="12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IBM Plex Sans Light"/>
                <a:ea typeface="IBM Plex Sans Light"/>
                <a:cs typeface="IBM Plex Sans Light"/>
                <a:sym typeface="IBM Plex Sans Light"/>
              </a:rPr>
              <a:t>RNN: Toma como entrada una </a:t>
            </a:r>
            <a:r>
              <a:rPr b="1" lang="en-US" sz="2000">
                <a:solidFill>
                  <a:schemeClr val="dk1"/>
                </a:solidFill>
                <a:latin typeface="IBM Plex Sans"/>
                <a:ea typeface="IBM Plex Sans"/>
                <a:cs typeface="IBM Plex Sans"/>
                <a:sym typeface="IBM Plex Sans"/>
              </a:rPr>
              <a:t>secuencia</a:t>
            </a:r>
            <a:r>
              <a:rPr lang="en-US" sz="2000">
                <a:solidFill>
                  <a:schemeClr val="dk1"/>
                </a:solidFill>
                <a:latin typeface="IBM Plex Sans Light"/>
                <a:ea typeface="IBM Plex Sans Light"/>
                <a:cs typeface="IBM Plex Sans Light"/>
                <a:sym typeface="IBM Plex Sans Light"/>
              </a:rPr>
              <a:t> de valores y predice el valor que sigue.</a:t>
            </a:r>
            <a:endParaRPr sz="2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lang="en-US" sz="2000">
                <a:solidFill>
                  <a:schemeClr val="dk1"/>
                </a:solidFill>
                <a:latin typeface="IBM Plex Sans Light"/>
                <a:ea typeface="IBM Plex Sans Light"/>
                <a:cs typeface="IBM Plex Sans Light"/>
                <a:sym typeface="IBM Plex Sans Light"/>
              </a:rPr>
              <a:t> </a:t>
            </a:r>
            <a:endParaRPr>
              <a:latin typeface="Calibri"/>
              <a:ea typeface="Calibri"/>
              <a:cs typeface="Calibri"/>
              <a:sym typeface="Calibri"/>
            </a:endParaRPr>
          </a:p>
        </p:txBody>
      </p:sp>
      <p:pic>
        <p:nvPicPr>
          <p:cNvPr id="219" name="Google Shape;219;p22"/>
          <p:cNvPicPr preferRelativeResize="0"/>
          <p:nvPr/>
        </p:nvPicPr>
        <p:blipFill rotWithShape="1">
          <a:blip r:embed="rId6">
            <a:alphaModFix/>
          </a:blip>
          <a:srcRect b="20879" l="31003" r="32188" t="0"/>
          <a:stretch/>
        </p:blipFill>
        <p:spPr>
          <a:xfrm>
            <a:off x="1062200" y="1585375"/>
            <a:ext cx="3099424" cy="4503425"/>
          </a:xfrm>
          <a:prstGeom prst="rect">
            <a:avLst/>
          </a:prstGeom>
          <a:noFill/>
          <a:ln>
            <a:noFill/>
          </a:ln>
        </p:spPr>
      </p:pic>
      <p:sp>
        <p:nvSpPr>
          <p:cNvPr id="220" name="Google Shape;220;p22"/>
          <p:cNvSpPr txBox="1"/>
          <p:nvPr/>
        </p:nvSpPr>
        <p:spPr>
          <a:xfrm>
            <a:off x="9822315" y="5897905"/>
            <a:ext cx="7005900" cy="847500"/>
          </a:xfrm>
          <a:prstGeom prst="rect">
            <a:avLst/>
          </a:prstGeom>
          <a:noFill/>
          <a:ln>
            <a:noFill/>
          </a:ln>
        </p:spPr>
        <p:txBody>
          <a:bodyPr anchorCtr="0" anchor="t" bIns="0" lIns="0" spcFirstLastPara="1" rIns="0" wrap="square" tIns="0">
            <a:noAutofit/>
          </a:bodyPr>
          <a:lstStyle/>
          <a:p>
            <a:pPr indent="0" lvl="0" marL="0" marR="0" rtl="0" algn="ctr">
              <a:lnSpc>
                <a:spcPct val="139988"/>
              </a:lnSpc>
              <a:spcBef>
                <a:spcPts val="0"/>
              </a:spcBef>
              <a:spcAft>
                <a:spcPts val="0"/>
              </a:spcAft>
              <a:buNone/>
            </a:pPr>
            <a:r>
              <a:rPr b="1" lang="en-US" sz="4304">
                <a:latin typeface="Pathway Gothic One"/>
                <a:ea typeface="Pathway Gothic One"/>
                <a:cs typeface="Pathway Gothic One"/>
                <a:sym typeface="Pathway Gothic One"/>
              </a:rPr>
              <a:t>LSTM</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23"/>
          <p:cNvPicPr preferRelativeResize="0"/>
          <p:nvPr/>
        </p:nvPicPr>
        <p:blipFill rotWithShape="1">
          <a:blip r:embed="rId3">
            <a:alphaModFix/>
          </a:blip>
          <a:srcRect b="0" l="0" r="0" t="0"/>
          <a:stretch/>
        </p:blipFill>
        <p:spPr>
          <a:xfrm rot="6593253">
            <a:off x="13542913" y="-4334569"/>
            <a:ext cx="9318137" cy="9318137"/>
          </a:xfrm>
          <a:prstGeom prst="rect">
            <a:avLst/>
          </a:prstGeom>
          <a:noFill/>
          <a:ln>
            <a:noFill/>
          </a:ln>
        </p:spPr>
      </p:pic>
      <p:sp>
        <p:nvSpPr>
          <p:cNvPr id="226" name="Google Shape;226;p23"/>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lang="en-US" sz="4009">
                <a:latin typeface="Pathway Gothic One"/>
                <a:ea typeface="Pathway Gothic One"/>
                <a:cs typeface="Pathway Gothic One"/>
                <a:sym typeface="Pathway Gothic One"/>
              </a:rPr>
              <a:t>11</a:t>
            </a:r>
            <a:endParaRPr/>
          </a:p>
        </p:txBody>
      </p:sp>
      <p:grpSp>
        <p:nvGrpSpPr>
          <p:cNvPr id="227" name="Google Shape;227;p23"/>
          <p:cNvGrpSpPr/>
          <p:nvPr/>
        </p:nvGrpSpPr>
        <p:grpSpPr>
          <a:xfrm>
            <a:off x="1383165" y="582955"/>
            <a:ext cx="7005825" cy="3676369"/>
            <a:chOff x="0" y="-956417"/>
            <a:chExt cx="9341100" cy="4901826"/>
          </a:xfrm>
        </p:grpSpPr>
        <p:sp>
          <p:nvSpPr>
            <p:cNvPr id="228" name="Google Shape;228;p23"/>
            <p:cNvSpPr txBox="1"/>
            <p:nvPr/>
          </p:nvSpPr>
          <p:spPr>
            <a:xfrm>
              <a:off x="0" y="671809"/>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sz="1600"/>
            </a:p>
          </p:txBody>
        </p:sp>
        <p:sp>
          <p:nvSpPr>
            <p:cNvPr id="229" name="Google Shape;229;p23"/>
            <p:cNvSpPr txBox="1"/>
            <p:nvPr/>
          </p:nvSpPr>
          <p:spPr>
            <a:xfrm>
              <a:off x="0" y="-956417"/>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Resultados con LSTMs</a:t>
              </a:r>
              <a:endParaRPr/>
            </a:p>
          </p:txBody>
        </p:sp>
      </p:grpSp>
      <p:pic>
        <p:nvPicPr>
          <p:cNvPr id="230" name="Google Shape;230;p23"/>
          <p:cNvPicPr preferRelativeResize="0"/>
          <p:nvPr/>
        </p:nvPicPr>
        <p:blipFill rotWithShape="1">
          <a:blip r:embed="rId4">
            <a:alphaModFix/>
          </a:blip>
          <a:srcRect b="10273" l="6884" r="34776" t="29149"/>
          <a:stretch/>
        </p:blipFill>
        <p:spPr>
          <a:xfrm>
            <a:off x="667425" y="2065725"/>
            <a:ext cx="13369474" cy="780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34" name="Shape 234"/>
        <p:cNvGrpSpPr/>
        <p:nvPr/>
      </p:nvGrpSpPr>
      <p:grpSpPr>
        <a:xfrm>
          <a:off x="0" y="0"/>
          <a:ext cx="0" cy="0"/>
          <a:chOff x="0" y="0"/>
          <a:chExt cx="0" cy="0"/>
        </a:xfrm>
      </p:grpSpPr>
      <p:pic>
        <p:nvPicPr>
          <p:cNvPr id="235" name="Google Shape;235;p24"/>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236" name="Google Shape;236;p24"/>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237" name="Google Shape;237;p24"/>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lang="en-US" sz="4009">
                <a:solidFill>
                  <a:srgbClr val="FFFFFF"/>
                </a:solidFill>
                <a:latin typeface="Pathway Gothic One"/>
                <a:ea typeface="Pathway Gothic One"/>
                <a:cs typeface="Pathway Gothic One"/>
                <a:sym typeface="Pathway Gothic One"/>
              </a:rPr>
              <a:t>1</a:t>
            </a:r>
            <a:r>
              <a:rPr lang="en-US" sz="4009">
                <a:solidFill>
                  <a:srgbClr val="FFFFFF"/>
                </a:solidFill>
                <a:latin typeface="Pathway Gothic One"/>
                <a:ea typeface="Pathway Gothic One"/>
                <a:cs typeface="Pathway Gothic One"/>
                <a:sym typeface="Pathway Gothic One"/>
              </a:rPr>
              <a:t>2</a:t>
            </a:r>
            <a:endParaRPr/>
          </a:p>
        </p:txBody>
      </p:sp>
      <p:grpSp>
        <p:nvGrpSpPr>
          <p:cNvPr id="238" name="Google Shape;238;p24"/>
          <p:cNvGrpSpPr/>
          <p:nvPr/>
        </p:nvGrpSpPr>
        <p:grpSpPr>
          <a:xfrm>
            <a:off x="1028700" y="907256"/>
            <a:ext cx="6318900" cy="3198208"/>
            <a:chOff x="0" y="-161925"/>
            <a:chExt cx="8425200" cy="4264277"/>
          </a:xfrm>
        </p:grpSpPr>
        <p:sp>
          <p:nvSpPr>
            <p:cNvPr id="239" name="Google Shape;239;p24"/>
            <p:cNvSpPr txBox="1"/>
            <p:nvPr/>
          </p:nvSpPr>
          <p:spPr>
            <a:xfrm>
              <a:off x="0" y="-161925"/>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Retos</a:t>
              </a:r>
              <a:endParaRPr/>
            </a:p>
          </p:txBody>
        </p:sp>
        <p:sp>
          <p:nvSpPr>
            <p:cNvPr id="240" name="Google Shape;240;p24"/>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Curva de aprendizaje.</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Feature engineering.</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Pocos datos.</a:t>
              </a:r>
              <a:endParaRPr sz="3199">
                <a:solidFill>
                  <a:srgbClr val="FFFFFF"/>
                </a:solidFill>
                <a:latin typeface="Cardo"/>
                <a:ea typeface="Cardo"/>
                <a:cs typeface="Cardo"/>
                <a:sym typeface="Cardo"/>
              </a:endParaRPr>
            </a:p>
          </p:txBody>
        </p:sp>
      </p:grpSp>
      <p:grpSp>
        <p:nvGrpSpPr>
          <p:cNvPr id="241" name="Google Shape;241;p24"/>
          <p:cNvGrpSpPr/>
          <p:nvPr/>
        </p:nvGrpSpPr>
        <p:grpSpPr>
          <a:xfrm>
            <a:off x="9391375" y="907250"/>
            <a:ext cx="7834650" cy="3198225"/>
            <a:chOff x="2550900" y="-3993700"/>
            <a:chExt cx="10446200" cy="4264300"/>
          </a:xfrm>
        </p:grpSpPr>
        <p:sp>
          <p:nvSpPr>
            <p:cNvPr id="242" name="Google Shape;242;p24"/>
            <p:cNvSpPr txBox="1"/>
            <p:nvPr/>
          </p:nvSpPr>
          <p:spPr>
            <a:xfrm>
              <a:off x="2550900" y="-3993700"/>
              <a:ext cx="103446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Aprendizajes</a:t>
              </a:r>
              <a:endParaRPr/>
            </a:p>
          </p:txBody>
        </p:sp>
        <p:sp>
          <p:nvSpPr>
            <p:cNvPr id="243" name="Google Shape;243;p24"/>
            <p:cNvSpPr txBox="1"/>
            <p:nvPr/>
          </p:nvSpPr>
          <p:spPr>
            <a:xfrm>
              <a:off x="2652500" y="-1948200"/>
              <a:ext cx="10344600" cy="2218800"/>
            </a:xfrm>
            <a:prstGeom prst="rect">
              <a:avLst/>
            </a:prstGeom>
            <a:noFill/>
            <a:ln>
              <a:noFill/>
            </a:ln>
          </p:spPr>
          <p:txBody>
            <a:bodyPr anchorCtr="0" anchor="t" bIns="0" lIns="0" spcFirstLastPara="1" rIns="0" wrap="square" tIns="0">
              <a:noAutofit/>
            </a:bodyPr>
            <a:lstStyle/>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Selección de modelos.</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Feature importance.</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Incorporación de modelos a aplicaciones.</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Autoaprendizaje.</a:t>
              </a:r>
              <a:endParaRPr sz="3199">
                <a:solidFill>
                  <a:srgbClr val="FFFFFF"/>
                </a:solidFill>
                <a:latin typeface="Cardo"/>
                <a:ea typeface="Cardo"/>
                <a:cs typeface="Cardo"/>
                <a:sym typeface="Cardo"/>
              </a:endParaRPr>
            </a:p>
          </p:txBody>
        </p:sp>
      </p:grpSp>
      <p:grpSp>
        <p:nvGrpSpPr>
          <p:cNvPr id="244" name="Google Shape;244;p24"/>
          <p:cNvGrpSpPr/>
          <p:nvPr/>
        </p:nvGrpSpPr>
        <p:grpSpPr>
          <a:xfrm>
            <a:off x="6378181" y="5476879"/>
            <a:ext cx="11000784" cy="3198208"/>
            <a:chOff x="0" y="346075"/>
            <a:chExt cx="8425200" cy="4264277"/>
          </a:xfrm>
        </p:grpSpPr>
        <p:sp>
          <p:nvSpPr>
            <p:cNvPr id="245" name="Google Shape;245;p24"/>
            <p:cNvSpPr txBox="1"/>
            <p:nvPr/>
          </p:nvSpPr>
          <p:spPr>
            <a:xfrm>
              <a:off x="0" y="346075"/>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¿Qué sigue?</a:t>
              </a:r>
              <a:endParaRPr/>
            </a:p>
          </p:txBody>
        </p:sp>
        <p:sp>
          <p:nvSpPr>
            <p:cNvPr id="246" name="Google Shape;246;p24"/>
            <p:cNvSpPr txBox="1"/>
            <p:nvPr/>
          </p:nvSpPr>
          <p:spPr>
            <a:xfrm>
              <a:off x="0" y="2391552"/>
              <a:ext cx="8425200" cy="2218800"/>
            </a:xfrm>
            <a:prstGeom prst="rect">
              <a:avLst/>
            </a:prstGeom>
            <a:noFill/>
            <a:ln>
              <a:noFill/>
            </a:ln>
          </p:spPr>
          <p:txBody>
            <a:bodyPr anchorCtr="0" anchor="t" bIns="0" lIns="0" spcFirstLastPara="1" rIns="0" wrap="square" tIns="0">
              <a:noAutofit/>
            </a:bodyPr>
            <a:lstStyle/>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Hacer modelos a granularidades más finas.</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Utilizar más datos de entrenamiento.</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Quitar variables según importancia.</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Intentar con nuevas variables.</a:t>
              </a:r>
              <a:endParaRPr sz="3199">
                <a:solidFill>
                  <a:srgbClr val="FFFFFF"/>
                </a:solidFill>
                <a:latin typeface="Cardo"/>
                <a:ea typeface="Cardo"/>
                <a:cs typeface="Cardo"/>
                <a:sym typeface="Card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50" name="Shape 250"/>
        <p:cNvGrpSpPr/>
        <p:nvPr/>
      </p:nvGrpSpPr>
      <p:grpSpPr>
        <a:xfrm>
          <a:off x="0" y="0"/>
          <a:ext cx="0" cy="0"/>
          <a:chOff x="0" y="0"/>
          <a:chExt cx="0" cy="0"/>
        </a:xfrm>
      </p:grpSpPr>
      <p:pic>
        <p:nvPicPr>
          <p:cNvPr id="251" name="Google Shape;251;p25"/>
          <p:cNvPicPr preferRelativeResize="0"/>
          <p:nvPr/>
        </p:nvPicPr>
        <p:blipFill rotWithShape="1">
          <a:blip r:embed="rId3">
            <a:alphaModFix/>
          </a:blip>
          <a:srcRect b="0" l="0" r="0" t="0"/>
          <a:stretch/>
        </p:blipFill>
        <p:spPr>
          <a:xfrm rot="7622753">
            <a:off x="-1649958" y="-8312660"/>
            <a:ext cx="30356903" cy="30356903"/>
          </a:xfrm>
          <a:prstGeom prst="rect">
            <a:avLst/>
          </a:prstGeom>
          <a:noFill/>
          <a:ln>
            <a:noFill/>
          </a:ln>
        </p:spPr>
      </p:pic>
      <p:pic>
        <p:nvPicPr>
          <p:cNvPr id="252" name="Google Shape;252;p25"/>
          <p:cNvPicPr preferRelativeResize="0"/>
          <p:nvPr/>
        </p:nvPicPr>
        <p:blipFill rotWithShape="1">
          <a:blip r:embed="rId4">
            <a:alphaModFix/>
          </a:blip>
          <a:srcRect b="0" l="0" r="0" t="0"/>
          <a:stretch/>
        </p:blipFill>
        <p:spPr>
          <a:xfrm>
            <a:off x="-252479" y="-347642"/>
            <a:ext cx="18880283" cy="10931723"/>
          </a:xfrm>
          <a:prstGeom prst="rect">
            <a:avLst/>
          </a:prstGeom>
          <a:noFill/>
          <a:ln>
            <a:noFill/>
          </a:ln>
        </p:spPr>
      </p:pic>
      <p:grpSp>
        <p:nvGrpSpPr>
          <p:cNvPr id="253" name="Google Shape;253;p25"/>
          <p:cNvGrpSpPr/>
          <p:nvPr/>
        </p:nvGrpSpPr>
        <p:grpSpPr>
          <a:xfrm>
            <a:off x="2825021" y="4631905"/>
            <a:ext cx="6318979" cy="3493747"/>
            <a:chOff x="0" y="-219075"/>
            <a:chExt cx="8425306" cy="4658331"/>
          </a:xfrm>
        </p:grpSpPr>
        <p:sp>
          <p:nvSpPr>
            <p:cNvPr id="254" name="Google Shape;254;p25"/>
            <p:cNvSpPr txBox="1"/>
            <p:nvPr/>
          </p:nvSpPr>
          <p:spPr>
            <a:xfrm>
              <a:off x="0" y="-219075"/>
              <a:ext cx="8425306" cy="2496616"/>
            </a:xfrm>
            <a:prstGeom prst="rect">
              <a:avLst/>
            </a:prstGeom>
            <a:noFill/>
            <a:ln>
              <a:noFill/>
            </a:ln>
          </p:spPr>
          <p:txBody>
            <a:bodyPr anchorCtr="0" anchor="t" bIns="0" lIns="0" spcFirstLastPara="1" rIns="0" wrap="square" tIns="0">
              <a:noAutofit/>
            </a:bodyPr>
            <a:lstStyle/>
            <a:p>
              <a:pPr indent="0" lvl="0" marL="0" marR="0" rtl="0" algn="l">
                <a:lnSpc>
                  <a:spcPct val="140003"/>
                </a:lnSpc>
                <a:spcBef>
                  <a:spcPts val="0"/>
                </a:spcBef>
                <a:spcAft>
                  <a:spcPts val="0"/>
                </a:spcAft>
                <a:buNone/>
              </a:pPr>
              <a:r>
                <a:rPr b="1" lang="en-US" sz="11229">
                  <a:solidFill>
                    <a:srgbClr val="FFFFFF"/>
                  </a:solidFill>
                  <a:latin typeface="Pathway Gothic One"/>
                  <a:ea typeface="Pathway Gothic One"/>
                  <a:cs typeface="Pathway Gothic One"/>
                  <a:sym typeface="Pathway Gothic One"/>
                </a:rPr>
                <a:t>¡GRACIAS!</a:t>
              </a:r>
              <a:endParaRPr/>
            </a:p>
          </p:txBody>
        </p:sp>
        <p:sp>
          <p:nvSpPr>
            <p:cNvPr id="255" name="Google Shape;255;p25"/>
            <p:cNvSpPr txBox="1"/>
            <p:nvPr/>
          </p:nvSpPr>
          <p:spPr>
            <a:xfrm>
              <a:off x="0" y="2220391"/>
              <a:ext cx="8425306" cy="2218865"/>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sp>
        <p:nvSpPr>
          <p:cNvPr id="256" name="Google Shape;256;p25"/>
          <p:cNvSpPr txBox="1"/>
          <p:nvPr/>
        </p:nvSpPr>
        <p:spPr>
          <a:xfrm>
            <a:off x="15862298" y="1133475"/>
            <a:ext cx="1397001" cy="505887"/>
          </a:xfrm>
          <a:prstGeom prst="rect">
            <a:avLst/>
          </a:prstGeom>
          <a:noFill/>
          <a:ln>
            <a:noFill/>
          </a:ln>
        </p:spPr>
        <p:txBody>
          <a:bodyPr anchorCtr="0" anchor="t" bIns="0" lIns="0" spcFirstLastPara="1" rIns="0" wrap="square" tIns="0">
            <a:noAutofit/>
          </a:bodyPr>
          <a:lstStyle/>
          <a:p>
            <a:pPr indent="0" lvl="0" marL="0" marR="0" rtl="0" algn="r">
              <a:lnSpc>
                <a:spcPct val="89024"/>
              </a:lnSpc>
              <a:spcBef>
                <a:spcPts val="0"/>
              </a:spcBef>
              <a:spcAft>
                <a:spcPts val="0"/>
              </a:spcAft>
              <a:buNone/>
            </a:pPr>
            <a:r>
              <a:rPr lang="en-US" sz="4009">
                <a:solidFill>
                  <a:srgbClr val="FFFFFF"/>
                </a:solidFill>
                <a:latin typeface="Pathway Gothic One"/>
                <a:ea typeface="Pathway Gothic One"/>
                <a:cs typeface="Pathway Gothic One"/>
                <a:sym typeface="Pathway Gothic One"/>
              </a:rPr>
              <a:t>1</a:t>
            </a:r>
            <a:r>
              <a:rPr b="0" i="0" lang="en-US" sz="4009" u="none" cap="none" strike="noStrike">
                <a:solidFill>
                  <a:srgbClr val="FFFFFF"/>
                </a:solidFill>
                <a:latin typeface="Pathway Gothic One"/>
                <a:ea typeface="Pathway Gothic One"/>
                <a:cs typeface="Pathway Gothic One"/>
                <a:sym typeface="Pathway Gothic One"/>
              </a:rPr>
              <a:t>3</a:t>
            </a:r>
            <a:endParaRPr/>
          </a:p>
        </p:txBody>
      </p:sp>
      <p:pic>
        <p:nvPicPr>
          <p:cNvPr id="257" name="Google Shape;257;p25"/>
          <p:cNvPicPr preferRelativeResize="0"/>
          <p:nvPr/>
        </p:nvPicPr>
        <p:blipFill>
          <a:blip r:embed="rId5">
            <a:alphaModFix/>
          </a:blip>
          <a:stretch>
            <a:fillRect/>
          </a:stretch>
        </p:blipFill>
        <p:spPr>
          <a:xfrm>
            <a:off x="7517088" y="4631888"/>
            <a:ext cx="1514475" cy="159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97" name="Google Shape;97;p14"/>
          <p:cNvPicPr preferRelativeResize="0"/>
          <p:nvPr/>
        </p:nvPicPr>
        <p:blipFill rotWithShape="1">
          <a:blip r:embed="rId4">
            <a:alphaModFix/>
          </a:blip>
          <a:srcRect b="0" l="0" r="0" t="0"/>
          <a:stretch/>
        </p:blipFill>
        <p:spPr>
          <a:xfrm rot="2614124">
            <a:off x="-1803602" y="5973735"/>
            <a:ext cx="7698132" cy="7672125"/>
          </a:xfrm>
          <a:prstGeom prst="rect">
            <a:avLst/>
          </a:prstGeom>
          <a:noFill/>
          <a:ln>
            <a:noFill/>
          </a:ln>
        </p:spPr>
      </p:pic>
      <p:sp>
        <p:nvSpPr>
          <p:cNvPr id="98" name="Google Shape;98;p14"/>
          <p:cNvSpPr txBox="1"/>
          <p:nvPr/>
        </p:nvSpPr>
        <p:spPr>
          <a:xfrm>
            <a:off x="648464" y="8753726"/>
            <a:ext cx="1397001" cy="504574"/>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2</a:t>
            </a:r>
            <a:endParaRPr/>
          </a:p>
        </p:txBody>
      </p:sp>
      <p:grpSp>
        <p:nvGrpSpPr>
          <p:cNvPr id="99" name="Google Shape;99;p14"/>
          <p:cNvGrpSpPr/>
          <p:nvPr/>
        </p:nvGrpSpPr>
        <p:grpSpPr>
          <a:xfrm>
            <a:off x="1028700" y="907256"/>
            <a:ext cx="6318979" cy="3198257"/>
            <a:chOff x="0" y="-161925"/>
            <a:chExt cx="8425306" cy="4264342"/>
          </a:xfrm>
        </p:grpSpPr>
        <p:sp>
          <p:nvSpPr>
            <p:cNvPr id="100" name="Google Shape;100;p14"/>
            <p:cNvSpPr txBox="1"/>
            <p:nvPr/>
          </p:nvSpPr>
          <p:spPr>
            <a:xfrm>
              <a:off x="0" y="-161925"/>
              <a:ext cx="8425306" cy="186326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Problema</a:t>
              </a:r>
              <a:endParaRPr/>
            </a:p>
          </p:txBody>
        </p:sp>
        <p:sp>
          <p:nvSpPr>
            <p:cNvPr id="101" name="Google Shape;101;p14"/>
            <p:cNvSpPr txBox="1"/>
            <p:nvPr/>
          </p:nvSpPr>
          <p:spPr>
            <a:xfrm>
              <a:off x="0" y="1883552"/>
              <a:ext cx="8425306" cy="2218865"/>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b="1" lang="en-US" sz="3200">
                  <a:solidFill>
                    <a:schemeClr val="lt1"/>
                  </a:solidFill>
                  <a:latin typeface="IBM Plex Sans"/>
                  <a:ea typeface="IBM Plex Sans"/>
                  <a:cs typeface="IBM Plex Sans"/>
                  <a:sym typeface="IBM Plex Sans"/>
                </a:rPr>
                <a:t>Entender el comportamiento del consumo de agua</a:t>
              </a:r>
              <a:r>
                <a:rPr lang="en-US" sz="3200">
                  <a:solidFill>
                    <a:schemeClr val="lt1"/>
                  </a:solidFill>
                  <a:latin typeface="IBM Plex Sans Light"/>
                  <a:ea typeface="IBM Plex Sans Light"/>
                  <a:cs typeface="IBM Plex Sans Light"/>
                  <a:sym typeface="IBM Plex Sans Light"/>
                </a:rPr>
                <a:t> es el primer paso hacia su mejor uso.</a:t>
              </a:r>
              <a:endParaRPr sz="3200">
                <a:solidFill>
                  <a:srgbClr val="FFFFFF"/>
                </a:solidFill>
                <a:latin typeface="Cardo"/>
                <a:ea typeface="Cardo"/>
                <a:cs typeface="Cardo"/>
                <a:sym typeface="Cardo"/>
              </a:endParaRPr>
            </a:p>
          </p:txBody>
        </p:sp>
      </p:grpSp>
      <p:grpSp>
        <p:nvGrpSpPr>
          <p:cNvPr id="102" name="Google Shape;102;p14"/>
          <p:cNvGrpSpPr/>
          <p:nvPr/>
        </p:nvGrpSpPr>
        <p:grpSpPr>
          <a:xfrm>
            <a:off x="9862998" y="907259"/>
            <a:ext cx="8045502" cy="3435928"/>
            <a:chOff x="-463979" y="-334100"/>
            <a:chExt cx="9341115" cy="4581237"/>
          </a:xfrm>
        </p:grpSpPr>
        <p:sp>
          <p:nvSpPr>
            <p:cNvPr id="103" name="Google Shape;103;p14"/>
            <p:cNvSpPr txBox="1"/>
            <p:nvPr/>
          </p:nvSpPr>
          <p:spPr>
            <a:xfrm>
              <a:off x="-463964" y="973537"/>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sz="2000">
                <a:solidFill>
                  <a:srgbClr val="FFFFFF"/>
                </a:solidFill>
                <a:latin typeface="IBM Plex Sans Light"/>
                <a:ea typeface="IBM Plex Sans Light"/>
                <a:cs typeface="IBM Plex Sans Light"/>
                <a:sym typeface="IBM Plex Sans Light"/>
              </a:endParaRPr>
            </a:p>
            <a:p>
              <a:pPr indent="0" lvl="0" marL="0" marR="0" rtl="0" algn="l">
                <a:lnSpc>
                  <a:spcPct val="140000"/>
                </a:lnSpc>
                <a:spcBef>
                  <a:spcPts val="0"/>
                </a:spcBef>
                <a:spcAft>
                  <a:spcPts val="0"/>
                </a:spcAft>
                <a:buNone/>
              </a:pPr>
              <a:r>
                <a:rPr lang="en-US" sz="2200">
                  <a:solidFill>
                    <a:srgbClr val="FFFFFF"/>
                  </a:solidFill>
                  <a:latin typeface="IBM Plex Sans Light"/>
                  <a:ea typeface="IBM Plex Sans Light"/>
                  <a:cs typeface="IBM Plex Sans Light"/>
                  <a:sym typeface="IBM Plex Sans Light"/>
                </a:rPr>
                <a:t>La información en la era digital es sumamente importante para tomar decisiones inteligentes y estratégicas. Entender los patrones de consumo de los usuarios, las condiciones externas que impactan su consumo, como las secuencias pasadas y el clima, es el tema central para una buena administración del recurso. </a:t>
              </a:r>
              <a:endParaRPr sz="2200">
                <a:solidFill>
                  <a:srgbClr val="FFFFFF"/>
                </a:solidFill>
                <a:latin typeface="IBM Plex Sans Light"/>
                <a:ea typeface="IBM Plex Sans Light"/>
                <a:cs typeface="IBM Plex Sans Light"/>
                <a:sym typeface="IBM Plex Sans Light"/>
              </a:endParaRPr>
            </a:p>
          </p:txBody>
        </p:sp>
        <p:sp>
          <p:nvSpPr>
            <p:cNvPr id="104" name="Google Shape;104;p14"/>
            <p:cNvSpPr txBox="1"/>
            <p:nvPr/>
          </p:nvSpPr>
          <p:spPr>
            <a:xfrm>
              <a:off x="-463979" y="-334100"/>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solidFill>
                    <a:srgbClr val="FFFFFF"/>
                  </a:solidFill>
                  <a:latin typeface="Pathway Gothic One"/>
                  <a:ea typeface="Pathway Gothic One"/>
                  <a:cs typeface="Pathway Gothic One"/>
                  <a:sym typeface="Pathway Gothic One"/>
                </a:rPr>
                <a:t>Administración reactiva vs estratégica</a:t>
              </a:r>
              <a:endParaRPr/>
            </a:p>
          </p:txBody>
        </p:sp>
      </p:grpSp>
      <p:grpSp>
        <p:nvGrpSpPr>
          <p:cNvPr id="105" name="Google Shape;105;p14"/>
          <p:cNvGrpSpPr/>
          <p:nvPr/>
        </p:nvGrpSpPr>
        <p:grpSpPr>
          <a:xfrm>
            <a:off x="9862970" y="5704450"/>
            <a:ext cx="7005863" cy="3769354"/>
            <a:chOff x="-532867" y="-93167"/>
            <a:chExt cx="9341150" cy="5025806"/>
          </a:xfrm>
        </p:grpSpPr>
        <p:sp>
          <p:nvSpPr>
            <p:cNvPr id="106" name="Google Shape;106;p14"/>
            <p:cNvSpPr txBox="1"/>
            <p:nvPr/>
          </p:nvSpPr>
          <p:spPr>
            <a:xfrm>
              <a:off x="-532817" y="1659039"/>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100">
                  <a:solidFill>
                    <a:srgbClr val="FFFFFF"/>
                  </a:solidFill>
                  <a:latin typeface="IBM Plex Sans Light"/>
                  <a:ea typeface="IBM Plex Sans Light"/>
                  <a:cs typeface="IBM Plex Sans Light"/>
                  <a:sym typeface="IBM Plex Sans Light"/>
                </a:rPr>
                <a:t>El uso y consumo de agua puede depender de muchos factores. Uno de esos factores </a:t>
              </a:r>
              <a:r>
                <a:rPr lang="en-US" sz="2100">
                  <a:solidFill>
                    <a:srgbClr val="FFFFFF"/>
                  </a:solidFill>
                  <a:latin typeface="IBM Plex Sans Light"/>
                  <a:ea typeface="IBM Plex Sans Light"/>
                  <a:cs typeface="IBM Plex Sans Light"/>
                  <a:sym typeface="IBM Plex Sans Light"/>
                </a:rPr>
                <a:t>comúnmente</a:t>
              </a:r>
              <a:r>
                <a:rPr lang="en-US" sz="2100">
                  <a:solidFill>
                    <a:srgbClr val="FFFFFF"/>
                  </a:solidFill>
                  <a:latin typeface="IBM Plex Sans Light"/>
                  <a:ea typeface="IBM Plex Sans Light"/>
                  <a:cs typeface="IBM Plex Sans Light"/>
                  <a:sym typeface="IBM Plex Sans Light"/>
                </a:rPr>
                <a:t> reportados en la literatura es la secuencia de datos anteriores. Otra son las condiciones climatológicas. Además, la creación del modelo depende de la visión a futuro. </a:t>
              </a:r>
              <a:endParaRPr sz="2100"/>
            </a:p>
          </p:txBody>
        </p:sp>
        <p:sp>
          <p:nvSpPr>
            <p:cNvPr id="107" name="Google Shape;107;p14"/>
            <p:cNvSpPr txBox="1"/>
            <p:nvPr/>
          </p:nvSpPr>
          <p:spPr>
            <a:xfrm>
              <a:off x="-532867" y="-93167"/>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solidFill>
                    <a:srgbClr val="FFFFFF"/>
                  </a:solidFill>
                  <a:latin typeface="Pathway Gothic One"/>
                  <a:ea typeface="Pathway Gothic One"/>
                  <a:cs typeface="Pathway Gothic One"/>
                  <a:sym typeface="Pathway Gothic One"/>
                </a:rPr>
                <a:t>Tendencias complicadas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nvSpPr>
        <p:spPr>
          <a:xfrm>
            <a:off x="980045" y="515079"/>
            <a:ext cx="6318900" cy="14004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latin typeface="Pathway Gothic One"/>
                <a:ea typeface="Pathway Gothic One"/>
                <a:cs typeface="Pathway Gothic One"/>
                <a:sym typeface="Pathway Gothic One"/>
              </a:rPr>
              <a:t>Metodología</a:t>
            </a:r>
            <a:endParaRPr/>
          </a:p>
        </p:txBody>
      </p:sp>
      <p:pic>
        <p:nvPicPr>
          <p:cNvPr id="113" name="Google Shape;113;p15"/>
          <p:cNvPicPr preferRelativeResize="0"/>
          <p:nvPr/>
        </p:nvPicPr>
        <p:blipFill rotWithShape="1">
          <a:blip r:embed="rId3">
            <a:alphaModFix/>
          </a:blip>
          <a:srcRect b="0" l="0" r="0" t="0"/>
          <a:stretch/>
        </p:blipFill>
        <p:spPr>
          <a:xfrm rot="-6095832">
            <a:off x="11693187" y="-4659068"/>
            <a:ext cx="9318138" cy="9318138"/>
          </a:xfrm>
          <a:prstGeom prst="rect">
            <a:avLst/>
          </a:prstGeom>
          <a:noFill/>
          <a:ln>
            <a:noFill/>
          </a:ln>
        </p:spPr>
      </p:pic>
      <p:sp>
        <p:nvSpPr>
          <p:cNvPr id="114" name="Google Shape;114;p15"/>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a:t>
            </a:r>
            <a:r>
              <a:rPr lang="en-US" sz="4009">
                <a:latin typeface="Pathway Gothic One"/>
                <a:ea typeface="Pathway Gothic One"/>
                <a:cs typeface="Pathway Gothic One"/>
                <a:sym typeface="Pathway Gothic One"/>
              </a:rPr>
              <a:t>3</a:t>
            </a:r>
            <a:endParaRPr/>
          </a:p>
        </p:txBody>
      </p:sp>
      <p:cxnSp>
        <p:nvCxnSpPr>
          <p:cNvPr id="115" name="Google Shape;115;p15"/>
          <p:cNvCxnSpPr/>
          <p:nvPr/>
        </p:nvCxnSpPr>
        <p:spPr>
          <a:xfrm flipH="1" rot="10800000">
            <a:off x="386250" y="6133550"/>
            <a:ext cx="17515500" cy="104700"/>
          </a:xfrm>
          <a:prstGeom prst="straightConnector1">
            <a:avLst/>
          </a:prstGeom>
          <a:noFill/>
          <a:ln cap="flat" cmpd="sng" w="114300">
            <a:solidFill>
              <a:srgbClr val="A4C2F4"/>
            </a:solidFill>
            <a:prstDash val="solid"/>
            <a:round/>
            <a:headEnd len="med" w="med" type="none"/>
            <a:tailEnd len="med" w="med" type="triangle"/>
          </a:ln>
        </p:spPr>
      </p:cxnSp>
      <p:sp>
        <p:nvSpPr>
          <p:cNvPr id="116" name="Google Shape;116;p15"/>
          <p:cNvSpPr/>
          <p:nvPr/>
        </p:nvSpPr>
        <p:spPr>
          <a:xfrm>
            <a:off x="27802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18031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3887500"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5861350"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699300"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93460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113577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133694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nvSpPr>
        <p:spPr>
          <a:xfrm>
            <a:off x="3262125" y="6776900"/>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Data collection</a:t>
            </a:r>
            <a:endParaRPr sz="3000">
              <a:latin typeface="Cardo"/>
              <a:ea typeface="Cardo"/>
              <a:cs typeface="Cardo"/>
              <a:sym typeface="Cardo"/>
            </a:endParaRPr>
          </a:p>
        </p:txBody>
      </p:sp>
      <p:sp>
        <p:nvSpPr>
          <p:cNvPr id="125" name="Google Shape;125;p15"/>
          <p:cNvSpPr txBox="1"/>
          <p:nvPr/>
        </p:nvSpPr>
        <p:spPr>
          <a:xfrm>
            <a:off x="980050" y="4691700"/>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Problem </a:t>
            </a:r>
            <a:endParaRPr sz="3000">
              <a:latin typeface="Cardo"/>
              <a:ea typeface="Cardo"/>
              <a:cs typeface="Cardo"/>
              <a:sym typeface="Cardo"/>
            </a:endParaRPr>
          </a:p>
          <a:p>
            <a:pPr indent="0" lvl="0" marL="0" rtl="0" algn="ctr">
              <a:spcBef>
                <a:spcPts val="0"/>
              </a:spcBef>
              <a:spcAft>
                <a:spcPts val="0"/>
              </a:spcAft>
              <a:buNone/>
            </a:pPr>
            <a:r>
              <a:rPr lang="en-US" sz="3000">
                <a:latin typeface="Cardo"/>
                <a:ea typeface="Cardo"/>
                <a:cs typeface="Cardo"/>
                <a:sym typeface="Cardo"/>
              </a:rPr>
              <a:t>definition</a:t>
            </a:r>
            <a:endParaRPr sz="3000">
              <a:latin typeface="Cardo"/>
              <a:ea typeface="Cardo"/>
              <a:cs typeface="Cardo"/>
              <a:sym typeface="Cardo"/>
            </a:endParaRPr>
          </a:p>
        </p:txBody>
      </p:sp>
      <p:sp>
        <p:nvSpPr>
          <p:cNvPr id="126" name="Google Shape;126;p15"/>
          <p:cNvSpPr txBox="1"/>
          <p:nvPr/>
        </p:nvSpPr>
        <p:spPr>
          <a:xfrm>
            <a:off x="4734700" y="4691300"/>
            <a:ext cx="27573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Data pre-processing</a:t>
            </a:r>
            <a:endParaRPr sz="3000">
              <a:latin typeface="Cardo"/>
              <a:ea typeface="Cardo"/>
              <a:cs typeface="Cardo"/>
              <a:sym typeface="Cardo"/>
            </a:endParaRPr>
          </a:p>
        </p:txBody>
      </p:sp>
      <p:sp>
        <p:nvSpPr>
          <p:cNvPr id="127" name="Google Shape;127;p15"/>
          <p:cNvSpPr txBox="1"/>
          <p:nvPr/>
        </p:nvSpPr>
        <p:spPr>
          <a:xfrm>
            <a:off x="6830575" y="6690025"/>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Data wrangling</a:t>
            </a:r>
            <a:endParaRPr sz="3000">
              <a:latin typeface="Cardo"/>
              <a:ea typeface="Cardo"/>
              <a:cs typeface="Cardo"/>
              <a:sym typeface="Cardo"/>
            </a:endParaRPr>
          </a:p>
        </p:txBody>
      </p:sp>
      <p:sp>
        <p:nvSpPr>
          <p:cNvPr id="128" name="Google Shape;128;p15"/>
          <p:cNvSpPr txBox="1"/>
          <p:nvPr/>
        </p:nvSpPr>
        <p:spPr>
          <a:xfrm>
            <a:off x="8564225" y="4691300"/>
            <a:ext cx="24006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Visualization</a:t>
            </a:r>
            <a:endParaRPr sz="3000">
              <a:latin typeface="Cardo"/>
              <a:ea typeface="Cardo"/>
              <a:cs typeface="Cardo"/>
              <a:sym typeface="Cardo"/>
            </a:endParaRPr>
          </a:p>
        </p:txBody>
      </p:sp>
      <p:sp>
        <p:nvSpPr>
          <p:cNvPr id="129" name="Google Shape;129;p15"/>
          <p:cNvSpPr txBox="1"/>
          <p:nvPr/>
        </p:nvSpPr>
        <p:spPr>
          <a:xfrm>
            <a:off x="10645425" y="6690025"/>
            <a:ext cx="22482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Feature Importance</a:t>
            </a:r>
            <a:endParaRPr sz="3000">
              <a:latin typeface="Cardo"/>
              <a:ea typeface="Cardo"/>
              <a:cs typeface="Cardo"/>
              <a:sym typeface="Cardo"/>
            </a:endParaRPr>
          </a:p>
        </p:txBody>
      </p:sp>
      <p:sp>
        <p:nvSpPr>
          <p:cNvPr id="130" name="Google Shape;130;p15"/>
          <p:cNvSpPr txBox="1"/>
          <p:nvPr/>
        </p:nvSpPr>
        <p:spPr>
          <a:xfrm>
            <a:off x="12534700" y="4510100"/>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Model </a:t>
            </a:r>
            <a:endParaRPr sz="3000">
              <a:latin typeface="Cardo"/>
              <a:ea typeface="Cardo"/>
              <a:cs typeface="Cardo"/>
              <a:sym typeface="Cardo"/>
            </a:endParaRPr>
          </a:p>
          <a:p>
            <a:pPr indent="0" lvl="0" marL="0" rtl="0" algn="ctr">
              <a:spcBef>
                <a:spcPts val="0"/>
              </a:spcBef>
              <a:spcAft>
                <a:spcPts val="0"/>
              </a:spcAft>
              <a:buNone/>
            </a:pPr>
            <a:r>
              <a:rPr lang="en-US" sz="3000">
                <a:latin typeface="Cardo"/>
                <a:ea typeface="Cardo"/>
                <a:cs typeface="Cardo"/>
                <a:sym typeface="Cardo"/>
              </a:rPr>
              <a:t>Creation</a:t>
            </a:r>
            <a:endParaRPr sz="3000">
              <a:latin typeface="Cardo"/>
              <a:ea typeface="Cardo"/>
              <a:cs typeface="Cardo"/>
              <a:sym typeface="Cardo"/>
            </a:endParaRPr>
          </a:p>
        </p:txBody>
      </p:sp>
      <p:sp>
        <p:nvSpPr>
          <p:cNvPr id="131" name="Google Shape;131;p15"/>
          <p:cNvSpPr txBox="1"/>
          <p:nvPr/>
        </p:nvSpPr>
        <p:spPr>
          <a:xfrm>
            <a:off x="14779775" y="6871225"/>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Validation</a:t>
            </a:r>
            <a:endParaRPr sz="3000">
              <a:latin typeface="Cardo"/>
              <a:ea typeface="Cardo"/>
              <a:cs typeface="Cardo"/>
              <a:sym typeface="Cardo"/>
            </a:endParaRPr>
          </a:p>
        </p:txBody>
      </p:sp>
      <p:sp>
        <p:nvSpPr>
          <p:cNvPr id="132" name="Google Shape;132;p15"/>
          <p:cNvSpPr/>
          <p:nvPr/>
        </p:nvSpPr>
        <p:spPr>
          <a:xfrm>
            <a:off x="153811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grpSp>
        <p:nvGrpSpPr>
          <p:cNvPr id="137" name="Google Shape;137;p16"/>
          <p:cNvGrpSpPr/>
          <p:nvPr/>
        </p:nvGrpSpPr>
        <p:grpSpPr>
          <a:xfrm>
            <a:off x="1743941" y="5189777"/>
            <a:ext cx="3342009" cy="4537673"/>
            <a:chOff x="953654" y="-371250"/>
            <a:chExt cx="4456013" cy="6050231"/>
          </a:xfrm>
        </p:grpSpPr>
        <p:sp>
          <p:nvSpPr>
            <p:cNvPr id="138" name="Google Shape;138;p16"/>
            <p:cNvSpPr txBox="1"/>
            <p:nvPr/>
          </p:nvSpPr>
          <p:spPr>
            <a:xfrm>
              <a:off x="965167" y="2300981"/>
              <a:ext cx="4444500" cy="3378000"/>
            </a:xfrm>
            <a:prstGeom prst="rect">
              <a:avLst/>
            </a:prstGeom>
            <a:noFill/>
            <a:ln>
              <a:noFill/>
            </a:ln>
          </p:spPr>
          <p:txBody>
            <a:bodyPr anchorCtr="0" anchor="t" bIns="0" lIns="0" spcFirstLastPara="1" rIns="0" wrap="square" tIns="0">
              <a:noAutofit/>
            </a:bodyPr>
            <a:lstStyle/>
            <a:p>
              <a:pPr indent="0" lvl="0" marL="0" rtl="0" algn="ctr">
                <a:lnSpc>
                  <a:spcPct val="140000"/>
                </a:lnSpc>
                <a:spcBef>
                  <a:spcPts val="0"/>
                </a:spcBef>
                <a:spcAft>
                  <a:spcPts val="0"/>
                </a:spcAft>
                <a:buNone/>
              </a:pPr>
              <a:r>
                <a:rPr lang="en-US" sz="2000">
                  <a:solidFill>
                    <a:schemeClr val="dk1"/>
                  </a:solidFill>
                  <a:latin typeface="IBM Plex Sans Light"/>
                  <a:ea typeface="IBM Plex Sans Light"/>
                  <a:cs typeface="IBM Plex Sans Light"/>
                  <a:sym typeface="IBM Plex Sans Light"/>
                </a:rPr>
                <a:t>Incluyen 3 componentes únicas con mínimos y máximos.</a:t>
              </a:r>
              <a:endParaRPr sz="1900"/>
            </a:p>
          </p:txBody>
        </p:sp>
        <p:sp>
          <p:nvSpPr>
            <p:cNvPr id="139" name="Google Shape;139;p16"/>
            <p:cNvSpPr txBox="1"/>
            <p:nvPr/>
          </p:nvSpPr>
          <p:spPr>
            <a:xfrm>
              <a:off x="953654" y="-371250"/>
              <a:ext cx="4444500" cy="1127700"/>
            </a:xfrm>
            <a:prstGeom prst="rect">
              <a:avLst/>
            </a:prstGeom>
            <a:noFill/>
            <a:ln>
              <a:noFill/>
            </a:ln>
          </p:spPr>
          <p:txBody>
            <a:bodyPr anchorCtr="0" anchor="t" bIns="0" lIns="0" spcFirstLastPara="1" rIns="0" wrap="square" tIns="0">
              <a:noAutofit/>
            </a:bodyPr>
            <a:lstStyle/>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Irradiación</a:t>
              </a:r>
              <a:endParaRPr b="1" sz="5004">
                <a:latin typeface="Pathway Gothic One"/>
                <a:ea typeface="Pathway Gothic One"/>
                <a:cs typeface="Pathway Gothic One"/>
                <a:sym typeface="Pathway Gothic One"/>
              </a:endParaRPr>
            </a:p>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 Solar</a:t>
              </a:r>
              <a:endParaRPr/>
            </a:p>
          </p:txBody>
        </p:sp>
      </p:grpSp>
      <p:grpSp>
        <p:nvGrpSpPr>
          <p:cNvPr id="140" name="Google Shape;140;p16"/>
          <p:cNvGrpSpPr/>
          <p:nvPr/>
        </p:nvGrpSpPr>
        <p:grpSpPr>
          <a:xfrm>
            <a:off x="6989100" y="4830239"/>
            <a:ext cx="4057200" cy="4574987"/>
            <a:chOff x="-12" y="-421033"/>
            <a:chExt cx="5409600" cy="6099982"/>
          </a:xfrm>
        </p:grpSpPr>
        <p:sp>
          <p:nvSpPr>
            <p:cNvPr id="141" name="Google Shape;141;p16"/>
            <p:cNvSpPr txBox="1"/>
            <p:nvPr/>
          </p:nvSpPr>
          <p:spPr>
            <a:xfrm>
              <a:off x="-12" y="2486349"/>
              <a:ext cx="5409600" cy="3192600"/>
            </a:xfrm>
            <a:prstGeom prst="rect">
              <a:avLst/>
            </a:prstGeom>
            <a:noFill/>
            <a:ln>
              <a:noFill/>
            </a:ln>
          </p:spPr>
          <p:txBody>
            <a:bodyPr anchorCtr="0" anchor="t" bIns="0" lIns="0" spcFirstLastPara="1" rIns="0" wrap="square" tIns="0">
              <a:noAutofit/>
            </a:bodyPr>
            <a:lstStyle/>
            <a:p>
              <a:pPr indent="0" lvl="0" marL="0" rtl="0" algn="ctr">
                <a:lnSpc>
                  <a:spcPct val="140000"/>
                </a:lnSpc>
                <a:spcBef>
                  <a:spcPts val="0"/>
                </a:spcBef>
                <a:spcAft>
                  <a:spcPts val="0"/>
                </a:spcAft>
                <a:buNone/>
              </a:pPr>
              <a:r>
                <a:rPr lang="en-US" sz="2000">
                  <a:solidFill>
                    <a:schemeClr val="dk1"/>
                  </a:solidFill>
                  <a:latin typeface="IBM Plex Sans Light"/>
                  <a:ea typeface="IBM Plex Sans Light"/>
                  <a:cs typeface="IBM Plex Sans Light"/>
                  <a:sym typeface="IBM Plex Sans Light"/>
                </a:rPr>
                <a:t>Incluyen 6 componentes únicas con mínimos, promedios y máximos. </a:t>
              </a:r>
              <a:endParaRPr sz="2000">
                <a:solidFill>
                  <a:schemeClr val="dk1"/>
                </a:solidFill>
                <a:latin typeface="IBM Plex Sans Light"/>
                <a:ea typeface="IBM Plex Sans Light"/>
                <a:cs typeface="IBM Plex Sans Light"/>
                <a:sym typeface="IBM Plex Sans Light"/>
              </a:endParaRPr>
            </a:p>
            <a:p>
              <a:pPr indent="0" lvl="0" marL="0" rtl="0" algn="l">
                <a:lnSpc>
                  <a:spcPct val="140000"/>
                </a:lnSpc>
                <a:spcBef>
                  <a:spcPts val="0"/>
                </a:spcBef>
                <a:spcAft>
                  <a:spcPts val="0"/>
                </a:spcAft>
                <a:buNone/>
              </a:pPr>
              <a:r>
                <a:t/>
              </a:r>
              <a:endParaRPr sz="2000">
                <a:solidFill>
                  <a:schemeClr val="dk1"/>
                </a:solidFill>
                <a:latin typeface="IBM Plex Sans Light"/>
                <a:ea typeface="IBM Plex Sans Light"/>
                <a:cs typeface="IBM Plex Sans Light"/>
                <a:sym typeface="IBM Plex Sans Light"/>
              </a:endParaRPr>
            </a:p>
            <a:p>
              <a:pPr indent="0" lvl="0" marL="0" rtl="0" algn="l">
                <a:lnSpc>
                  <a:spcPct val="140000"/>
                </a:lnSpc>
                <a:spcBef>
                  <a:spcPts val="0"/>
                </a:spcBef>
                <a:spcAft>
                  <a:spcPts val="0"/>
                </a:spcAft>
                <a:buNone/>
              </a:pPr>
              <a:r>
                <a:t/>
              </a:r>
              <a:endParaRPr sz="2000">
                <a:solidFill>
                  <a:schemeClr val="dk1"/>
                </a:solidFill>
                <a:latin typeface="IBM Plex Sans Light"/>
                <a:ea typeface="IBM Plex Sans Light"/>
                <a:cs typeface="IBM Plex Sans Light"/>
                <a:sym typeface="IBM Plex Sans Light"/>
              </a:endParaRPr>
            </a:p>
          </p:txBody>
        </p:sp>
        <p:sp>
          <p:nvSpPr>
            <p:cNvPr id="142" name="Google Shape;142;p16"/>
            <p:cNvSpPr txBox="1"/>
            <p:nvPr/>
          </p:nvSpPr>
          <p:spPr>
            <a:xfrm>
              <a:off x="251574" y="-421033"/>
              <a:ext cx="4917900" cy="1130100"/>
            </a:xfrm>
            <a:prstGeom prst="rect">
              <a:avLst/>
            </a:prstGeom>
            <a:noFill/>
            <a:ln>
              <a:noFill/>
            </a:ln>
          </p:spPr>
          <p:txBody>
            <a:bodyPr anchorCtr="0" anchor="t" bIns="0" lIns="0" spcFirstLastPara="1" rIns="0" wrap="square" tIns="0">
              <a:noAutofit/>
            </a:bodyPr>
            <a:lstStyle/>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Condiciones</a:t>
              </a:r>
              <a:endParaRPr b="1" sz="5004">
                <a:latin typeface="Pathway Gothic One"/>
                <a:ea typeface="Pathway Gothic One"/>
                <a:cs typeface="Pathway Gothic One"/>
                <a:sym typeface="Pathway Gothic One"/>
              </a:endParaRPr>
            </a:p>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Climatológicas</a:t>
              </a:r>
              <a:endParaRPr b="1" sz="5004">
                <a:latin typeface="Pathway Gothic One"/>
                <a:ea typeface="Pathway Gothic One"/>
                <a:cs typeface="Pathway Gothic One"/>
                <a:sym typeface="Pathway Gothic One"/>
              </a:endParaRPr>
            </a:p>
          </p:txBody>
        </p:sp>
      </p:grpSp>
      <p:grpSp>
        <p:nvGrpSpPr>
          <p:cNvPr id="143" name="Google Shape;143;p16"/>
          <p:cNvGrpSpPr/>
          <p:nvPr/>
        </p:nvGrpSpPr>
        <p:grpSpPr>
          <a:xfrm>
            <a:off x="12949462" y="5173500"/>
            <a:ext cx="4057200" cy="4342504"/>
            <a:chOff x="0" y="-111119"/>
            <a:chExt cx="5409600" cy="5790005"/>
          </a:xfrm>
        </p:grpSpPr>
        <p:sp>
          <p:nvSpPr>
            <p:cNvPr id="144" name="Google Shape;144;p16"/>
            <p:cNvSpPr txBox="1"/>
            <p:nvPr/>
          </p:nvSpPr>
          <p:spPr>
            <a:xfrm>
              <a:off x="0" y="1441386"/>
              <a:ext cx="5409600" cy="42375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000">
                  <a:latin typeface="IBM Plex Sans Light"/>
                  <a:ea typeface="IBM Plex Sans Light"/>
                  <a:cs typeface="IBM Plex Sans Light"/>
                  <a:sym typeface="IBM Plex Sans Light"/>
                </a:rPr>
                <a:t>Incluyen 6 componentes únicas. Información relacionada a fechas y condiciones de tiempo como días festivos y fines de semana. </a:t>
              </a:r>
              <a:endParaRPr/>
            </a:p>
          </p:txBody>
        </p:sp>
        <p:sp>
          <p:nvSpPr>
            <p:cNvPr id="145" name="Google Shape;145;p16"/>
            <p:cNvSpPr txBox="1"/>
            <p:nvPr/>
          </p:nvSpPr>
          <p:spPr>
            <a:xfrm>
              <a:off x="1373269" y="-111119"/>
              <a:ext cx="2663100" cy="11277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Tiempo</a:t>
              </a:r>
              <a:endParaRPr/>
            </a:p>
          </p:txBody>
        </p:sp>
      </p:grpSp>
      <p:sp>
        <p:nvSpPr>
          <p:cNvPr id="146" name="Google Shape;146;p16"/>
          <p:cNvSpPr txBox="1"/>
          <p:nvPr/>
        </p:nvSpPr>
        <p:spPr>
          <a:xfrm>
            <a:off x="16316834" y="1133475"/>
            <a:ext cx="1397001" cy="504574"/>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a:t>
            </a:r>
            <a:r>
              <a:rPr lang="en-US" sz="4009">
                <a:latin typeface="Pathway Gothic One"/>
                <a:ea typeface="Pathway Gothic One"/>
                <a:cs typeface="Pathway Gothic One"/>
                <a:sym typeface="Pathway Gothic One"/>
              </a:rPr>
              <a:t>4</a:t>
            </a:r>
            <a:endParaRPr/>
          </a:p>
        </p:txBody>
      </p:sp>
      <p:sp>
        <p:nvSpPr>
          <p:cNvPr id="147" name="Google Shape;147;p16"/>
          <p:cNvSpPr txBox="1"/>
          <p:nvPr/>
        </p:nvSpPr>
        <p:spPr>
          <a:xfrm>
            <a:off x="1058560" y="679100"/>
            <a:ext cx="9337362" cy="1437929"/>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latin typeface="Pathway Gothic One"/>
                <a:ea typeface="Pathway Gothic One"/>
                <a:cs typeface="Pathway Gothic One"/>
                <a:sym typeface="Pathway Gothic One"/>
              </a:rPr>
              <a:t>Datos </a:t>
            </a:r>
            <a:endParaRPr/>
          </a:p>
        </p:txBody>
      </p:sp>
      <p:sp>
        <p:nvSpPr>
          <p:cNvPr id="148" name="Google Shape;148;p16"/>
          <p:cNvSpPr txBox="1"/>
          <p:nvPr/>
        </p:nvSpPr>
        <p:spPr>
          <a:xfrm>
            <a:off x="1028700" y="2239400"/>
            <a:ext cx="13134600" cy="11109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b="0" i="0" lang="en-US" sz="3199" u="none" cap="none" strike="noStrike">
                <a:solidFill>
                  <a:srgbClr val="000000"/>
                </a:solidFill>
                <a:latin typeface="Cardo"/>
                <a:ea typeface="Cardo"/>
                <a:cs typeface="Cardo"/>
                <a:sym typeface="Cardo"/>
              </a:rPr>
              <a:t>—</a:t>
            </a:r>
            <a:r>
              <a:rPr lang="en-US" sz="3199">
                <a:latin typeface="Cardo"/>
                <a:ea typeface="Cardo"/>
                <a:cs typeface="Cardo"/>
                <a:sym typeface="Cardo"/>
              </a:rPr>
              <a:t>La estrategia de corto y largo plazo cambia la modelación del problema</a:t>
            </a:r>
            <a:endParaRPr/>
          </a:p>
        </p:txBody>
      </p:sp>
      <p:pic>
        <p:nvPicPr>
          <p:cNvPr id="149" name="Google Shape;149;p16"/>
          <p:cNvPicPr preferRelativeResize="0"/>
          <p:nvPr/>
        </p:nvPicPr>
        <p:blipFill>
          <a:blip r:embed="rId3">
            <a:alphaModFix/>
          </a:blip>
          <a:stretch>
            <a:fillRect/>
          </a:stretch>
        </p:blipFill>
        <p:spPr>
          <a:xfrm>
            <a:off x="2957747" y="3940500"/>
            <a:ext cx="914400" cy="914400"/>
          </a:xfrm>
          <a:prstGeom prst="rect">
            <a:avLst/>
          </a:prstGeom>
          <a:noFill/>
          <a:ln>
            <a:noFill/>
          </a:ln>
        </p:spPr>
      </p:pic>
      <p:pic>
        <p:nvPicPr>
          <p:cNvPr id="150" name="Google Shape;150;p16"/>
          <p:cNvPicPr preferRelativeResize="0"/>
          <p:nvPr/>
        </p:nvPicPr>
        <p:blipFill>
          <a:blip r:embed="rId4">
            <a:alphaModFix/>
          </a:blip>
          <a:stretch>
            <a:fillRect/>
          </a:stretch>
        </p:blipFill>
        <p:spPr>
          <a:xfrm>
            <a:off x="8560497" y="3714625"/>
            <a:ext cx="914400" cy="914400"/>
          </a:xfrm>
          <a:prstGeom prst="rect">
            <a:avLst/>
          </a:prstGeom>
          <a:noFill/>
          <a:ln>
            <a:noFill/>
          </a:ln>
        </p:spPr>
      </p:pic>
      <p:pic>
        <p:nvPicPr>
          <p:cNvPr id="151" name="Google Shape;151;p16"/>
          <p:cNvPicPr preferRelativeResize="0"/>
          <p:nvPr/>
        </p:nvPicPr>
        <p:blipFill>
          <a:blip r:embed="rId5">
            <a:alphaModFix/>
          </a:blip>
          <a:stretch>
            <a:fillRect/>
          </a:stretch>
        </p:blipFill>
        <p:spPr>
          <a:xfrm>
            <a:off x="14163247" y="3940500"/>
            <a:ext cx="914400" cy="914400"/>
          </a:xfrm>
          <a:prstGeom prst="rect">
            <a:avLst/>
          </a:prstGeom>
          <a:noFill/>
          <a:ln>
            <a:noFill/>
          </a:ln>
        </p:spPr>
      </p:pic>
      <p:sp>
        <p:nvSpPr>
          <p:cNvPr id="152" name="Google Shape;152;p16"/>
          <p:cNvSpPr txBox="1"/>
          <p:nvPr/>
        </p:nvSpPr>
        <p:spPr>
          <a:xfrm>
            <a:off x="6702350" y="9004451"/>
            <a:ext cx="5508900" cy="7230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lang="en-US" sz="3199">
                <a:latin typeface="Cardo"/>
                <a:ea typeface="Cardo"/>
                <a:cs typeface="Cardo"/>
                <a:sym typeface="Cardo"/>
              </a:rPr>
              <a:t>En total: 32 features únicas.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6" name="Shape 156"/>
        <p:cNvGrpSpPr/>
        <p:nvPr/>
      </p:nvGrpSpPr>
      <p:grpSpPr>
        <a:xfrm>
          <a:off x="0" y="0"/>
          <a:ext cx="0" cy="0"/>
          <a:chOff x="0" y="0"/>
          <a:chExt cx="0" cy="0"/>
        </a:xfrm>
      </p:grpSpPr>
      <p:pic>
        <p:nvPicPr>
          <p:cNvPr id="157" name="Google Shape;157;p17"/>
          <p:cNvPicPr preferRelativeResize="0"/>
          <p:nvPr/>
        </p:nvPicPr>
        <p:blipFill rotWithShape="1">
          <a:blip r:embed="rId3">
            <a:alphaModFix amt="64000"/>
          </a:blip>
          <a:srcRect b="0" l="0" r="0" t="0"/>
          <a:stretch/>
        </p:blipFill>
        <p:spPr>
          <a:xfrm rot="7622753">
            <a:off x="-3635049" y="-6390850"/>
            <a:ext cx="23233545" cy="23233545"/>
          </a:xfrm>
          <a:prstGeom prst="rect">
            <a:avLst/>
          </a:prstGeom>
          <a:noFill/>
          <a:ln>
            <a:noFill/>
          </a:ln>
        </p:spPr>
      </p:pic>
      <p:pic>
        <p:nvPicPr>
          <p:cNvPr id="158" name="Google Shape;158;p17"/>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159" name="Google Shape;159;p17"/>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5</a:t>
            </a:r>
            <a:endParaRPr/>
          </a:p>
        </p:txBody>
      </p:sp>
      <p:grpSp>
        <p:nvGrpSpPr>
          <p:cNvPr id="160" name="Google Shape;160;p17"/>
          <p:cNvGrpSpPr/>
          <p:nvPr/>
        </p:nvGrpSpPr>
        <p:grpSpPr>
          <a:xfrm>
            <a:off x="1028700" y="547956"/>
            <a:ext cx="6318900" cy="3557508"/>
            <a:chOff x="0" y="-640992"/>
            <a:chExt cx="8425200" cy="4743344"/>
          </a:xfrm>
        </p:grpSpPr>
        <p:sp>
          <p:nvSpPr>
            <p:cNvPr id="161" name="Google Shape;161;p17"/>
            <p:cNvSpPr txBox="1"/>
            <p:nvPr/>
          </p:nvSpPr>
          <p:spPr>
            <a:xfrm>
              <a:off x="0" y="-640992"/>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Visualización</a:t>
              </a:r>
              <a:endParaRPr/>
            </a:p>
          </p:txBody>
        </p:sp>
        <p:sp>
          <p:nvSpPr>
            <p:cNvPr id="162" name="Google Shape;162;p17"/>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pic>
        <p:nvPicPr>
          <p:cNvPr id="163" name="Google Shape;163;p17"/>
          <p:cNvPicPr preferRelativeResize="0"/>
          <p:nvPr/>
        </p:nvPicPr>
        <p:blipFill>
          <a:blip r:embed="rId5">
            <a:alphaModFix/>
          </a:blip>
          <a:stretch>
            <a:fillRect/>
          </a:stretch>
        </p:blipFill>
        <p:spPr>
          <a:xfrm>
            <a:off x="2401575" y="2429800"/>
            <a:ext cx="14522169" cy="660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7" name="Shape 167"/>
        <p:cNvGrpSpPr/>
        <p:nvPr/>
      </p:nvGrpSpPr>
      <p:grpSpPr>
        <a:xfrm>
          <a:off x="0" y="0"/>
          <a:ext cx="0" cy="0"/>
          <a:chOff x="0" y="0"/>
          <a:chExt cx="0" cy="0"/>
        </a:xfrm>
      </p:grpSpPr>
      <p:pic>
        <p:nvPicPr>
          <p:cNvPr id="168" name="Google Shape;168;p18"/>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169" name="Google Shape;169;p18"/>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170" name="Google Shape;170;p18"/>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6</a:t>
            </a:r>
            <a:endParaRPr/>
          </a:p>
        </p:txBody>
      </p:sp>
      <p:grpSp>
        <p:nvGrpSpPr>
          <p:cNvPr id="171" name="Google Shape;171;p18"/>
          <p:cNvGrpSpPr/>
          <p:nvPr/>
        </p:nvGrpSpPr>
        <p:grpSpPr>
          <a:xfrm>
            <a:off x="1028700" y="547956"/>
            <a:ext cx="6318900" cy="3557508"/>
            <a:chOff x="0" y="-640992"/>
            <a:chExt cx="8425200" cy="4743344"/>
          </a:xfrm>
        </p:grpSpPr>
        <p:sp>
          <p:nvSpPr>
            <p:cNvPr id="172" name="Google Shape;172;p18"/>
            <p:cNvSpPr txBox="1"/>
            <p:nvPr/>
          </p:nvSpPr>
          <p:spPr>
            <a:xfrm>
              <a:off x="0" y="-640992"/>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Visualización</a:t>
              </a:r>
              <a:endParaRPr/>
            </a:p>
          </p:txBody>
        </p:sp>
        <p:sp>
          <p:nvSpPr>
            <p:cNvPr id="173" name="Google Shape;173;p18"/>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pic>
        <p:nvPicPr>
          <p:cNvPr id="174" name="Google Shape;174;p18"/>
          <p:cNvPicPr preferRelativeResize="0"/>
          <p:nvPr/>
        </p:nvPicPr>
        <p:blipFill>
          <a:blip r:embed="rId5">
            <a:alphaModFix/>
          </a:blip>
          <a:stretch>
            <a:fillRect/>
          </a:stretch>
        </p:blipFill>
        <p:spPr>
          <a:xfrm>
            <a:off x="2515025" y="2306925"/>
            <a:ext cx="14610149" cy="6951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8" name="Shape 178"/>
        <p:cNvGrpSpPr/>
        <p:nvPr/>
      </p:nvGrpSpPr>
      <p:grpSpPr>
        <a:xfrm>
          <a:off x="0" y="0"/>
          <a:ext cx="0" cy="0"/>
          <a:chOff x="0" y="0"/>
          <a:chExt cx="0" cy="0"/>
        </a:xfrm>
      </p:grpSpPr>
      <p:pic>
        <p:nvPicPr>
          <p:cNvPr id="179" name="Google Shape;179;p19"/>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180" name="Google Shape;180;p19"/>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181" name="Google Shape;181;p19"/>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7</a:t>
            </a:r>
            <a:endParaRPr/>
          </a:p>
        </p:txBody>
      </p:sp>
      <p:grpSp>
        <p:nvGrpSpPr>
          <p:cNvPr id="182" name="Google Shape;182;p19"/>
          <p:cNvGrpSpPr/>
          <p:nvPr/>
        </p:nvGrpSpPr>
        <p:grpSpPr>
          <a:xfrm>
            <a:off x="1028700" y="547956"/>
            <a:ext cx="6318900" cy="3557508"/>
            <a:chOff x="0" y="-640992"/>
            <a:chExt cx="8425200" cy="4743344"/>
          </a:xfrm>
        </p:grpSpPr>
        <p:sp>
          <p:nvSpPr>
            <p:cNvPr id="183" name="Google Shape;183;p19"/>
            <p:cNvSpPr txBox="1"/>
            <p:nvPr/>
          </p:nvSpPr>
          <p:spPr>
            <a:xfrm>
              <a:off x="0" y="-640992"/>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Visualización</a:t>
              </a:r>
              <a:endParaRPr/>
            </a:p>
          </p:txBody>
        </p:sp>
        <p:sp>
          <p:nvSpPr>
            <p:cNvPr id="184" name="Google Shape;184;p19"/>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pic>
        <p:nvPicPr>
          <p:cNvPr id="185" name="Google Shape;185;p19"/>
          <p:cNvPicPr preferRelativeResize="0"/>
          <p:nvPr/>
        </p:nvPicPr>
        <p:blipFill>
          <a:blip r:embed="rId5">
            <a:alphaModFix/>
          </a:blip>
          <a:stretch>
            <a:fillRect/>
          </a:stretch>
        </p:blipFill>
        <p:spPr>
          <a:xfrm>
            <a:off x="6086625" y="432800"/>
            <a:ext cx="10005751" cy="4758035"/>
          </a:xfrm>
          <a:prstGeom prst="rect">
            <a:avLst/>
          </a:prstGeom>
          <a:noFill/>
          <a:ln>
            <a:noFill/>
          </a:ln>
        </p:spPr>
      </p:pic>
      <p:pic>
        <p:nvPicPr>
          <p:cNvPr id="186" name="Google Shape;186;p19"/>
          <p:cNvPicPr preferRelativeResize="0"/>
          <p:nvPr/>
        </p:nvPicPr>
        <p:blipFill>
          <a:blip r:embed="rId6">
            <a:alphaModFix/>
          </a:blip>
          <a:stretch>
            <a:fillRect/>
          </a:stretch>
        </p:blipFill>
        <p:spPr>
          <a:xfrm>
            <a:off x="5826962" y="5627649"/>
            <a:ext cx="10865474" cy="39955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0"/>
          <p:cNvPicPr preferRelativeResize="0"/>
          <p:nvPr/>
        </p:nvPicPr>
        <p:blipFill>
          <a:blip r:embed="rId3">
            <a:alphaModFix/>
          </a:blip>
          <a:stretch>
            <a:fillRect/>
          </a:stretch>
        </p:blipFill>
        <p:spPr>
          <a:xfrm>
            <a:off x="763500" y="1741875"/>
            <a:ext cx="13053800" cy="6046375"/>
          </a:xfrm>
          <a:prstGeom prst="rect">
            <a:avLst/>
          </a:prstGeom>
          <a:noFill/>
          <a:ln>
            <a:noFill/>
          </a:ln>
        </p:spPr>
      </p:pic>
      <p:pic>
        <p:nvPicPr>
          <p:cNvPr id="192" name="Google Shape;192;p20"/>
          <p:cNvPicPr preferRelativeResize="0"/>
          <p:nvPr/>
        </p:nvPicPr>
        <p:blipFill rotWithShape="1">
          <a:blip r:embed="rId4">
            <a:alphaModFix/>
          </a:blip>
          <a:srcRect b="0" l="0" r="0" t="0"/>
          <a:stretch/>
        </p:blipFill>
        <p:spPr>
          <a:xfrm rot="-6095832">
            <a:off x="11693187" y="-4659068"/>
            <a:ext cx="9318138" cy="9318138"/>
          </a:xfrm>
          <a:prstGeom prst="rect">
            <a:avLst/>
          </a:prstGeom>
          <a:noFill/>
          <a:ln>
            <a:noFill/>
          </a:ln>
        </p:spPr>
      </p:pic>
      <p:sp>
        <p:nvSpPr>
          <p:cNvPr id="193" name="Google Shape;193;p20"/>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a:t>
            </a:r>
            <a:r>
              <a:rPr lang="en-US" sz="4009">
                <a:latin typeface="Pathway Gothic One"/>
                <a:ea typeface="Pathway Gothic One"/>
                <a:cs typeface="Pathway Gothic One"/>
                <a:sym typeface="Pathway Gothic One"/>
              </a:rPr>
              <a:t>8</a:t>
            </a:r>
            <a:endParaRPr/>
          </a:p>
        </p:txBody>
      </p:sp>
      <p:grpSp>
        <p:nvGrpSpPr>
          <p:cNvPr id="194" name="Google Shape;194;p20"/>
          <p:cNvGrpSpPr/>
          <p:nvPr/>
        </p:nvGrpSpPr>
        <p:grpSpPr>
          <a:xfrm>
            <a:off x="1383165" y="582955"/>
            <a:ext cx="7005825" cy="3676369"/>
            <a:chOff x="0" y="-956417"/>
            <a:chExt cx="9341100" cy="4901826"/>
          </a:xfrm>
        </p:grpSpPr>
        <p:sp>
          <p:nvSpPr>
            <p:cNvPr id="195" name="Google Shape;195;p20"/>
            <p:cNvSpPr txBox="1"/>
            <p:nvPr/>
          </p:nvSpPr>
          <p:spPr>
            <a:xfrm>
              <a:off x="0" y="671809"/>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sz="1600"/>
            </a:p>
          </p:txBody>
        </p:sp>
        <p:sp>
          <p:nvSpPr>
            <p:cNvPr id="196" name="Google Shape;196;p20"/>
            <p:cNvSpPr txBox="1"/>
            <p:nvPr/>
          </p:nvSpPr>
          <p:spPr>
            <a:xfrm>
              <a:off x="0" y="-956417"/>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Modelos</a:t>
              </a:r>
              <a:endParaRPr/>
            </a:p>
          </p:txBody>
        </p:sp>
      </p:grpSp>
      <p:sp>
        <p:nvSpPr>
          <p:cNvPr id="197" name="Google Shape;197;p20"/>
          <p:cNvSpPr txBox="1"/>
          <p:nvPr/>
        </p:nvSpPr>
        <p:spPr>
          <a:xfrm>
            <a:off x="886280" y="8012325"/>
            <a:ext cx="15195000" cy="20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IBM Plex Sans Light"/>
                <a:ea typeface="IBM Plex Sans Light"/>
                <a:cs typeface="IBM Plex Sans Light"/>
                <a:sym typeface="IBM Plex Sans Light"/>
              </a:rPr>
              <a:t>Intentamos primero con modelos sencillos, no obteniendo muy buenos resultados.</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21"/>
          <p:cNvPicPr preferRelativeResize="0"/>
          <p:nvPr/>
        </p:nvPicPr>
        <p:blipFill rotWithShape="1">
          <a:blip r:embed="rId3">
            <a:alphaModFix/>
          </a:blip>
          <a:srcRect b="0" l="0" r="0" t="0"/>
          <a:stretch/>
        </p:blipFill>
        <p:spPr>
          <a:xfrm rot="-6095832">
            <a:off x="11693187" y="-4659068"/>
            <a:ext cx="9318138" cy="9318138"/>
          </a:xfrm>
          <a:prstGeom prst="rect">
            <a:avLst/>
          </a:prstGeom>
          <a:noFill/>
          <a:ln>
            <a:noFill/>
          </a:ln>
        </p:spPr>
      </p:pic>
      <p:sp>
        <p:nvSpPr>
          <p:cNvPr id="203" name="Google Shape;203;p21"/>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a:t>
            </a:r>
            <a:r>
              <a:rPr lang="en-US" sz="4009">
                <a:latin typeface="Pathway Gothic One"/>
                <a:ea typeface="Pathway Gothic One"/>
                <a:cs typeface="Pathway Gothic One"/>
                <a:sym typeface="Pathway Gothic One"/>
              </a:rPr>
              <a:t>9</a:t>
            </a:r>
            <a:endParaRPr/>
          </a:p>
        </p:txBody>
      </p:sp>
      <p:grpSp>
        <p:nvGrpSpPr>
          <p:cNvPr id="204" name="Google Shape;204;p21"/>
          <p:cNvGrpSpPr/>
          <p:nvPr/>
        </p:nvGrpSpPr>
        <p:grpSpPr>
          <a:xfrm>
            <a:off x="1383165" y="582955"/>
            <a:ext cx="7005825" cy="3676369"/>
            <a:chOff x="0" y="-956417"/>
            <a:chExt cx="9341100" cy="4901826"/>
          </a:xfrm>
        </p:grpSpPr>
        <p:sp>
          <p:nvSpPr>
            <p:cNvPr id="205" name="Google Shape;205;p21"/>
            <p:cNvSpPr txBox="1"/>
            <p:nvPr/>
          </p:nvSpPr>
          <p:spPr>
            <a:xfrm>
              <a:off x="0" y="671809"/>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200">
                  <a:latin typeface="IBM Plex Sans Light"/>
                  <a:ea typeface="IBM Plex Sans Light"/>
                  <a:cs typeface="IBM Plex Sans Light"/>
                  <a:sym typeface="IBM Plex Sans Light"/>
                </a:rPr>
                <a:t>Utilizando las 32 features únicas, se aplicaron tres métodos de feature importance. Utilizando </a:t>
              </a:r>
              <a:r>
                <a:rPr b="1" lang="en-US" sz="2200">
                  <a:latin typeface="IBM Plex Sans"/>
                  <a:ea typeface="IBM Plex Sans"/>
                  <a:cs typeface="IBM Plex Sans"/>
                  <a:sym typeface="IBM Plex Sans"/>
                </a:rPr>
                <a:t>Scikit-Learn</a:t>
              </a:r>
              <a:r>
                <a:rPr lang="en-US" sz="2200">
                  <a:latin typeface="IBM Plex Sans Light"/>
                  <a:ea typeface="IBM Plex Sans Light"/>
                  <a:cs typeface="IBM Plex Sans Light"/>
                  <a:sym typeface="IBM Plex Sans Light"/>
                </a:rPr>
                <a:t>, </a:t>
              </a:r>
              <a:r>
                <a:rPr b="1" lang="en-US" sz="2200">
                  <a:latin typeface="IBM Plex Sans"/>
                  <a:ea typeface="IBM Plex Sans"/>
                  <a:cs typeface="IBM Plex Sans"/>
                  <a:sym typeface="IBM Plex Sans"/>
                </a:rPr>
                <a:t>Permutation</a:t>
              </a:r>
              <a:r>
                <a:rPr lang="en-US" sz="2200">
                  <a:latin typeface="IBM Plex Sans Light"/>
                  <a:ea typeface="IBM Plex Sans Light"/>
                  <a:cs typeface="IBM Plex Sans Light"/>
                  <a:sym typeface="IBM Plex Sans Light"/>
                </a:rPr>
                <a:t> Feature Importance y </a:t>
              </a:r>
              <a:r>
                <a:rPr b="1" lang="en-US" sz="2200">
                  <a:latin typeface="IBM Plex Sans"/>
                  <a:ea typeface="IBM Plex Sans"/>
                  <a:cs typeface="IBM Plex Sans"/>
                  <a:sym typeface="IBM Plex Sans"/>
                </a:rPr>
                <a:t>Drop-column</a:t>
              </a:r>
              <a:r>
                <a:rPr lang="en-US" sz="2200">
                  <a:latin typeface="IBM Plex Sans Light"/>
                  <a:ea typeface="IBM Plex Sans Light"/>
                  <a:cs typeface="IBM Plex Sans Light"/>
                  <a:sym typeface="IBM Plex Sans Light"/>
                </a:rPr>
                <a:t> Feature Importance</a:t>
              </a:r>
              <a:endParaRPr sz="1600"/>
            </a:p>
          </p:txBody>
        </p:sp>
        <p:sp>
          <p:nvSpPr>
            <p:cNvPr id="206" name="Google Shape;206;p21"/>
            <p:cNvSpPr txBox="1"/>
            <p:nvPr/>
          </p:nvSpPr>
          <p:spPr>
            <a:xfrm>
              <a:off x="0" y="-956417"/>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Feature Importance Analysis</a:t>
              </a:r>
              <a:endParaRPr/>
            </a:p>
          </p:txBody>
        </p:sp>
      </p:grpSp>
      <p:pic>
        <p:nvPicPr>
          <p:cNvPr id="207" name="Google Shape;207;p21"/>
          <p:cNvPicPr preferRelativeResize="0"/>
          <p:nvPr/>
        </p:nvPicPr>
        <p:blipFill>
          <a:blip r:embed="rId4">
            <a:alphaModFix/>
          </a:blip>
          <a:stretch>
            <a:fillRect/>
          </a:stretch>
        </p:blipFill>
        <p:spPr>
          <a:xfrm>
            <a:off x="3040900" y="4016050"/>
            <a:ext cx="11903049" cy="5624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