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IBM Plex Sans"/>
      <p:regular r:id="rId16"/>
      <p:bold r:id="rId17"/>
      <p:italic r:id="rId18"/>
      <p:boldItalic r:id="rId19"/>
    </p:embeddedFont>
    <p:embeddedFont>
      <p:font typeface="Cardo"/>
      <p:regular r:id="rId20"/>
      <p:bold r:id="rId21"/>
      <p:italic r:id="rId22"/>
    </p:embeddedFont>
    <p:embeddedFont>
      <p:font typeface="IBM Plex Sans Light"/>
      <p:regular r:id="rId23"/>
      <p:bold r:id="rId24"/>
      <p:italic r:id="rId25"/>
      <p:boldItalic r:id="rId26"/>
    </p:embeddedFont>
    <p:embeddedFont>
      <p:font typeface="Pathway Gothic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rdo-regular.fntdata"/><Relationship Id="rId22" Type="http://schemas.openxmlformats.org/officeDocument/2006/relationships/font" Target="fonts/Cardo-italic.fntdata"/><Relationship Id="rId21" Type="http://schemas.openxmlformats.org/officeDocument/2006/relationships/font" Target="fonts/Cardo-bold.fntdata"/><Relationship Id="rId24" Type="http://schemas.openxmlformats.org/officeDocument/2006/relationships/font" Target="fonts/IBMPlexSansLight-bold.fntdata"/><Relationship Id="rId23" Type="http://schemas.openxmlformats.org/officeDocument/2006/relationships/font" Target="fonts/IBMPlexSans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Light-boldItalic.fntdata"/><Relationship Id="rId25" Type="http://schemas.openxmlformats.org/officeDocument/2006/relationships/font" Target="fonts/IBMPlexSansLight-italic.fntdata"/><Relationship Id="rId27" Type="http://schemas.openxmlformats.org/officeDocument/2006/relationships/font" Target="fonts/PathwayGothic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BMPlexSans-bold.fntdata"/><Relationship Id="rId16" Type="http://schemas.openxmlformats.org/officeDocument/2006/relationships/font" Target="fonts/IBMPlexSans-regular.fntdata"/><Relationship Id="rId19" Type="http://schemas.openxmlformats.org/officeDocument/2006/relationships/font" Target="fonts/IBMPlexSans-boldItalic.fntdata"/><Relationship Id="rId18" Type="http://schemas.openxmlformats.org/officeDocument/2006/relationships/font" Target="fonts/IBMPlex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748635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8748635d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748635d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8748635d1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748635d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8748635d1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748635d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8748635d12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748635a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8748635a9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mt="64000"/>
          </a:blip>
          <a:srcRect b="0" l="0" r="0" t="0"/>
          <a:stretch/>
        </p:blipFill>
        <p:spPr>
          <a:xfrm rot="7622753">
            <a:off x="-3240473" y="-6681900"/>
            <a:ext cx="23233544" cy="23233544"/>
          </a:xfrm>
          <a:prstGeom prst="rect">
            <a:avLst/>
          </a:prstGeom>
          <a:noFill/>
          <a:ln>
            <a:noFill/>
          </a:ln>
        </p:spPr>
      </p:pic>
      <p:pic>
        <p:nvPicPr>
          <p:cNvPr id="85" name="Google Shape;85;p13"/>
          <p:cNvPicPr preferRelativeResize="0"/>
          <p:nvPr/>
        </p:nvPicPr>
        <p:blipFill rotWithShape="1">
          <a:blip r:embed="rId4">
            <a:alphaModFix amt="80000"/>
          </a:blip>
          <a:srcRect b="0" l="0" r="0" t="0"/>
          <a:stretch/>
        </p:blipFill>
        <p:spPr>
          <a:xfrm rot="-4060261">
            <a:off x="2013704" y="-1962502"/>
            <a:ext cx="14260592" cy="14212004"/>
          </a:xfrm>
          <a:prstGeom prst="rect">
            <a:avLst/>
          </a:prstGeom>
          <a:noFill/>
          <a:ln>
            <a:noFill/>
          </a:ln>
        </p:spPr>
      </p:pic>
      <p:grpSp>
        <p:nvGrpSpPr>
          <p:cNvPr id="86" name="Google Shape;86;p13"/>
          <p:cNvGrpSpPr/>
          <p:nvPr/>
        </p:nvGrpSpPr>
        <p:grpSpPr>
          <a:xfrm>
            <a:off x="4232305" y="3088541"/>
            <a:ext cx="9823389" cy="4475101"/>
            <a:chOff x="0" y="-85725"/>
            <a:chExt cx="13097852" cy="5966802"/>
          </a:xfrm>
        </p:grpSpPr>
        <p:sp>
          <p:nvSpPr>
            <p:cNvPr id="87" name="Google Shape;87;p13"/>
            <p:cNvSpPr txBox="1"/>
            <p:nvPr/>
          </p:nvSpPr>
          <p:spPr>
            <a:xfrm>
              <a:off x="0" y="1396768"/>
              <a:ext cx="13097852" cy="4484309"/>
            </a:xfrm>
            <a:prstGeom prst="rect">
              <a:avLst/>
            </a:prstGeom>
            <a:noFill/>
            <a:ln>
              <a:noFill/>
            </a:ln>
          </p:spPr>
          <p:txBody>
            <a:bodyPr anchorCtr="0" anchor="t" bIns="0" lIns="0" spcFirstLastPara="1" rIns="0" wrap="square" tIns="0">
              <a:noAutofit/>
            </a:bodyPr>
            <a:lstStyle/>
            <a:p>
              <a:pPr indent="0" lvl="0" marL="0" marR="0" rtl="0" algn="ctr">
                <a:lnSpc>
                  <a:spcPct val="88995"/>
                </a:lnSpc>
                <a:spcBef>
                  <a:spcPts val="0"/>
                </a:spcBef>
                <a:spcAft>
                  <a:spcPts val="0"/>
                </a:spcAft>
                <a:buNone/>
              </a:pPr>
              <a:r>
                <a:rPr lang="en-US" sz="13822">
                  <a:solidFill>
                    <a:srgbClr val="FFFFFF"/>
                  </a:solidFill>
                  <a:latin typeface="Pathway Gothic One"/>
                  <a:ea typeface="Pathway Gothic One"/>
                  <a:cs typeface="Pathway Gothic One"/>
                  <a:sym typeface="Pathway Gothic One"/>
                </a:rPr>
                <a:t>Water Demand</a:t>
              </a:r>
              <a:endParaRPr/>
            </a:p>
            <a:p>
              <a:pPr indent="0" lvl="0" marL="0" marR="0" rtl="0" algn="ctr">
                <a:lnSpc>
                  <a:spcPct val="88995"/>
                </a:lnSpc>
                <a:spcBef>
                  <a:spcPts val="0"/>
                </a:spcBef>
                <a:spcAft>
                  <a:spcPts val="0"/>
                </a:spcAft>
                <a:buNone/>
              </a:pPr>
              <a:r>
                <a:rPr lang="en-US" sz="13822">
                  <a:solidFill>
                    <a:srgbClr val="FFFFFF"/>
                  </a:solidFill>
                  <a:latin typeface="Pathway Gothic One"/>
                  <a:ea typeface="Pathway Gothic One"/>
                  <a:cs typeface="Pathway Gothic One"/>
                  <a:sym typeface="Pathway Gothic One"/>
                </a:rPr>
                <a:t>Forecast</a:t>
              </a:r>
              <a:endParaRPr/>
            </a:p>
          </p:txBody>
        </p:sp>
        <p:sp>
          <p:nvSpPr>
            <p:cNvPr id="88" name="Google Shape;88;p13"/>
            <p:cNvSpPr txBox="1"/>
            <p:nvPr/>
          </p:nvSpPr>
          <p:spPr>
            <a:xfrm>
              <a:off x="0" y="-85725"/>
              <a:ext cx="13097852" cy="1091968"/>
            </a:xfrm>
            <a:prstGeom prst="rect">
              <a:avLst/>
            </a:prstGeom>
            <a:noFill/>
            <a:ln>
              <a:noFill/>
            </a:ln>
          </p:spPr>
          <p:txBody>
            <a:bodyPr anchorCtr="0" anchor="t" bIns="0" lIns="0" spcFirstLastPara="1" rIns="0" wrap="square" tIns="0">
              <a:noAutofit/>
            </a:bodyPr>
            <a:lstStyle/>
            <a:p>
              <a:pPr indent="0" lvl="0" marL="0" marR="0" rtl="0" algn="ctr">
                <a:lnSpc>
                  <a:spcPct val="139995"/>
                </a:lnSpc>
                <a:spcBef>
                  <a:spcPts val="0"/>
                </a:spcBef>
                <a:spcAft>
                  <a:spcPts val="0"/>
                </a:spcAft>
                <a:buNone/>
              </a:pPr>
              <a:r>
                <a:rPr lang="en-US" sz="4958">
                  <a:solidFill>
                    <a:srgbClr val="FFFFFF"/>
                  </a:solidFill>
                  <a:latin typeface="Cardo"/>
                  <a:ea typeface="Cardo"/>
                  <a:cs typeface="Cardo"/>
                  <a:sym typeface="Cardo"/>
                </a:rPr>
                <a:t>Monterrey Saturdays.AI</a:t>
              </a:r>
              <a:endParaRPr/>
            </a:p>
          </p:txBody>
        </p:sp>
      </p:grpSp>
      <p:sp>
        <p:nvSpPr>
          <p:cNvPr id="89" name="Google Shape;89;p13"/>
          <p:cNvSpPr txBox="1"/>
          <p:nvPr/>
        </p:nvSpPr>
        <p:spPr>
          <a:xfrm>
            <a:off x="15670256" y="1526644"/>
            <a:ext cx="1397001" cy="505887"/>
          </a:xfrm>
          <a:prstGeom prst="rect">
            <a:avLst/>
          </a:prstGeom>
          <a:noFill/>
          <a:ln>
            <a:noFill/>
          </a:ln>
        </p:spPr>
        <p:txBody>
          <a:bodyPr anchorCtr="0" anchor="t" bIns="0" lIns="0" spcFirstLastPara="1" rIns="0" wrap="square" tIns="0">
            <a:noAutofit/>
          </a:bodyPr>
          <a:lstStyle/>
          <a:p>
            <a:pPr indent="0" lvl="0" marL="0" marR="0" rtl="0" algn="r">
              <a:lnSpc>
                <a:spcPct val="89024"/>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3" name="Shape 213"/>
        <p:cNvGrpSpPr/>
        <p:nvPr/>
      </p:nvGrpSpPr>
      <p:grpSpPr>
        <a:xfrm>
          <a:off x="0" y="0"/>
          <a:ext cx="0" cy="0"/>
          <a:chOff x="0" y="0"/>
          <a:chExt cx="0" cy="0"/>
        </a:xfrm>
      </p:grpSpPr>
      <p:pic>
        <p:nvPicPr>
          <p:cNvPr id="214" name="Google Shape;214;p22"/>
          <p:cNvPicPr preferRelativeResize="0"/>
          <p:nvPr/>
        </p:nvPicPr>
        <p:blipFill rotWithShape="1">
          <a:blip r:embed="rId3">
            <a:alphaModFix/>
          </a:blip>
          <a:srcRect b="0" l="0" r="0" t="0"/>
          <a:stretch/>
        </p:blipFill>
        <p:spPr>
          <a:xfrm rot="7622753">
            <a:off x="-1649958" y="-8312660"/>
            <a:ext cx="30356903" cy="30356903"/>
          </a:xfrm>
          <a:prstGeom prst="rect">
            <a:avLst/>
          </a:prstGeom>
          <a:noFill/>
          <a:ln>
            <a:noFill/>
          </a:ln>
        </p:spPr>
      </p:pic>
      <p:pic>
        <p:nvPicPr>
          <p:cNvPr id="215" name="Google Shape;215;p22"/>
          <p:cNvPicPr preferRelativeResize="0"/>
          <p:nvPr/>
        </p:nvPicPr>
        <p:blipFill rotWithShape="1">
          <a:blip r:embed="rId4">
            <a:alphaModFix/>
          </a:blip>
          <a:srcRect b="0" l="0" r="0" t="0"/>
          <a:stretch/>
        </p:blipFill>
        <p:spPr>
          <a:xfrm>
            <a:off x="-252479" y="-347642"/>
            <a:ext cx="18880283" cy="10931723"/>
          </a:xfrm>
          <a:prstGeom prst="rect">
            <a:avLst/>
          </a:prstGeom>
          <a:noFill/>
          <a:ln>
            <a:noFill/>
          </a:ln>
        </p:spPr>
      </p:pic>
      <p:grpSp>
        <p:nvGrpSpPr>
          <p:cNvPr id="216" name="Google Shape;216;p22"/>
          <p:cNvGrpSpPr/>
          <p:nvPr/>
        </p:nvGrpSpPr>
        <p:grpSpPr>
          <a:xfrm>
            <a:off x="2825021" y="4631905"/>
            <a:ext cx="6318979" cy="3493747"/>
            <a:chOff x="0" y="-219075"/>
            <a:chExt cx="8425306" cy="4658331"/>
          </a:xfrm>
        </p:grpSpPr>
        <p:sp>
          <p:nvSpPr>
            <p:cNvPr id="217" name="Google Shape;217;p22"/>
            <p:cNvSpPr txBox="1"/>
            <p:nvPr/>
          </p:nvSpPr>
          <p:spPr>
            <a:xfrm>
              <a:off x="0" y="-219075"/>
              <a:ext cx="8425306" cy="2496616"/>
            </a:xfrm>
            <a:prstGeom prst="rect">
              <a:avLst/>
            </a:prstGeom>
            <a:noFill/>
            <a:ln>
              <a:noFill/>
            </a:ln>
          </p:spPr>
          <p:txBody>
            <a:bodyPr anchorCtr="0" anchor="t" bIns="0" lIns="0" spcFirstLastPara="1" rIns="0" wrap="square" tIns="0">
              <a:noAutofit/>
            </a:bodyPr>
            <a:lstStyle/>
            <a:p>
              <a:pPr indent="0" lvl="0" marL="0" marR="0" rtl="0" algn="l">
                <a:lnSpc>
                  <a:spcPct val="140003"/>
                </a:lnSpc>
                <a:spcBef>
                  <a:spcPts val="0"/>
                </a:spcBef>
                <a:spcAft>
                  <a:spcPts val="0"/>
                </a:spcAft>
                <a:buNone/>
              </a:pPr>
              <a:r>
                <a:rPr b="1" i="0" lang="en-US" sz="11229" u="none" cap="none" strike="noStrike">
                  <a:solidFill>
                    <a:srgbClr val="FFFFFF"/>
                  </a:solidFill>
                  <a:latin typeface="Pathway Gothic One"/>
                  <a:ea typeface="Pathway Gothic One"/>
                  <a:cs typeface="Pathway Gothic One"/>
                  <a:sym typeface="Pathway Gothic One"/>
                </a:rPr>
                <a:t>REVIEW</a:t>
              </a:r>
              <a:endParaRPr/>
            </a:p>
          </p:txBody>
        </p:sp>
        <p:sp>
          <p:nvSpPr>
            <p:cNvPr id="218" name="Google Shape;218;p22"/>
            <p:cNvSpPr txBox="1"/>
            <p:nvPr/>
          </p:nvSpPr>
          <p:spPr>
            <a:xfrm>
              <a:off x="0" y="2220391"/>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0" i="0" lang="en-US" sz="3199" u="none" cap="none" strike="noStrike">
                  <a:solidFill>
                    <a:srgbClr val="FFFFFF"/>
                  </a:solidFill>
                  <a:latin typeface="Cardo"/>
                  <a:ea typeface="Cardo"/>
                  <a:cs typeface="Cardo"/>
                  <a:sym typeface="Cardo"/>
                </a:rPr>
                <a:t>—Our company in 2019 grew exponentially, and we've never been more proud of our people.</a:t>
              </a:r>
              <a:endParaRPr/>
            </a:p>
          </p:txBody>
        </p:sp>
      </p:grpSp>
      <p:sp>
        <p:nvSpPr>
          <p:cNvPr id="219" name="Google Shape;219;p22"/>
          <p:cNvSpPr txBox="1"/>
          <p:nvPr/>
        </p:nvSpPr>
        <p:spPr>
          <a:xfrm>
            <a:off x="15862298" y="1133475"/>
            <a:ext cx="1397001" cy="505887"/>
          </a:xfrm>
          <a:prstGeom prst="rect">
            <a:avLst/>
          </a:prstGeom>
          <a:noFill/>
          <a:ln>
            <a:noFill/>
          </a:ln>
        </p:spPr>
        <p:txBody>
          <a:bodyPr anchorCtr="0" anchor="t" bIns="0" lIns="0" spcFirstLastPara="1" rIns="0" wrap="square" tIns="0">
            <a:noAutofit/>
          </a:bodyPr>
          <a:lstStyle/>
          <a:p>
            <a:pPr indent="0" lvl="0" marL="0" marR="0" rtl="0" algn="r">
              <a:lnSpc>
                <a:spcPct val="89024"/>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rot="2614124">
            <a:off x="-1803602" y="5973735"/>
            <a:ext cx="7698132" cy="7672125"/>
          </a:xfrm>
          <a:prstGeom prst="rect">
            <a:avLst/>
          </a:prstGeom>
          <a:noFill/>
          <a:ln>
            <a:noFill/>
          </a:ln>
        </p:spPr>
      </p:pic>
      <p:sp>
        <p:nvSpPr>
          <p:cNvPr id="96" name="Google Shape;96;p14"/>
          <p:cNvSpPr txBox="1"/>
          <p:nvPr/>
        </p:nvSpPr>
        <p:spPr>
          <a:xfrm>
            <a:off x="648464" y="8753726"/>
            <a:ext cx="1397001" cy="504574"/>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2</a:t>
            </a:r>
            <a:endParaRPr/>
          </a:p>
        </p:txBody>
      </p:sp>
      <p:grpSp>
        <p:nvGrpSpPr>
          <p:cNvPr id="97" name="Google Shape;97;p14"/>
          <p:cNvGrpSpPr/>
          <p:nvPr/>
        </p:nvGrpSpPr>
        <p:grpSpPr>
          <a:xfrm>
            <a:off x="1028700" y="907256"/>
            <a:ext cx="6318979" cy="3198257"/>
            <a:chOff x="0" y="-161925"/>
            <a:chExt cx="8425306" cy="4264342"/>
          </a:xfrm>
        </p:grpSpPr>
        <p:sp>
          <p:nvSpPr>
            <p:cNvPr id="98" name="Google Shape;98;p14"/>
            <p:cNvSpPr txBox="1"/>
            <p:nvPr/>
          </p:nvSpPr>
          <p:spPr>
            <a:xfrm>
              <a:off x="0" y="-161925"/>
              <a:ext cx="8425306" cy="186326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Problema</a:t>
              </a:r>
              <a:endParaRPr/>
            </a:p>
          </p:txBody>
        </p:sp>
        <p:sp>
          <p:nvSpPr>
            <p:cNvPr id="99" name="Google Shape;99;p14"/>
            <p:cNvSpPr txBox="1"/>
            <p:nvPr/>
          </p:nvSpPr>
          <p:spPr>
            <a:xfrm>
              <a:off x="0" y="1883552"/>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lang="en-US" sz="3199">
                  <a:solidFill>
                    <a:srgbClr val="FFFFFF"/>
                  </a:solidFill>
                  <a:latin typeface="Cardo"/>
                  <a:ea typeface="Cardo"/>
                  <a:cs typeface="Cardo"/>
                  <a:sym typeface="Cardo"/>
                </a:rPr>
                <a:t>Entender el comportamiento del consumo de agua es el primer paso hacia su mejor uso</a:t>
              </a:r>
              <a:endParaRPr/>
            </a:p>
          </p:txBody>
        </p:sp>
      </p:grpSp>
      <p:grpSp>
        <p:nvGrpSpPr>
          <p:cNvPr id="100" name="Google Shape;100;p14"/>
          <p:cNvGrpSpPr/>
          <p:nvPr/>
        </p:nvGrpSpPr>
        <p:grpSpPr>
          <a:xfrm>
            <a:off x="9862998" y="907259"/>
            <a:ext cx="8045502" cy="3435928"/>
            <a:chOff x="-463979" y="-334100"/>
            <a:chExt cx="9341115" cy="4581237"/>
          </a:xfrm>
        </p:grpSpPr>
        <p:sp>
          <p:nvSpPr>
            <p:cNvPr id="101" name="Google Shape;101;p14"/>
            <p:cNvSpPr txBox="1"/>
            <p:nvPr/>
          </p:nvSpPr>
          <p:spPr>
            <a:xfrm>
              <a:off x="-463964" y="973537"/>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2000">
                <a:solidFill>
                  <a:srgbClr val="FFFFFF"/>
                </a:solidFill>
                <a:latin typeface="IBM Plex Sans Light"/>
                <a:ea typeface="IBM Plex Sans Light"/>
                <a:cs typeface="IBM Plex Sans Light"/>
                <a:sym typeface="IBM Plex Sans Light"/>
              </a:endParaRPr>
            </a:p>
            <a:p>
              <a:pPr indent="0" lvl="0" marL="0" marR="0" rtl="0" algn="l">
                <a:lnSpc>
                  <a:spcPct val="140000"/>
                </a:lnSpc>
                <a:spcBef>
                  <a:spcPts val="0"/>
                </a:spcBef>
                <a:spcAft>
                  <a:spcPts val="0"/>
                </a:spcAft>
                <a:buNone/>
              </a:pPr>
              <a:r>
                <a:rPr lang="en-US" sz="2200">
                  <a:solidFill>
                    <a:srgbClr val="FFFFFF"/>
                  </a:solidFill>
                  <a:latin typeface="IBM Plex Sans Light"/>
                  <a:ea typeface="IBM Plex Sans Light"/>
                  <a:cs typeface="IBM Plex Sans Light"/>
                  <a:sym typeface="IBM Plex Sans Light"/>
                </a:rPr>
                <a:t>La información en la era digital es sumamente importante para tomar decisiones inteligentes y estratégicas. Entender los patrones de consumo de los usuarios, las condiciones externas que impactan su consumo, como las secuencias pasadas y el clima, es el tema central para una buena administración del recurso. </a:t>
              </a:r>
              <a:endParaRPr sz="2200">
                <a:solidFill>
                  <a:srgbClr val="FFFFFF"/>
                </a:solidFill>
                <a:latin typeface="IBM Plex Sans Light"/>
                <a:ea typeface="IBM Plex Sans Light"/>
                <a:cs typeface="IBM Plex Sans Light"/>
                <a:sym typeface="IBM Plex Sans Light"/>
              </a:endParaRPr>
            </a:p>
          </p:txBody>
        </p:sp>
        <p:sp>
          <p:nvSpPr>
            <p:cNvPr id="102" name="Google Shape;102;p14"/>
            <p:cNvSpPr txBox="1"/>
            <p:nvPr/>
          </p:nvSpPr>
          <p:spPr>
            <a:xfrm>
              <a:off x="-463979" y="-334100"/>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solidFill>
                    <a:srgbClr val="FFFFFF"/>
                  </a:solidFill>
                  <a:latin typeface="Pathway Gothic One"/>
                  <a:ea typeface="Pathway Gothic One"/>
                  <a:cs typeface="Pathway Gothic One"/>
                  <a:sym typeface="Pathway Gothic One"/>
                </a:rPr>
                <a:t>Administración reactiva vs estratégica</a:t>
              </a:r>
              <a:endParaRPr/>
            </a:p>
          </p:txBody>
        </p:sp>
      </p:grpSp>
      <p:grpSp>
        <p:nvGrpSpPr>
          <p:cNvPr id="103" name="Google Shape;103;p14"/>
          <p:cNvGrpSpPr/>
          <p:nvPr/>
        </p:nvGrpSpPr>
        <p:grpSpPr>
          <a:xfrm>
            <a:off x="9862970" y="5704450"/>
            <a:ext cx="7005863" cy="3769354"/>
            <a:chOff x="-532867" y="-93167"/>
            <a:chExt cx="9341150" cy="5025806"/>
          </a:xfrm>
        </p:grpSpPr>
        <p:sp>
          <p:nvSpPr>
            <p:cNvPr id="104" name="Google Shape;104;p14"/>
            <p:cNvSpPr txBox="1"/>
            <p:nvPr/>
          </p:nvSpPr>
          <p:spPr>
            <a:xfrm>
              <a:off x="-532817" y="165903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100">
                  <a:solidFill>
                    <a:srgbClr val="FFFFFF"/>
                  </a:solidFill>
                  <a:latin typeface="IBM Plex Sans Light"/>
                  <a:ea typeface="IBM Plex Sans Light"/>
                  <a:cs typeface="IBM Plex Sans Light"/>
                  <a:sym typeface="IBM Plex Sans Light"/>
                </a:rPr>
                <a:t>El uso y consumo de agua puede depender de muchos factores. Uno de esos factores </a:t>
              </a:r>
              <a:r>
                <a:rPr lang="en-US" sz="2100">
                  <a:solidFill>
                    <a:srgbClr val="FFFFFF"/>
                  </a:solidFill>
                  <a:latin typeface="IBM Plex Sans Light"/>
                  <a:ea typeface="IBM Plex Sans Light"/>
                  <a:cs typeface="IBM Plex Sans Light"/>
                  <a:sym typeface="IBM Plex Sans Light"/>
                </a:rPr>
                <a:t>comúnmente</a:t>
              </a:r>
              <a:r>
                <a:rPr lang="en-US" sz="2100">
                  <a:solidFill>
                    <a:srgbClr val="FFFFFF"/>
                  </a:solidFill>
                  <a:latin typeface="IBM Plex Sans Light"/>
                  <a:ea typeface="IBM Plex Sans Light"/>
                  <a:cs typeface="IBM Plex Sans Light"/>
                  <a:sym typeface="IBM Plex Sans Light"/>
                </a:rPr>
                <a:t> reportados en la literatura es la secuencia de datos anteriores. Otra son las condiciones climatológicas. Además, la creación del modelo depende de la visión a futuro. </a:t>
              </a:r>
              <a:endParaRPr sz="2100"/>
            </a:p>
          </p:txBody>
        </p:sp>
        <p:sp>
          <p:nvSpPr>
            <p:cNvPr id="105" name="Google Shape;105;p14"/>
            <p:cNvSpPr txBox="1"/>
            <p:nvPr/>
          </p:nvSpPr>
          <p:spPr>
            <a:xfrm>
              <a:off x="-532867" y="-9316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solidFill>
                    <a:srgbClr val="FFFFFF"/>
                  </a:solidFill>
                  <a:latin typeface="Pathway Gothic One"/>
                  <a:ea typeface="Pathway Gothic One"/>
                  <a:cs typeface="Pathway Gothic One"/>
                  <a:sym typeface="Pathway Gothic One"/>
                </a:rPr>
                <a:t>Tendencias complicadas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nvSpPr>
        <p:spPr>
          <a:xfrm>
            <a:off x="980045" y="515079"/>
            <a:ext cx="6318900" cy="14004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latin typeface="Pathway Gothic One"/>
                <a:ea typeface="Pathway Gothic One"/>
                <a:cs typeface="Pathway Gothic One"/>
                <a:sym typeface="Pathway Gothic One"/>
              </a:rPr>
              <a:t>Metodología</a:t>
            </a:r>
            <a:endParaRPr/>
          </a:p>
        </p:txBody>
      </p:sp>
      <p:pic>
        <p:nvPicPr>
          <p:cNvPr id="111" name="Google Shape;111;p15"/>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112" name="Google Shape;112;p15"/>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3</a:t>
            </a:r>
            <a:endParaRPr/>
          </a:p>
        </p:txBody>
      </p:sp>
      <p:cxnSp>
        <p:nvCxnSpPr>
          <p:cNvPr id="113" name="Google Shape;113;p15"/>
          <p:cNvCxnSpPr/>
          <p:nvPr/>
        </p:nvCxnSpPr>
        <p:spPr>
          <a:xfrm flipH="1" rot="10800000">
            <a:off x="386250" y="6133550"/>
            <a:ext cx="17515500" cy="104700"/>
          </a:xfrm>
          <a:prstGeom prst="straightConnector1">
            <a:avLst/>
          </a:prstGeom>
          <a:noFill/>
          <a:ln cap="flat" cmpd="sng" w="114300">
            <a:solidFill>
              <a:srgbClr val="A4C2F4"/>
            </a:solidFill>
            <a:prstDash val="solid"/>
            <a:round/>
            <a:headEnd len="med" w="med" type="none"/>
            <a:tailEnd len="med" w="med" type="triangle"/>
          </a:ln>
        </p:spPr>
      </p:cxnSp>
      <p:sp>
        <p:nvSpPr>
          <p:cNvPr id="114" name="Google Shape;114;p15"/>
          <p:cNvSpPr/>
          <p:nvPr/>
        </p:nvSpPr>
        <p:spPr>
          <a:xfrm>
            <a:off x="27802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18031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388750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586135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699300"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93460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13577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133694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3262125" y="67769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collection</a:t>
            </a:r>
            <a:endParaRPr sz="3000">
              <a:latin typeface="Cardo"/>
              <a:ea typeface="Cardo"/>
              <a:cs typeface="Cardo"/>
              <a:sym typeface="Cardo"/>
            </a:endParaRPr>
          </a:p>
        </p:txBody>
      </p:sp>
      <p:sp>
        <p:nvSpPr>
          <p:cNvPr id="123" name="Google Shape;123;p15"/>
          <p:cNvSpPr txBox="1"/>
          <p:nvPr/>
        </p:nvSpPr>
        <p:spPr>
          <a:xfrm>
            <a:off x="980050" y="46917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Problem </a:t>
            </a:r>
            <a:endParaRPr sz="3000">
              <a:latin typeface="Cardo"/>
              <a:ea typeface="Cardo"/>
              <a:cs typeface="Cardo"/>
              <a:sym typeface="Cardo"/>
            </a:endParaRPr>
          </a:p>
          <a:p>
            <a:pPr indent="0" lvl="0" marL="0" rtl="0" algn="ctr">
              <a:spcBef>
                <a:spcPts val="0"/>
              </a:spcBef>
              <a:spcAft>
                <a:spcPts val="0"/>
              </a:spcAft>
              <a:buNone/>
            </a:pPr>
            <a:r>
              <a:rPr lang="en-US" sz="3000">
                <a:latin typeface="Cardo"/>
                <a:ea typeface="Cardo"/>
                <a:cs typeface="Cardo"/>
                <a:sym typeface="Cardo"/>
              </a:rPr>
              <a:t>definition</a:t>
            </a:r>
            <a:endParaRPr sz="3000">
              <a:latin typeface="Cardo"/>
              <a:ea typeface="Cardo"/>
              <a:cs typeface="Cardo"/>
              <a:sym typeface="Cardo"/>
            </a:endParaRPr>
          </a:p>
        </p:txBody>
      </p:sp>
      <p:sp>
        <p:nvSpPr>
          <p:cNvPr id="124" name="Google Shape;124;p15"/>
          <p:cNvSpPr txBox="1"/>
          <p:nvPr/>
        </p:nvSpPr>
        <p:spPr>
          <a:xfrm>
            <a:off x="4734700" y="4691300"/>
            <a:ext cx="27573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pre-processing</a:t>
            </a:r>
            <a:endParaRPr sz="3000">
              <a:latin typeface="Cardo"/>
              <a:ea typeface="Cardo"/>
              <a:cs typeface="Cardo"/>
              <a:sym typeface="Cardo"/>
            </a:endParaRPr>
          </a:p>
        </p:txBody>
      </p:sp>
      <p:sp>
        <p:nvSpPr>
          <p:cNvPr id="125" name="Google Shape;125;p15"/>
          <p:cNvSpPr txBox="1"/>
          <p:nvPr/>
        </p:nvSpPr>
        <p:spPr>
          <a:xfrm>
            <a:off x="6830575" y="6690025"/>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Data wrangling</a:t>
            </a:r>
            <a:endParaRPr sz="3000">
              <a:latin typeface="Cardo"/>
              <a:ea typeface="Cardo"/>
              <a:cs typeface="Cardo"/>
              <a:sym typeface="Cardo"/>
            </a:endParaRPr>
          </a:p>
        </p:txBody>
      </p:sp>
      <p:sp>
        <p:nvSpPr>
          <p:cNvPr id="126" name="Google Shape;126;p15"/>
          <p:cNvSpPr txBox="1"/>
          <p:nvPr/>
        </p:nvSpPr>
        <p:spPr>
          <a:xfrm>
            <a:off x="8564225" y="4691300"/>
            <a:ext cx="24006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Visualization</a:t>
            </a:r>
            <a:endParaRPr sz="3000">
              <a:latin typeface="Cardo"/>
              <a:ea typeface="Cardo"/>
              <a:cs typeface="Cardo"/>
              <a:sym typeface="Cardo"/>
            </a:endParaRPr>
          </a:p>
        </p:txBody>
      </p:sp>
      <p:sp>
        <p:nvSpPr>
          <p:cNvPr id="127" name="Google Shape;127;p15"/>
          <p:cNvSpPr txBox="1"/>
          <p:nvPr/>
        </p:nvSpPr>
        <p:spPr>
          <a:xfrm>
            <a:off x="10645425" y="6690025"/>
            <a:ext cx="22482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Feature Importance</a:t>
            </a:r>
            <a:endParaRPr sz="3000">
              <a:latin typeface="Cardo"/>
              <a:ea typeface="Cardo"/>
              <a:cs typeface="Cardo"/>
              <a:sym typeface="Cardo"/>
            </a:endParaRPr>
          </a:p>
        </p:txBody>
      </p:sp>
      <p:sp>
        <p:nvSpPr>
          <p:cNvPr id="128" name="Google Shape;128;p15"/>
          <p:cNvSpPr txBox="1"/>
          <p:nvPr/>
        </p:nvSpPr>
        <p:spPr>
          <a:xfrm>
            <a:off x="12534700" y="4510100"/>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Model </a:t>
            </a:r>
            <a:endParaRPr sz="3000">
              <a:latin typeface="Cardo"/>
              <a:ea typeface="Cardo"/>
              <a:cs typeface="Cardo"/>
              <a:sym typeface="Cardo"/>
            </a:endParaRPr>
          </a:p>
          <a:p>
            <a:pPr indent="0" lvl="0" marL="0" rtl="0" algn="ctr">
              <a:spcBef>
                <a:spcPts val="0"/>
              </a:spcBef>
              <a:spcAft>
                <a:spcPts val="0"/>
              </a:spcAft>
              <a:buNone/>
            </a:pPr>
            <a:r>
              <a:rPr lang="en-US" sz="3000">
                <a:latin typeface="Cardo"/>
                <a:ea typeface="Cardo"/>
                <a:cs typeface="Cardo"/>
                <a:sym typeface="Cardo"/>
              </a:rPr>
              <a:t>Creation</a:t>
            </a:r>
            <a:endParaRPr sz="3000">
              <a:latin typeface="Cardo"/>
              <a:ea typeface="Cardo"/>
              <a:cs typeface="Cardo"/>
              <a:sym typeface="Cardo"/>
            </a:endParaRPr>
          </a:p>
        </p:txBody>
      </p:sp>
      <p:sp>
        <p:nvSpPr>
          <p:cNvPr id="129" name="Google Shape;129;p15"/>
          <p:cNvSpPr txBox="1"/>
          <p:nvPr/>
        </p:nvSpPr>
        <p:spPr>
          <a:xfrm>
            <a:off x="14779775" y="6871225"/>
            <a:ext cx="1928700" cy="9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rdo"/>
                <a:ea typeface="Cardo"/>
                <a:cs typeface="Cardo"/>
                <a:sym typeface="Cardo"/>
              </a:rPr>
              <a:t>Validation</a:t>
            </a:r>
            <a:endParaRPr sz="3000">
              <a:latin typeface="Cardo"/>
              <a:ea typeface="Cardo"/>
              <a:cs typeface="Cardo"/>
              <a:sym typeface="Cardo"/>
            </a:endParaRPr>
          </a:p>
        </p:txBody>
      </p:sp>
      <p:sp>
        <p:nvSpPr>
          <p:cNvPr id="130" name="Google Shape;130;p15"/>
          <p:cNvSpPr/>
          <p:nvPr/>
        </p:nvSpPr>
        <p:spPr>
          <a:xfrm>
            <a:off x="15381175" y="5933000"/>
            <a:ext cx="504000" cy="505800"/>
          </a:xfrm>
          <a:prstGeom prst="ellipse">
            <a:avLst/>
          </a:prstGeom>
          <a:solidFill>
            <a:srgbClr val="6D9EEB"/>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6"/>
          <p:cNvGrpSpPr/>
          <p:nvPr/>
        </p:nvGrpSpPr>
        <p:grpSpPr>
          <a:xfrm>
            <a:off x="1743941" y="5189777"/>
            <a:ext cx="3342009" cy="4537673"/>
            <a:chOff x="953654" y="-371250"/>
            <a:chExt cx="4456013" cy="6050231"/>
          </a:xfrm>
        </p:grpSpPr>
        <p:sp>
          <p:nvSpPr>
            <p:cNvPr id="136" name="Google Shape;136;p16"/>
            <p:cNvSpPr txBox="1"/>
            <p:nvPr/>
          </p:nvSpPr>
          <p:spPr>
            <a:xfrm>
              <a:off x="965167" y="2300981"/>
              <a:ext cx="4444500" cy="33780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0"/>
                </a:spcAft>
                <a:buNone/>
              </a:pPr>
              <a:r>
                <a:rPr lang="en-US" sz="2000">
                  <a:solidFill>
                    <a:schemeClr val="dk1"/>
                  </a:solidFill>
                  <a:latin typeface="IBM Plex Sans Light"/>
                  <a:ea typeface="IBM Plex Sans Light"/>
                  <a:cs typeface="IBM Plex Sans Light"/>
                  <a:sym typeface="IBM Plex Sans Light"/>
                </a:rPr>
                <a:t>Incluyen 3 componentes únicas con mínimos y máximos.</a:t>
              </a:r>
              <a:endParaRPr sz="1900"/>
            </a:p>
          </p:txBody>
        </p:sp>
        <p:sp>
          <p:nvSpPr>
            <p:cNvPr id="137" name="Google Shape;137;p16"/>
            <p:cNvSpPr txBox="1"/>
            <p:nvPr/>
          </p:nvSpPr>
          <p:spPr>
            <a:xfrm>
              <a:off x="953654" y="-371250"/>
              <a:ext cx="4444500" cy="11277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Irradiación</a:t>
              </a:r>
              <a:endParaRPr b="1" sz="5004">
                <a:latin typeface="Pathway Gothic One"/>
                <a:ea typeface="Pathway Gothic One"/>
                <a:cs typeface="Pathway Gothic One"/>
                <a:sym typeface="Pathway Gothic One"/>
              </a:endParaRPr>
            </a:p>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 Solar</a:t>
              </a:r>
              <a:endParaRPr/>
            </a:p>
          </p:txBody>
        </p:sp>
      </p:grpSp>
      <p:grpSp>
        <p:nvGrpSpPr>
          <p:cNvPr id="138" name="Google Shape;138;p16"/>
          <p:cNvGrpSpPr/>
          <p:nvPr/>
        </p:nvGrpSpPr>
        <p:grpSpPr>
          <a:xfrm>
            <a:off x="6989100" y="4830239"/>
            <a:ext cx="4057200" cy="4574987"/>
            <a:chOff x="-12" y="-421033"/>
            <a:chExt cx="5409600" cy="6099982"/>
          </a:xfrm>
        </p:grpSpPr>
        <p:sp>
          <p:nvSpPr>
            <p:cNvPr id="139" name="Google Shape;139;p16"/>
            <p:cNvSpPr txBox="1"/>
            <p:nvPr/>
          </p:nvSpPr>
          <p:spPr>
            <a:xfrm>
              <a:off x="-12" y="2486349"/>
              <a:ext cx="5409600" cy="3192600"/>
            </a:xfrm>
            <a:prstGeom prst="rect">
              <a:avLst/>
            </a:prstGeom>
            <a:noFill/>
            <a:ln>
              <a:noFill/>
            </a:ln>
          </p:spPr>
          <p:txBody>
            <a:bodyPr anchorCtr="0" anchor="t" bIns="0" lIns="0" spcFirstLastPara="1" rIns="0" wrap="square" tIns="0">
              <a:noAutofit/>
            </a:bodyPr>
            <a:lstStyle/>
            <a:p>
              <a:pPr indent="0" lvl="0" marL="0" rtl="0" algn="ctr">
                <a:lnSpc>
                  <a:spcPct val="140000"/>
                </a:lnSpc>
                <a:spcBef>
                  <a:spcPts val="0"/>
                </a:spcBef>
                <a:spcAft>
                  <a:spcPts val="0"/>
                </a:spcAft>
                <a:buNone/>
              </a:pPr>
              <a:r>
                <a:rPr lang="en-US" sz="2000">
                  <a:solidFill>
                    <a:schemeClr val="dk1"/>
                  </a:solidFill>
                  <a:latin typeface="IBM Plex Sans Light"/>
                  <a:ea typeface="IBM Plex Sans Light"/>
                  <a:cs typeface="IBM Plex Sans Light"/>
                  <a:sym typeface="IBM Plex Sans Light"/>
                </a:rPr>
                <a:t>Incluyen 6 componentes únicas con mínimos, promedios y máximos. </a:t>
              </a:r>
              <a:endParaRPr sz="2000">
                <a:solidFill>
                  <a:schemeClr val="dk1"/>
                </a:solidFill>
                <a:latin typeface="IBM Plex Sans Light"/>
                <a:ea typeface="IBM Plex Sans Light"/>
                <a:cs typeface="IBM Plex Sans Light"/>
                <a:sym typeface="IBM Plex Sans Light"/>
              </a:endParaRPr>
            </a:p>
            <a:p>
              <a:pPr indent="0" lvl="0" marL="0" rtl="0" algn="l">
                <a:lnSpc>
                  <a:spcPct val="140000"/>
                </a:lnSpc>
                <a:spcBef>
                  <a:spcPts val="0"/>
                </a:spcBef>
                <a:spcAft>
                  <a:spcPts val="0"/>
                </a:spcAft>
                <a:buNone/>
              </a:pPr>
              <a:r>
                <a:t/>
              </a:r>
              <a:endParaRPr sz="2000">
                <a:solidFill>
                  <a:schemeClr val="dk1"/>
                </a:solidFill>
                <a:latin typeface="IBM Plex Sans Light"/>
                <a:ea typeface="IBM Plex Sans Light"/>
                <a:cs typeface="IBM Plex Sans Light"/>
                <a:sym typeface="IBM Plex Sans Light"/>
              </a:endParaRPr>
            </a:p>
            <a:p>
              <a:pPr indent="0" lvl="0" marL="0" rtl="0" algn="l">
                <a:lnSpc>
                  <a:spcPct val="140000"/>
                </a:lnSpc>
                <a:spcBef>
                  <a:spcPts val="0"/>
                </a:spcBef>
                <a:spcAft>
                  <a:spcPts val="0"/>
                </a:spcAft>
                <a:buNone/>
              </a:pPr>
              <a:r>
                <a:t/>
              </a:r>
              <a:endParaRPr sz="2000">
                <a:solidFill>
                  <a:schemeClr val="dk1"/>
                </a:solidFill>
                <a:latin typeface="IBM Plex Sans Light"/>
                <a:ea typeface="IBM Plex Sans Light"/>
                <a:cs typeface="IBM Plex Sans Light"/>
                <a:sym typeface="IBM Plex Sans Light"/>
              </a:endParaRPr>
            </a:p>
          </p:txBody>
        </p:sp>
        <p:sp>
          <p:nvSpPr>
            <p:cNvPr id="140" name="Google Shape;140;p16"/>
            <p:cNvSpPr txBox="1"/>
            <p:nvPr/>
          </p:nvSpPr>
          <p:spPr>
            <a:xfrm>
              <a:off x="251574" y="-421033"/>
              <a:ext cx="4917900" cy="1130100"/>
            </a:xfrm>
            <a:prstGeom prst="rect">
              <a:avLst/>
            </a:prstGeom>
            <a:noFill/>
            <a:ln>
              <a:noFill/>
            </a:ln>
          </p:spPr>
          <p:txBody>
            <a:bodyPr anchorCtr="0" anchor="t" bIns="0" lIns="0" spcFirstLastPara="1" rIns="0" wrap="square" tIns="0">
              <a:noAutofit/>
            </a:bodyPr>
            <a:lstStyle/>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Condiciones</a:t>
              </a:r>
              <a:endParaRPr b="1" sz="5004">
                <a:latin typeface="Pathway Gothic One"/>
                <a:ea typeface="Pathway Gothic One"/>
                <a:cs typeface="Pathway Gothic One"/>
                <a:sym typeface="Pathway Gothic One"/>
              </a:endParaRPr>
            </a:p>
            <a:p>
              <a:pPr indent="0" lvl="0" marL="0" marR="0" rtl="0" algn="ctr">
                <a:lnSpc>
                  <a:spcPct val="139988"/>
                </a:lnSpc>
                <a:spcBef>
                  <a:spcPts val="0"/>
                </a:spcBef>
                <a:spcAft>
                  <a:spcPts val="0"/>
                </a:spcAft>
                <a:buNone/>
              </a:pPr>
              <a:r>
                <a:rPr b="1" lang="en-US" sz="5004">
                  <a:latin typeface="Pathway Gothic One"/>
                  <a:ea typeface="Pathway Gothic One"/>
                  <a:cs typeface="Pathway Gothic One"/>
                  <a:sym typeface="Pathway Gothic One"/>
                </a:rPr>
                <a:t>Climatológicas</a:t>
              </a:r>
              <a:endParaRPr b="1" sz="5004">
                <a:latin typeface="Pathway Gothic One"/>
                <a:ea typeface="Pathway Gothic One"/>
                <a:cs typeface="Pathway Gothic One"/>
                <a:sym typeface="Pathway Gothic One"/>
              </a:endParaRPr>
            </a:p>
          </p:txBody>
        </p:sp>
      </p:grpSp>
      <p:grpSp>
        <p:nvGrpSpPr>
          <p:cNvPr id="141" name="Google Shape;141;p16"/>
          <p:cNvGrpSpPr/>
          <p:nvPr/>
        </p:nvGrpSpPr>
        <p:grpSpPr>
          <a:xfrm>
            <a:off x="12949462" y="5173500"/>
            <a:ext cx="4057200" cy="4342504"/>
            <a:chOff x="0" y="-111119"/>
            <a:chExt cx="5409600" cy="5790005"/>
          </a:xfrm>
        </p:grpSpPr>
        <p:sp>
          <p:nvSpPr>
            <p:cNvPr id="142" name="Google Shape;142;p16"/>
            <p:cNvSpPr txBox="1"/>
            <p:nvPr/>
          </p:nvSpPr>
          <p:spPr>
            <a:xfrm>
              <a:off x="0" y="1441386"/>
              <a:ext cx="5409600" cy="42375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000">
                  <a:latin typeface="IBM Plex Sans Light"/>
                  <a:ea typeface="IBM Plex Sans Light"/>
                  <a:cs typeface="IBM Plex Sans Light"/>
                  <a:sym typeface="IBM Plex Sans Light"/>
                </a:rPr>
                <a:t>Incluyen 6 componentes únicas. Información relacionada a fechas y condiciones de tiempo como días festivos y fines de semana. </a:t>
              </a:r>
              <a:endParaRPr/>
            </a:p>
          </p:txBody>
        </p:sp>
        <p:sp>
          <p:nvSpPr>
            <p:cNvPr id="143" name="Google Shape;143;p16"/>
            <p:cNvSpPr txBox="1"/>
            <p:nvPr/>
          </p:nvSpPr>
          <p:spPr>
            <a:xfrm>
              <a:off x="1373269" y="-111119"/>
              <a:ext cx="2663100" cy="11277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Tiempo</a:t>
              </a:r>
              <a:endParaRPr/>
            </a:p>
          </p:txBody>
        </p:sp>
      </p:grpSp>
      <p:sp>
        <p:nvSpPr>
          <p:cNvPr id="144" name="Google Shape;144;p16"/>
          <p:cNvSpPr txBox="1"/>
          <p:nvPr/>
        </p:nvSpPr>
        <p:spPr>
          <a:xfrm>
            <a:off x="16316834" y="1133475"/>
            <a:ext cx="1397001" cy="504574"/>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a:t>
            </a:r>
            <a:r>
              <a:rPr lang="en-US" sz="4009">
                <a:latin typeface="Pathway Gothic One"/>
                <a:ea typeface="Pathway Gothic One"/>
                <a:cs typeface="Pathway Gothic One"/>
                <a:sym typeface="Pathway Gothic One"/>
              </a:rPr>
              <a:t>4</a:t>
            </a:r>
            <a:endParaRPr/>
          </a:p>
        </p:txBody>
      </p:sp>
      <p:sp>
        <p:nvSpPr>
          <p:cNvPr id="145" name="Google Shape;145;p16"/>
          <p:cNvSpPr txBox="1"/>
          <p:nvPr/>
        </p:nvSpPr>
        <p:spPr>
          <a:xfrm>
            <a:off x="1058560" y="679100"/>
            <a:ext cx="9337362" cy="1437929"/>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latin typeface="Pathway Gothic One"/>
                <a:ea typeface="Pathway Gothic One"/>
                <a:cs typeface="Pathway Gothic One"/>
                <a:sym typeface="Pathway Gothic One"/>
              </a:rPr>
              <a:t>Datos </a:t>
            </a:r>
            <a:endParaRPr/>
          </a:p>
        </p:txBody>
      </p:sp>
      <p:sp>
        <p:nvSpPr>
          <p:cNvPr id="146" name="Google Shape;146;p16"/>
          <p:cNvSpPr txBox="1"/>
          <p:nvPr/>
        </p:nvSpPr>
        <p:spPr>
          <a:xfrm>
            <a:off x="1028700" y="2239400"/>
            <a:ext cx="13134600" cy="11109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0" i="0" lang="en-US" sz="3199" u="none" cap="none" strike="noStrike">
                <a:solidFill>
                  <a:srgbClr val="000000"/>
                </a:solidFill>
                <a:latin typeface="Cardo"/>
                <a:ea typeface="Cardo"/>
                <a:cs typeface="Cardo"/>
                <a:sym typeface="Cardo"/>
              </a:rPr>
              <a:t>—</a:t>
            </a:r>
            <a:r>
              <a:rPr lang="en-US" sz="3199">
                <a:latin typeface="Cardo"/>
                <a:ea typeface="Cardo"/>
                <a:cs typeface="Cardo"/>
                <a:sym typeface="Cardo"/>
              </a:rPr>
              <a:t>La estrategia de corto y largo plazo cambia la modelación del problema</a:t>
            </a:r>
            <a:endParaRPr/>
          </a:p>
        </p:txBody>
      </p:sp>
      <p:pic>
        <p:nvPicPr>
          <p:cNvPr id="147" name="Google Shape;147;p16"/>
          <p:cNvPicPr preferRelativeResize="0"/>
          <p:nvPr/>
        </p:nvPicPr>
        <p:blipFill>
          <a:blip r:embed="rId3">
            <a:alphaModFix/>
          </a:blip>
          <a:stretch>
            <a:fillRect/>
          </a:stretch>
        </p:blipFill>
        <p:spPr>
          <a:xfrm>
            <a:off x="2957747" y="3940500"/>
            <a:ext cx="914400" cy="914400"/>
          </a:xfrm>
          <a:prstGeom prst="rect">
            <a:avLst/>
          </a:prstGeom>
          <a:noFill/>
          <a:ln>
            <a:noFill/>
          </a:ln>
        </p:spPr>
      </p:pic>
      <p:pic>
        <p:nvPicPr>
          <p:cNvPr id="148" name="Google Shape;148;p16"/>
          <p:cNvPicPr preferRelativeResize="0"/>
          <p:nvPr/>
        </p:nvPicPr>
        <p:blipFill>
          <a:blip r:embed="rId4">
            <a:alphaModFix/>
          </a:blip>
          <a:stretch>
            <a:fillRect/>
          </a:stretch>
        </p:blipFill>
        <p:spPr>
          <a:xfrm>
            <a:off x="8560497" y="3714625"/>
            <a:ext cx="914400" cy="914400"/>
          </a:xfrm>
          <a:prstGeom prst="rect">
            <a:avLst/>
          </a:prstGeom>
          <a:noFill/>
          <a:ln>
            <a:noFill/>
          </a:ln>
        </p:spPr>
      </p:pic>
      <p:pic>
        <p:nvPicPr>
          <p:cNvPr id="149" name="Google Shape;149;p16"/>
          <p:cNvPicPr preferRelativeResize="0"/>
          <p:nvPr/>
        </p:nvPicPr>
        <p:blipFill>
          <a:blip r:embed="rId5">
            <a:alphaModFix/>
          </a:blip>
          <a:stretch>
            <a:fillRect/>
          </a:stretch>
        </p:blipFill>
        <p:spPr>
          <a:xfrm>
            <a:off x="14163247" y="3940500"/>
            <a:ext cx="914400" cy="914400"/>
          </a:xfrm>
          <a:prstGeom prst="rect">
            <a:avLst/>
          </a:prstGeom>
          <a:noFill/>
          <a:ln>
            <a:noFill/>
          </a:ln>
        </p:spPr>
      </p:pic>
      <p:sp>
        <p:nvSpPr>
          <p:cNvPr id="150" name="Google Shape;150;p16"/>
          <p:cNvSpPr txBox="1"/>
          <p:nvPr/>
        </p:nvSpPr>
        <p:spPr>
          <a:xfrm>
            <a:off x="6702350" y="9004451"/>
            <a:ext cx="5508900" cy="7230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lang="en-US" sz="3199">
                <a:latin typeface="Cardo"/>
                <a:ea typeface="Cardo"/>
                <a:cs typeface="Cardo"/>
                <a:sym typeface="Cardo"/>
              </a:rPr>
              <a:t>En total: 32 unique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4" name="Shape 154"/>
        <p:cNvGrpSpPr/>
        <p:nvPr/>
      </p:nvGrpSpPr>
      <p:grpSpPr>
        <a:xfrm>
          <a:off x="0" y="0"/>
          <a:ext cx="0" cy="0"/>
          <a:chOff x="0" y="0"/>
          <a:chExt cx="0" cy="0"/>
        </a:xfrm>
      </p:grpSpPr>
      <p:pic>
        <p:nvPicPr>
          <p:cNvPr id="155" name="Google Shape;155;p17"/>
          <p:cNvPicPr preferRelativeResize="0"/>
          <p:nvPr/>
        </p:nvPicPr>
        <p:blipFill rotWithShape="1">
          <a:blip r:embed="rId3">
            <a:alphaModFix amt="64000"/>
          </a:blip>
          <a:srcRect b="0" l="0" r="0" t="0"/>
          <a:stretch/>
        </p:blipFill>
        <p:spPr>
          <a:xfrm rot="7622753">
            <a:off x="-3635049" y="-6390850"/>
            <a:ext cx="23233545" cy="23233545"/>
          </a:xfrm>
          <a:prstGeom prst="rect">
            <a:avLst/>
          </a:prstGeom>
          <a:noFill/>
          <a:ln>
            <a:noFill/>
          </a:ln>
        </p:spPr>
      </p:pic>
      <p:pic>
        <p:nvPicPr>
          <p:cNvPr id="156" name="Google Shape;156;p17"/>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57" name="Google Shape;157;p17"/>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5</a:t>
            </a:r>
            <a:endParaRPr/>
          </a:p>
        </p:txBody>
      </p:sp>
      <p:grpSp>
        <p:nvGrpSpPr>
          <p:cNvPr id="158" name="Google Shape;158;p17"/>
          <p:cNvGrpSpPr/>
          <p:nvPr/>
        </p:nvGrpSpPr>
        <p:grpSpPr>
          <a:xfrm>
            <a:off x="1028700" y="547956"/>
            <a:ext cx="6318900" cy="3557508"/>
            <a:chOff x="0" y="-640992"/>
            <a:chExt cx="8425200" cy="4743344"/>
          </a:xfrm>
        </p:grpSpPr>
        <p:sp>
          <p:nvSpPr>
            <p:cNvPr id="159" name="Google Shape;159;p17"/>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60" name="Google Shape;160;p17"/>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61" name="Google Shape;161;p17"/>
          <p:cNvPicPr preferRelativeResize="0"/>
          <p:nvPr/>
        </p:nvPicPr>
        <p:blipFill>
          <a:blip r:embed="rId5">
            <a:alphaModFix/>
          </a:blip>
          <a:stretch>
            <a:fillRect/>
          </a:stretch>
        </p:blipFill>
        <p:spPr>
          <a:xfrm>
            <a:off x="2401575" y="2429800"/>
            <a:ext cx="14522169" cy="660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5" name="Shape 165"/>
        <p:cNvGrpSpPr/>
        <p:nvPr/>
      </p:nvGrpSpPr>
      <p:grpSpPr>
        <a:xfrm>
          <a:off x="0" y="0"/>
          <a:ext cx="0" cy="0"/>
          <a:chOff x="0" y="0"/>
          <a:chExt cx="0" cy="0"/>
        </a:xfrm>
      </p:grpSpPr>
      <p:pic>
        <p:nvPicPr>
          <p:cNvPr id="166" name="Google Shape;166;p18"/>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167" name="Google Shape;167;p18"/>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68" name="Google Shape;168;p18"/>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6</a:t>
            </a:r>
            <a:endParaRPr/>
          </a:p>
        </p:txBody>
      </p:sp>
      <p:grpSp>
        <p:nvGrpSpPr>
          <p:cNvPr id="169" name="Google Shape;169;p18"/>
          <p:cNvGrpSpPr/>
          <p:nvPr/>
        </p:nvGrpSpPr>
        <p:grpSpPr>
          <a:xfrm>
            <a:off x="1028700" y="547956"/>
            <a:ext cx="6318900" cy="3557508"/>
            <a:chOff x="0" y="-640992"/>
            <a:chExt cx="8425200" cy="4743344"/>
          </a:xfrm>
        </p:grpSpPr>
        <p:sp>
          <p:nvSpPr>
            <p:cNvPr id="170" name="Google Shape;170;p18"/>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71" name="Google Shape;171;p18"/>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72" name="Google Shape;172;p18"/>
          <p:cNvPicPr preferRelativeResize="0"/>
          <p:nvPr/>
        </p:nvPicPr>
        <p:blipFill>
          <a:blip r:embed="rId5">
            <a:alphaModFix/>
          </a:blip>
          <a:stretch>
            <a:fillRect/>
          </a:stretch>
        </p:blipFill>
        <p:spPr>
          <a:xfrm>
            <a:off x="2515025" y="2306925"/>
            <a:ext cx="14610149" cy="6951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6" name="Shape 176"/>
        <p:cNvGrpSpPr/>
        <p:nvPr/>
      </p:nvGrpSpPr>
      <p:grpSpPr>
        <a:xfrm>
          <a:off x="0" y="0"/>
          <a:ext cx="0" cy="0"/>
          <a:chOff x="0" y="0"/>
          <a:chExt cx="0" cy="0"/>
        </a:xfrm>
      </p:grpSpPr>
      <p:pic>
        <p:nvPicPr>
          <p:cNvPr id="177" name="Google Shape;177;p19"/>
          <p:cNvPicPr preferRelativeResize="0"/>
          <p:nvPr/>
        </p:nvPicPr>
        <p:blipFill rotWithShape="1">
          <a:blip r:embed="rId3">
            <a:alphaModFix amt="64000"/>
          </a:blip>
          <a:srcRect b="0" l="0" r="0" t="0"/>
          <a:stretch/>
        </p:blipFill>
        <p:spPr>
          <a:xfrm rot="7622753">
            <a:off x="-3483749" y="-6542900"/>
            <a:ext cx="23233545" cy="23233545"/>
          </a:xfrm>
          <a:prstGeom prst="rect">
            <a:avLst/>
          </a:prstGeom>
          <a:noFill/>
          <a:ln>
            <a:noFill/>
          </a:ln>
        </p:spPr>
      </p:pic>
      <p:pic>
        <p:nvPicPr>
          <p:cNvPr id="178" name="Google Shape;178;p19"/>
          <p:cNvPicPr preferRelativeResize="0"/>
          <p:nvPr/>
        </p:nvPicPr>
        <p:blipFill rotWithShape="1">
          <a:blip r:embed="rId4">
            <a:alphaModFix/>
          </a:blip>
          <a:srcRect b="0" l="0" r="0" t="0"/>
          <a:stretch/>
        </p:blipFill>
        <p:spPr>
          <a:xfrm rot="2614124">
            <a:off x="-1803602" y="5973734"/>
            <a:ext cx="7698132" cy="7672125"/>
          </a:xfrm>
          <a:prstGeom prst="rect">
            <a:avLst/>
          </a:prstGeom>
          <a:noFill/>
          <a:ln>
            <a:noFill/>
          </a:ln>
        </p:spPr>
      </p:pic>
      <p:sp>
        <p:nvSpPr>
          <p:cNvPr id="179" name="Google Shape;179;p19"/>
          <p:cNvSpPr txBox="1"/>
          <p:nvPr/>
        </p:nvSpPr>
        <p:spPr>
          <a:xfrm>
            <a:off x="648464" y="8753726"/>
            <a:ext cx="1397100" cy="5046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FFFFFF"/>
                </a:solidFill>
                <a:latin typeface="Pathway Gothic One"/>
                <a:ea typeface="Pathway Gothic One"/>
                <a:cs typeface="Pathway Gothic One"/>
                <a:sym typeface="Pathway Gothic One"/>
              </a:rPr>
              <a:t>0</a:t>
            </a:r>
            <a:r>
              <a:rPr lang="en-US" sz="4009">
                <a:solidFill>
                  <a:srgbClr val="FFFFFF"/>
                </a:solidFill>
                <a:latin typeface="Pathway Gothic One"/>
                <a:ea typeface="Pathway Gothic One"/>
                <a:cs typeface="Pathway Gothic One"/>
                <a:sym typeface="Pathway Gothic One"/>
              </a:rPr>
              <a:t>7</a:t>
            </a:r>
            <a:endParaRPr/>
          </a:p>
        </p:txBody>
      </p:sp>
      <p:grpSp>
        <p:nvGrpSpPr>
          <p:cNvPr id="180" name="Google Shape;180;p19"/>
          <p:cNvGrpSpPr/>
          <p:nvPr/>
        </p:nvGrpSpPr>
        <p:grpSpPr>
          <a:xfrm>
            <a:off x="1028700" y="547956"/>
            <a:ext cx="6318900" cy="3557508"/>
            <a:chOff x="0" y="-640992"/>
            <a:chExt cx="8425200" cy="4743344"/>
          </a:xfrm>
        </p:grpSpPr>
        <p:sp>
          <p:nvSpPr>
            <p:cNvPr id="181" name="Google Shape;181;p19"/>
            <p:cNvSpPr txBox="1"/>
            <p:nvPr/>
          </p:nvSpPr>
          <p:spPr>
            <a:xfrm>
              <a:off x="0" y="-640992"/>
              <a:ext cx="8425200" cy="186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8400">
                  <a:solidFill>
                    <a:srgbClr val="FFFFFF"/>
                  </a:solidFill>
                  <a:latin typeface="Pathway Gothic One"/>
                  <a:ea typeface="Pathway Gothic One"/>
                  <a:cs typeface="Pathway Gothic One"/>
                  <a:sym typeface="Pathway Gothic One"/>
                </a:rPr>
                <a:t>Visualización</a:t>
              </a:r>
              <a:endParaRPr/>
            </a:p>
          </p:txBody>
        </p:sp>
        <p:sp>
          <p:nvSpPr>
            <p:cNvPr id="182" name="Google Shape;182;p19"/>
            <p:cNvSpPr txBox="1"/>
            <p:nvPr/>
          </p:nvSpPr>
          <p:spPr>
            <a:xfrm>
              <a:off x="0" y="1883552"/>
              <a:ext cx="8425200" cy="2218800"/>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t/>
              </a:r>
              <a:endParaRPr/>
            </a:p>
          </p:txBody>
        </p:sp>
      </p:grpSp>
      <p:pic>
        <p:nvPicPr>
          <p:cNvPr id="183" name="Google Shape;183;p19"/>
          <p:cNvPicPr preferRelativeResize="0"/>
          <p:nvPr/>
        </p:nvPicPr>
        <p:blipFill>
          <a:blip r:embed="rId5">
            <a:alphaModFix/>
          </a:blip>
          <a:stretch>
            <a:fillRect/>
          </a:stretch>
        </p:blipFill>
        <p:spPr>
          <a:xfrm>
            <a:off x="6086625" y="432800"/>
            <a:ext cx="10005751" cy="4758035"/>
          </a:xfrm>
          <a:prstGeom prst="rect">
            <a:avLst/>
          </a:prstGeom>
          <a:noFill/>
          <a:ln>
            <a:noFill/>
          </a:ln>
        </p:spPr>
      </p:pic>
      <p:pic>
        <p:nvPicPr>
          <p:cNvPr id="184" name="Google Shape;184;p19"/>
          <p:cNvPicPr preferRelativeResize="0"/>
          <p:nvPr/>
        </p:nvPicPr>
        <p:blipFill>
          <a:blip r:embed="rId6">
            <a:alphaModFix/>
          </a:blip>
          <a:stretch>
            <a:fillRect/>
          </a:stretch>
        </p:blipFill>
        <p:spPr>
          <a:xfrm>
            <a:off x="5826962" y="5627649"/>
            <a:ext cx="10865474" cy="39955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0"/>
          <p:cNvPicPr preferRelativeResize="0"/>
          <p:nvPr/>
        </p:nvPicPr>
        <p:blipFill rotWithShape="1">
          <a:blip r:embed="rId3">
            <a:alphaModFix/>
          </a:blip>
          <a:srcRect b="0" l="0" r="0" t="0"/>
          <a:stretch/>
        </p:blipFill>
        <p:spPr>
          <a:xfrm rot="-6095832">
            <a:off x="11693187" y="-4659068"/>
            <a:ext cx="9318138" cy="9318138"/>
          </a:xfrm>
          <a:prstGeom prst="rect">
            <a:avLst/>
          </a:prstGeom>
          <a:noFill/>
          <a:ln>
            <a:noFill/>
          </a:ln>
        </p:spPr>
      </p:pic>
      <p:sp>
        <p:nvSpPr>
          <p:cNvPr id="190" name="Google Shape;190;p20"/>
          <p:cNvSpPr txBox="1"/>
          <p:nvPr/>
        </p:nvSpPr>
        <p:spPr>
          <a:xfrm>
            <a:off x="16560800" y="962371"/>
            <a:ext cx="1397100" cy="50580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06</a:t>
            </a:r>
            <a:endParaRPr/>
          </a:p>
        </p:txBody>
      </p:sp>
      <p:grpSp>
        <p:nvGrpSpPr>
          <p:cNvPr id="191" name="Google Shape;191;p20"/>
          <p:cNvGrpSpPr/>
          <p:nvPr/>
        </p:nvGrpSpPr>
        <p:grpSpPr>
          <a:xfrm>
            <a:off x="1383165" y="582955"/>
            <a:ext cx="7005825" cy="3676369"/>
            <a:chOff x="0" y="-956417"/>
            <a:chExt cx="9341100" cy="4901826"/>
          </a:xfrm>
        </p:grpSpPr>
        <p:sp>
          <p:nvSpPr>
            <p:cNvPr id="192" name="Google Shape;192;p20"/>
            <p:cNvSpPr txBox="1"/>
            <p:nvPr/>
          </p:nvSpPr>
          <p:spPr>
            <a:xfrm>
              <a:off x="0" y="671809"/>
              <a:ext cx="9341100" cy="3273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200">
                  <a:latin typeface="IBM Plex Sans Light"/>
                  <a:ea typeface="IBM Plex Sans Light"/>
                  <a:cs typeface="IBM Plex Sans Light"/>
                  <a:sym typeface="IBM Plex Sans Light"/>
                </a:rPr>
                <a:t>Utilizando las 32 unique features, se aplicaron tres métodos de feature importance. Utilizando </a:t>
              </a:r>
              <a:r>
                <a:rPr b="1" lang="en-US" sz="2200">
                  <a:latin typeface="IBM Plex Sans"/>
                  <a:ea typeface="IBM Plex Sans"/>
                  <a:cs typeface="IBM Plex Sans"/>
                  <a:sym typeface="IBM Plex Sans"/>
                </a:rPr>
                <a:t>Scikit-Learn</a:t>
              </a:r>
              <a:r>
                <a:rPr lang="en-US" sz="2200">
                  <a:latin typeface="IBM Plex Sans Light"/>
                  <a:ea typeface="IBM Plex Sans Light"/>
                  <a:cs typeface="IBM Plex Sans Light"/>
                  <a:sym typeface="IBM Plex Sans Light"/>
                </a:rPr>
                <a:t>, </a:t>
              </a:r>
              <a:r>
                <a:rPr b="1" lang="en-US" sz="2200">
                  <a:latin typeface="IBM Plex Sans"/>
                  <a:ea typeface="IBM Plex Sans"/>
                  <a:cs typeface="IBM Plex Sans"/>
                  <a:sym typeface="IBM Plex Sans"/>
                </a:rPr>
                <a:t>Permutation</a:t>
              </a:r>
              <a:r>
                <a:rPr lang="en-US" sz="2200">
                  <a:latin typeface="IBM Plex Sans Light"/>
                  <a:ea typeface="IBM Plex Sans Light"/>
                  <a:cs typeface="IBM Plex Sans Light"/>
                  <a:sym typeface="IBM Plex Sans Light"/>
                </a:rPr>
                <a:t> Feature Importance y </a:t>
              </a:r>
              <a:r>
                <a:rPr b="1" lang="en-US" sz="2200">
                  <a:latin typeface="IBM Plex Sans"/>
                  <a:ea typeface="IBM Plex Sans"/>
                  <a:cs typeface="IBM Plex Sans"/>
                  <a:sym typeface="IBM Plex Sans"/>
                </a:rPr>
                <a:t>Drop-column</a:t>
              </a:r>
              <a:r>
                <a:rPr lang="en-US" sz="2200">
                  <a:latin typeface="IBM Plex Sans Light"/>
                  <a:ea typeface="IBM Plex Sans Light"/>
                  <a:cs typeface="IBM Plex Sans Light"/>
                  <a:sym typeface="IBM Plex Sans Light"/>
                </a:rPr>
                <a:t> Feature Importance</a:t>
              </a:r>
              <a:endParaRPr sz="1600"/>
            </a:p>
          </p:txBody>
        </p:sp>
        <p:sp>
          <p:nvSpPr>
            <p:cNvPr id="193" name="Google Shape;193;p20"/>
            <p:cNvSpPr txBox="1"/>
            <p:nvPr/>
          </p:nvSpPr>
          <p:spPr>
            <a:xfrm>
              <a:off x="0" y="-956417"/>
              <a:ext cx="9341100" cy="1130100"/>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lang="en-US" sz="5004">
                  <a:latin typeface="Pathway Gothic One"/>
                  <a:ea typeface="Pathway Gothic One"/>
                  <a:cs typeface="Pathway Gothic One"/>
                  <a:sym typeface="Pathway Gothic One"/>
                </a:rPr>
                <a:t>Feature Importance Analysis</a:t>
              </a:r>
              <a:endParaRPr/>
            </a:p>
          </p:txBody>
        </p:sp>
      </p:grpSp>
      <p:pic>
        <p:nvPicPr>
          <p:cNvPr id="194" name="Google Shape;194;p20"/>
          <p:cNvPicPr preferRelativeResize="0"/>
          <p:nvPr/>
        </p:nvPicPr>
        <p:blipFill>
          <a:blip r:embed="rId4">
            <a:alphaModFix/>
          </a:blip>
          <a:stretch>
            <a:fillRect/>
          </a:stretch>
        </p:blipFill>
        <p:spPr>
          <a:xfrm>
            <a:off x="3040900" y="4016050"/>
            <a:ext cx="11903049" cy="562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pSp>
        <p:nvGrpSpPr>
          <p:cNvPr id="199" name="Google Shape;199;p21"/>
          <p:cNvGrpSpPr/>
          <p:nvPr/>
        </p:nvGrpSpPr>
        <p:grpSpPr>
          <a:xfrm>
            <a:off x="10241820" y="6055354"/>
            <a:ext cx="6318979" cy="3198257"/>
            <a:chOff x="0" y="-161925"/>
            <a:chExt cx="8425306" cy="4264342"/>
          </a:xfrm>
        </p:grpSpPr>
        <p:sp>
          <p:nvSpPr>
            <p:cNvPr id="200" name="Google Shape;200;p21"/>
            <p:cNvSpPr txBox="1"/>
            <p:nvPr/>
          </p:nvSpPr>
          <p:spPr>
            <a:xfrm>
              <a:off x="0" y="1883552"/>
              <a:ext cx="8425306" cy="2218865"/>
            </a:xfrm>
            <a:prstGeom prst="rect">
              <a:avLst/>
            </a:prstGeom>
            <a:noFill/>
            <a:ln>
              <a:noFill/>
            </a:ln>
          </p:spPr>
          <p:txBody>
            <a:bodyPr anchorCtr="0" anchor="t" bIns="0" lIns="0" spcFirstLastPara="1" rIns="0" wrap="square" tIns="0">
              <a:noAutofit/>
            </a:bodyPr>
            <a:lstStyle/>
            <a:p>
              <a:pPr indent="0" lvl="0" marL="0" marR="0" rtl="0" algn="l">
                <a:lnSpc>
                  <a:spcPct val="140012"/>
                </a:lnSpc>
                <a:spcBef>
                  <a:spcPts val="0"/>
                </a:spcBef>
                <a:spcAft>
                  <a:spcPts val="0"/>
                </a:spcAft>
                <a:buNone/>
              </a:pPr>
              <a:r>
                <a:rPr b="0" i="0" lang="en-US" sz="3199" u="none" cap="none" strike="noStrike">
                  <a:solidFill>
                    <a:srgbClr val="000000"/>
                  </a:solidFill>
                  <a:latin typeface="Cardo"/>
                  <a:ea typeface="Cardo"/>
                  <a:cs typeface="Cardo"/>
                  <a:sym typeface="Cardo"/>
                </a:rPr>
                <a:t>—We developed relationships with new customers every month in various key demographics</a:t>
              </a:r>
              <a:endParaRPr/>
            </a:p>
          </p:txBody>
        </p:sp>
        <p:sp>
          <p:nvSpPr>
            <p:cNvPr id="201" name="Google Shape;201;p21"/>
            <p:cNvSpPr txBox="1"/>
            <p:nvPr/>
          </p:nvSpPr>
          <p:spPr>
            <a:xfrm>
              <a:off x="0" y="-161925"/>
              <a:ext cx="8425306" cy="1867112"/>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i="0" lang="en-US" sz="8400" u="none" cap="none" strike="noStrike">
                  <a:solidFill>
                    <a:srgbClr val="000000"/>
                  </a:solidFill>
                  <a:latin typeface="Pathway Gothic One"/>
                  <a:ea typeface="Pathway Gothic One"/>
                  <a:cs typeface="Pathway Gothic One"/>
                  <a:sym typeface="Pathway Gothic One"/>
                </a:rPr>
                <a:t>INDUSTRIES</a:t>
              </a:r>
              <a:endParaRPr/>
            </a:p>
          </p:txBody>
        </p:sp>
      </p:grpSp>
      <p:pic>
        <p:nvPicPr>
          <p:cNvPr id="202" name="Google Shape;202;p21"/>
          <p:cNvPicPr preferRelativeResize="0"/>
          <p:nvPr/>
        </p:nvPicPr>
        <p:blipFill rotWithShape="1">
          <a:blip r:embed="rId3">
            <a:alphaModFix/>
          </a:blip>
          <a:srcRect b="0" l="0" r="0" t="0"/>
          <a:stretch/>
        </p:blipFill>
        <p:spPr>
          <a:xfrm rot="-6095832">
            <a:off x="11693186" y="-4659069"/>
            <a:ext cx="9318138" cy="9318138"/>
          </a:xfrm>
          <a:prstGeom prst="rect">
            <a:avLst/>
          </a:prstGeom>
          <a:noFill/>
          <a:ln>
            <a:noFill/>
          </a:ln>
        </p:spPr>
      </p:pic>
      <p:sp>
        <p:nvSpPr>
          <p:cNvPr id="203" name="Google Shape;203;p21"/>
          <p:cNvSpPr txBox="1"/>
          <p:nvPr/>
        </p:nvSpPr>
        <p:spPr>
          <a:xfrm>
            <a:off x="16560800" y="962371"/>
            <a:ext cx="1397001" cy="505860"/>
          </a:xfrm>
          <a:prstGeom prst="rect">
            <a:avLst/>
          </a:prstGeom>
          <a:noFill/>
          <a:ln>
            <a:noFill/>
          </a:ln>
        </p:spPr>
        <p:txBody>
          <a:bodyPr anchorCtr="0" anchor="t" bIns="0" lIns="0" spcFirstLastPara="1" rIns="0" wrap="square" tIns="0">
            <a:noAutofit/>
          </a:bodyPr>
          <a:lstStyle/>
          <a:p>
            <a:pPr indent="0" lvl="0" marL="0" marR="0" rtl="0" algn="ctr">
              <a:lnSpc>
                <a:spcPct val="88999"/>
              </a:lnSpc>
              <a:spcBef>
                <a:spcPts val="0"/>
              </a:spcBef>
              <a:spcAft>
                <a:spcPts val="0"/>
              </a:spcAft>
              <a:buNone/>
            </a:pPr>
            <a:r>
              <a:rPr b="0" i="0" lang="en-US" sz="4009" u="none" cap="none" strike="noStrike">
                <a:solidFill>
                  <a:srgbClr val="000000"/>
                </a:solidFill>
                <a:latin typeface="Pathway Gothic One"/>
                <a:ea typeface="Pathway Gothic One"/>
                <a:cs typeface="Pathway Gothic One"/>
                <a:sym typeface="Pathway Gothic One"/>
              </a:rPr>
              <a:t>06</a:t>
            </a:r>
            <a:endParaRPr/>
          </a:p>
        </p:txBody>
      </p:sp>
      <p:grpSp>
        <p:nvGrpSpPr>
          <p:cNvPr id="204" name="Google Shape;204;p21"/>
          <p:cNvGrpSpPr/>
          <p:nvPr/>
        </p:nvGrpSpPr>
        <p:grpSpPr>
          <a:xfrm>
            <a:off x="1852340" y="1423068"/>
            <a:ext cx="7005758" cy="3511765"/>
            <a:chOff x="0" y="-114300"/>
            <a:chExt cx="9341011" cy="4682353"/>
          </a:xfrm>
        </p:grpSpPr>
        <p:sp>
          <p:nvSpPr>
            <p:cNvPr id="205" name="Google Shape;205;p21"/>
            <p:cNvSpPr txBox="1"/>
            <p:nvPr/>
          </p:nvSpPr>
          <p:spPr>
            <a:xfrm>
              <a:off x="0" y="1294509"/>
              <a:ext cx="9341011" cy="3273544"/>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IBM Plex Sans Light"/>
                  <a:ea typeface="IBM Plex Sans Light"/>
                  <a:cs typeface="IBM Plex Sans Light"/>
                  <a:sym typeface="IBM Plex Sans Light"/>
                </a:rPr>
                <a:t>To create a stunning presentation, it's best to simplify your thoughts. Start with an outline of topics and identify highlights, which can be applied to whatever subject you plan on discussing. You can then organize them into your introduction, your main content, and your conclusion. To create a stunning presentation, it's best to simplify your thoughts. Start with an outline of topics and identify highlights.</a:t>
              </a:r>
              <a:endParaRPr/>
            </a:p>
          </p:txBody>
        </p:sp>
        <p:sp>
          <p:nvSpPr>
            <p:cNvPr id="206" name="Google Shape;206;p21"/>
            <p:cNvSpPr txBox="1"/>
            <p:nvPr/>
          </p:nvSpPr>
          <p:spPr>
            <a:xfrm>
              <a:off x="0" y="-114300"/>
              <a:ext cx="9341011" cy="1130112"/>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i="0" lang="en-US" sz="5004" u="none" cap="none" strike="noStrike">
                  <a:solidFill>
                    <a:srgbClr val="000000"/>
                  </a:solidFill>
                  <a:latin typeface="Pathway Gothic One"/>
                  <a:ea typeface="Pathway Gothic One"/>
                  <a:cs typeface="Pathway Gothic One"/>
                  <a:sym typeface="Pathway Gothic One"/>
                </a:rPr>
                <a:t>INDUSTRY 1</a:t>
              </a:r>
              <a:endParaRPr/>
            </a:p>
          </p:txBody>
        </p:sp>
      </p:grpSp>
      <p:grpSp>
        <p:nvGrpSpPr>
          <p:cNvPr id="207" name="Google Shape;207;p21"/>
          <p:cNvGrpSpPr/>
          <p:nvPr/>
        </p:nvGrpSpPr>
        <p:grpSpPr>
          <a:xfrm>
            <a:off x="1852340" y="5660017"/>
            <a:ext cx="7005758" cy="3598283"/>
            <a:chOff x="0" y="-114300"/>
            <a:chExt cx="9341011" cy="4797710"/>
          </a:xfrm>
        </p:grpSpPr>
        <p:sp>
          <p:nvSpPr>
            <p:cNvPr id="208" name="Google Shape;208;p21"/>
            <p:cNvSpPr txBox="1"/>
            <p:nvPr/>
          </p:nvSpPr>
          <p:spPr>
            <a:xfrm>
              <a:off x="0" y="1409866"/>
              <a:ext cx="9341011" cy="3273544"/>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IBM Plex Sans Light"/>
                  <a:ea typeface="IBM Plex Sans Light"/>
                  <a:cs typeface="IBM Plex Sans Light"/>
                  <a:sym typeface="IBM Plex Sans Light"/>
                </a:rPr>
                <a:t>To create a stunning presentation, it's best to simplify your thoughts. Start with an outline of topics and identify highlights, which can be applied to whatever subject you plan on discussing. You can then organize them into your introduction, your main content, and your conclusion. To create a stunning presentation, it's best to simplify your thoughts. Start with an outline of topics and identify highlights.</a:t>
              </a:r>
              <a:endParaRPr/>
            </a:p>
          </p:txBody>
        </p:sp>
        <p:sp>
          <p:nvSpPr>
            <p:cNvPr id="209" name="Google Shape;209;p21"/>
            <p:cNvSpPr txBox="1"/>
            <p:nvPr/>
          </p:nvSpPr>
          <p:spPr>
            <a:xfrm>
              <a:off x="0" y="-114300"/>
              <a:ext cx="9341011" cy="1130112"/>
            </a:xfrm>
            <a:prstGeom prst="rect">
              <a:avLst/>
            </a:prstGeom>
            <a:noFill/>
            <a:ln>
              <a:noFill/>
            </a:ln>
          </p:spPr>
          <p:txBody>
            <a:bodyPr anchorCtr="0" anchor="t" bIns="0" lIns="0" spcFirstLastPara="1" rIns="0" wrap="square" tIns="0">
              <a:noAutofit/>
            </a:bodyPr>
            <a:lstStyle/>
            <a:p>
              <a:pPr indent="0" lvl="0" marL="0" marR="0" rtl="0" algn="l">
                <a:lnSpc>
                  <a:spcPct val="139988"/>
                </a:lnSpc>
                <a:spcBef>
                  <a:spcPts val="0"/>
                </a:spcBef>
                <a:spcAft>
                  <a:spcPts val="0"/>
                </a:spcAft>
                <a:buNone/>
              </a:pPr>
              <a:r>
                <a:rPr b="1" i="0" lang="en-US" sz="5004" u="none" cap="none" strike="noStrike">
                  <a:solidFill>
                    <a:srgbClr val="000000"/>
                  </a:solidFill>
                  <a:latin typeface="Pathway Gothic One"/>
                  <a:ea typeface="Pathway Gothic One"/>
                  <a:cs typeface="Pathway Gothic One"/>
                  <a:sym typeface="Pathway Gothic One"/>
                </a:rPr>
                <a:t>INDUSTRY 2</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