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80DE6-1994-4826-18E1-2E4CBB51C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B006D6-636C-375D-F84F-327D8990A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994739-8ECB-226B-EAF9-08948C11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D5D5-C3E1-4E88-87C0-A91C3DC52B0A}" type="datetimeFigureOut">
              <a:rPr lang="es-CL" smtClean="0"/>
              <a:t>02-01-2024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58E9B-9AB6-9E19-DFDB-9837C096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02610-D0E3-2CAE-1FBC-713FB9E4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8C8A-CF84-4613-B38F-EA52098CC8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742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0BFB9-3A63-40A3-5691-4ADB356D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8D0793-9A01-CF20-B83B-11FB33385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17A300-A18F-FD61-29B8-3C0B7B82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D5D5-C3E1-4E88-87C0-A91C3DC52B0A}" type="datetimeFigureOut">
              <a:rPr lang="es-CL" smtClean="0"/>
              <a:t>02-01-2024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8B3CB1-9FFA-0A7D-5BDA-5F8EC6FE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B4CC7-EA9C-193C-9E4A-3097C363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8C8A-CF84-4613-B38F-EA52098CC8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989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AD58B4-9BF4-EAE3-63F1-DE7ECC0DE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F8D43D-208C-E69D-4016-4FCC3E26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46EFA6-D3B7-FD19-DCC7-4B4BA33B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D5D5-C3E1-4E88-87C0-A91C3DC52B0A}" type="datetimeFigureOut">
              <a:rPr lang="es-CL" smtClean="0"/>
              <a:t>02-01-2024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C33266-FC33-8674-D4CF-EA00B921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6134C-CDB5-4BA0-F475-30B1F608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8C8A-CF84-4613-B38F-EA52098CC8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990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333B2-4B47-FFB2-1430-C82CDA12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FA34B-5ED7-0799-35AC-ABB486611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B66095-CD14-AB64-27A3-1D9590E2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D5D5-C3E1-4E88-87C0-A91C3DC52B0A}" type="datetimeFigureOut">
              <a:rPr lang="es-CL" smtClean="0"/>
              <a:t>02-01-2024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97B838-7DBD-4937-CFCD-F8E15CBF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C0475F-7DFC-F5EF-95DA-6AC6CAC8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8C8A-CF84-4613-B38F-EA52098CC8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939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B9148-D115-7002-EFE2-BE5077F4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121C77-7A42-D884-7A1E-9E64BCA40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657BDF-513D-B87F-DB8A-5FD3BEF1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D5D5-C3E1-4E88-87C0-A91C3DC52B0A}" type="datetimeFigureOut">
              <a:rPr lang="es-CL" smtClean="0"/>
              <a:t>02-01-2024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9BE09E-EDAE-1FAD-7792-5C978448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B30E29-A9A7-5DE1-E6E6-DA0E90B8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8C8A-CF84-4613-B38F-EA52098CC8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20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5189C-59B2-194A-AECE-D1864B46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6D56A-3BD0-C502-F0F4-CB41A4328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474FAA-512D-088D-9A07-DA82E79B8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DBAD6C-9B09-C8F3-6C51-BF8253B8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D5D5-C3E1-4E88-87C0-A91C3DC52B0A}" type="datetimeFigureOut">
              <a:rPr lang="es-CL" smtClean="0"/>
              <a:t>02-01-2024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90390E-D195-5EB1-0064-D707C9C8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7329F0-D445-B671-B2F7-4C5AA443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8C8A-CF84-4613-B38F-EA52098CC8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333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A06DD-03F7-0C81-4DC1-CE16799F1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A4552A-1B1D-A8A0-1A8F-1E2FB5A24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E93904-8EAB-3675-A340-C4EBF7371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4E491E-2EB2-E6FD-EA85-796B1D26C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DBAA98-9340-AA77-1F5C-02B84F004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109EFF-FFB0-AC27-CACD-91D68661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D5D5-C3E1-4E88-87C0-A91C3DC52B0A}" type="datetimeFigureOut">
              <a:rPr lang="es-CL" smtClean="0"/>
              <a:t>02-01-2024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2962B5-F287-C61C-CC00-540C8A5F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0E64DD-6D9A-BDB4-0D1A-7ED371A9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8C8A-CF84-4613-B38F-EA52098CC8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747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85018-2A56-B0EE-3BF9-707FAA6F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2293FA-2814-9B6B-422B-D314B469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D5D5-C3E1-4E88-87C0-A91C3DC52B0A}" type="datetimeFigureOut">
              <a:rPr lang="es-CL" smtClean="0"/>
              <a:t>02-01-2024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EE2B1-A947-2F9A-47A3-BE635AEC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0B866A-553B-AB0E-7034-24C91095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8C8A-CF84-4613-B38F-EA52098CC8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114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FCEA83-6605-1904-3A96-1D75A00D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D5D5-C3E1-4E88-87C0-A91C3DC52B0A}" type="datetimeFigureOut">
              <a:rPr lang="es-CL" smtClean="0"/>
              <a:t>02-01-2024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CFA5F6-BF2F-8100-50A7-F4D3356E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87E1FA-28BC-D66A-01D1-B3F757AC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8C8A-CF84-4613-B38F-EA52098CC8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95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0EEBD-428D-8EAF-75CE-EF43982E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3CD83-F3E7-C466-80FD-138B14777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DCA43D-5C9D-BD6A-A1E7-414D7EF7B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D55381-BDDE-8E6C-412F-9C350555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D5D5-C3E1-4E88-87C0-A91C3DC52B0A}" type="datetimeFigureOut">
              <a:rPr lang="es-CL" smtClean="0"/>
              <a:t>02-01-2024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A3F90C-1C09-256F-2F5E-F3B6281D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EDD5E4-EB56-4F68-78A3-1B7537F6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8C8A-CF84-4613-B38F-EA52098CC8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901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9E625-DD0C-5912-E8BB-A0425B8A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C26A02-3CB2-013F-6A5F-20BACC939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E1991A-E3DC-F793-A9EF-CBF581A54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981C08-989F-EEC9-0D08-DD8961AA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D5D5-C3E1-4E88-87C0-A91C3DC52B0A}" type="datetimeFigureOut">
              <a:rPr lang="es-CL" smtClean="0"/>
              <a:t>02-01-2024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F03D0D-1804-6C18-27F6-8EF968E4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648AE4-ECE8-DF4F-ADD7-A7141073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8C8A-CF84-4613-B38F-EA52098CC8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423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BF3913-BFA9-910D-2740-8CC65517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5CB65D-5251-2538-8DDB-A8DCEE05E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A68077-0AF2-EEBD-BEC3-53E3AEB99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BD5D5-C3E1-4E88-87C0-A91C3DC52B0A}" type="datetimeFigureOut">
              <a:rPr lang="es-CL" smtClean="0"/>
              <a:t>02-01-2024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1EBBC5-F8C8-38B1-1185-4DF9E5353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D9EBB3-5F9B-4482-3EEB-3972400EA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8C8A-CF84-4613-B38F-EA52098CC8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647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ccuchile/spanish-word-embedding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1E6F9-8828-D5AB-29D0-E37681BC5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Ayudantía 4 PLN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24E0BF-B404-32E6-E753-5C6DC9643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2023</a:t>
            </a:r>
          </a:p>
          <a:p>
            <a:r>
              <a:rPr lang="es-CL" dirty="0"/>
              <a:t>Curso Ciencias Sociales Computacionales</a:t>
            </a:r>
          </a:p>
          <a:p>
            <a:r>
              <a:rPr lang="es-CL" dirty="0" err="1"/>
              <a:t>Prof</a:t>
            </a:r>
            <a:r>
              <a:rPr lang="es-CL" dirty="0"/>
              <a:t>: Cristian Candia</a:t>
            </a:r>
          </a:p>
          <a:p>
            <a:r>
              <a:rPr lang="es-CL" dirty="0"/>
              <a:t>Ayudantes: Pedro Ávila y Alejandra Molina</a:t>
            </a:r>
          </a:p>
        </p:txBody>
      </p:sp>
    </p:spTree>
    <p:extLst>
      <p:ext uri="{BB962C8B-B14F-4D97-AF65-F5344CB8AC3E}">
        <p14:creationId xmlns:p14="http://schemas.microsoft.com/office/powerpoint/2010/main" val="1011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F3EBD-CC38-B12B-8452-72C6F3B1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829"/>
            <a:ext cx="10515600" cy="721803"/>
          </a:xfrm>
        </p:spPr>
        <p:txBody>
          <a:bodyPr/>
          <a:lstStyle/>
          <a:p>
            <a:r>
              <a:rPr lang="es-CL" dirty="0"/>
              <a:t>Word Embeddings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BFDF55-572F-35DB-6FB7-E5796CD86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21434"/>
            <a:ext cx="10868025" cy="5378954"/>
          </a:xfrm>
        </p:spPr>
        <p:txBody>
          <a:bodyPr>
            <a:normAutofit/>
          </a:bodyPr>
          <a:lstStyle/>
          <a:p>
            <a:r>
              <a:rPr lang="es-CL" sz="2400" dirty="0"/>
              <a:t>Cada palabra se representa como un vector en un espacio multidimensional</a:t>
            </a:r>
          </a:p>
          <a:p>
            <a:r>
              <a:rPr lang="es-CL" sz="2400" dirty="0"/>
              <a:t>Palabras con un contexto parecido tienen una representación vectorial parecida (están cerca en el espacio vectorial)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sz="2400" dirty="0"/>
              <a:t>Para trabajar con word embeddings hay 2 opciones:</a:t>
            </a:r>
          </a:p>
          <a:p>
            <a:r>
              <a:rPr lang="es-CL" sz="2400" dirty="0"/>
              <a:t>Entrenar un modelo con un corpus grande  </a:t>
            </a:r>
          </a:p>
          <a:p>
            <a:r>
              <a:rPr lang="es-CL" sz="2400" dirty="0"/>
              <a:t>Usar un modelo pre-entrenado: ojalá entrenado con contextos similares al corpus que se quiere trabajar o muy general. </a:t>
            </a: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0A947D-10F7-75D7-CDD4-F2CFDECCC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973" y="4453688"/>
            <a:ext cx="6232054" cy="191390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B8F0806-5383-9566-F249-C1A201106A53}"/>
              </a:ext>
            </a:extLst>
          </p:cNvPr>
          <p:cNvSpPr txBox="1"/>
          <p:nvPr/>
        </p:nvSpPr>
        <p:spPr>
          <a:xfrm>
            <a:off x="2514599" y="6249325"/>
            <a:ext cx="8530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dirty="0"/>
              <a:t>(Modelos en español </a:t>
            </a:r>
            <a:r>
              <a:rPr lang="es-CL" sz="1800" dirty="0">
                <a:hlinkClick r:id="rId3"/>
              </a:rPr>
              <a:t>https://github.com/dccuchile/spanish-word-embeddings</a:t>
            </a:r>
            <a:r>
              <a:rPr lang="es-CL" sz="1800" dirty="0"/>
              <a:t>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3495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5281D7-1A09-AC55-234E-DA83D15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17" y="308757"/>
            <a:ext cx="11091250" cy="2196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3200" dirty="0"/>
              <a:t>Algoritmo Word2Vec:</a:t>
            </a:r>
          </a:p>
          <a:p>
            <a:pPr marL="0" indent="0" algn="just">
              <a:buNone/>
            </a:pPr>
            <a:r>
              <a:rPr lang="es-ES" sz="2000" b="0" i="0" dirty="0">
                <a:solidFill>
                  <a:srgbClr val="202122"/>
                </a:solidFill>
                <a:effectLst/>
              </a:rPr>
              <a:t>Se entrenan </a:t>
            </a:r>
            <a:r>
              <a:rPr lang="es-ES" sz="2000" b="0" i="0" u="none" strike="noStrike" dirty="0">
                <a:solidFill>
                  <a:srgbClr val="3366CC"/>
                </a:solidFill>
                <a:effectLst/>
              </a:rPr>
              <a:t>redes neuronales</a:t>
            </a:r>
            <a:r>
              <a:rPr lang="es-ES" sz="2000" b="0" i="0" dirty="0">
                <a:solidFill>
                  <a:srgbClr val="202122"/>
                </a:solidFill>
                <a:effectLst/>
              </a:rPr>
              <a:t> de dos capas para reconstruir contextos lingüísticos de palabras. Word2vec toma como entrada un gran </a:t>
            </a:r>
            <a:r>
              <a:rPr lang="es-ES" sz="2000" b="0" i="0" u="none" strike="noStrike" dirty="0">
                <a:solidFill>
                  <a:srgbClr val="3366CC"/>
                </a:solidFill>
                <a:effectLst/>
              </a:rPr>
              <a:t>corpus de texto</a:t>
            </a:r>
            <a:r>
              <a:rPr lang="es-ES" sz="2000" b="0" i="0" dirty="0">
                <a:solidFill>
                  <a:srgbClr val="202122"/>
                </a:solidFill>
                <a:effectLst/>
              </a:rPr>
              <a:t> y produce un </a:t>
            </a:r>
            <a:r>
              <a:rPr lang="es-ES" sz="2000" b="0" i="0" u="none" strike="noStrike" dirty="0">
                <a:solidFill>
                  <a:srgbClr val="3366CC"/>
                </a:solidFill>
                <a:effectLst/>
              </a:rPr>
              <a:t>espacio vectorial</a:t>
            </a:r>
            <a:r>
              <a:rPr lang="es-ES" sz="2000" b="0" i="0" dirty="0">
                <a:solidFill>
                  <a:srgbClr val="202122"/>
                </a:solidFill>
                <a:effectLst/>
              </a:rPr>
              <a:t>, típicamente de varios cientos de </a:t>
            </a:r>
            <a:r>
              <a:rPr lang="es-ES" sz="2000" b="0" i="0" u="none" strike="noStrike" dirty="0">
                <a:effectLst/>
              </a:rPr>
              <a:t>dimensiones (número de dimensiones es igual al número de neuronas de la red)</a:t>
            </a:r>
            <a:r>
              <a:rPr lang="es-ES" sz="2000" b="0" i="0" dirty="0">
                <a:effectLst/>
              </a:rPr>
              <a:t>, </a:t>
            </a:r>
            <a:r>
              <a:rPr lang="es-ES" sz="2000" b="0" i="0" dirty="0">
                <a:solidFill>
                  <a:srgbClr val="202122"/>
                </a:solidFill>
                <a:effectLst/>
              </a:rPr>
              <a:t>asignando cada palabra única en el</a:t>
            </a:r>
            <a:r>
              <a:rPr lang="es-ES" sz="2000" b="0" i="0" dirty="0">
                <a:effectLst/>
              </a:rPr>
              <a:t> </a:t>
            </a:r>
            <a:r>
              <a:rPr lang="es-ES" sz="2000" b="0" i="0" u="none" strike="noStrike" dirty="0">
                <a:effectLst/>
              </a:rPr>
              <a:t>corpus</a:t>
            </a:r>
            <a:r>
              <a:rPr lang="es-ES" sz="2000" b="0" i="0" dirty="0">
                <a:effectLst/>
              </a:rPr>
              <a:t> </a:t>
            </a:r>
            <a:r>
              <a:rPr lang="es-ES" sz="2000" b="0" i="0" dirty="0">
                <a:solidFill>
                  <a:srgbClr val="202122"/>
                </a:solidFill>
                <a:effectLst/>
              </a:rPr>
              <a:t>a un vector correspondiente en el espacio. </a:t>
            </a:r>
            <a:endParaRPr lang="es-CL" sz="2000" dirty="0"/>
          </a:p>
        </p:txBody>
      </p:sp>
      <p:pic>
        <p:nvPicPr>
          <p:cNvPr id="5" name="Picture 2" descr="https://miro.medium.com/max/452/1*hbfUwuHEIxgzmngd-C9s8g.png">
            <a:extLst>
              <a:ext uri="{FF2B5EF4-FFF2-40B4-BE49-F238E27FC236}">
                <a16:creationId xmlns:a16="http://schemas.microsoft.com/office/drawing/2014/main" id="{73AECDAF-C590-5733-32EC-884ACD691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783" y="2705840"/>
            <a:ext cx="4225668" cy="219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CE153AC-A657-35DB-34E2-49B735AF2439}"/>
              </a:ext>
            </a:extLst>
          </p:cNvPr>
          <p:cNvSpPr txBox="1"/>
          <p:nvPr/>
        </p:nvSpPr>
        <p:spPr>
          <a:xfrm>
            <a:off x="620317" y="2496276"/>
            <a:ext cx="6834768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CL" dirty="0"/>
              <a:t>Como funciona (bien simplificado):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Se define una ventana de palabras de contexto alrededor de cada palabra target (usualmente 5 adelante y 5 atrás).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Se hacen pares de la palabra target con cada palabra de su contexto.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El modelo de redes neuronales ajusta pesos para relacionar cada palabra “target” con cada palabra de contexto.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L" dirty="0"/>
              <a:t>Input: </a:t>
            </a:r>
            <a:r>
              <a:rPr lang="es-CL" dirty="0" err="1"/>
              <a:t>one</a:t>
            </a:r>
            <a:r>
              <a:rPr lang="es-CL" dirty="0"/>
              <a:t>–</a:t>
            </a:r>
            <a:r>
              <a:rPr lang="es-CL" dirty="0" err="1"/>
              <a:t>hot</a:t>
            </a:r>
            <a:r>
              <a:rPr lang="es-CL" dirty="0"/>
              <a:t> vector (1 en la palabra target)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L" dirty="0"/>
              <a:t>Output: </a:t>
            </a:r>
            <a:r>
              <a:rPr lang="es-CL" dirty="0" err="1"/>
              <a:t>one-hot</a:t>
            </a:r>
            <a:r>
              <a:rPr lang="es-CL" dirty="0"/>
              <a:t> vector (1 en la palabra contexto)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La capa intermedia oculta final de cada palabra target corresponde a su representación vectorial (el tamaño de este vector es igual al número de neuronas escogido para el entrenamiento).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580AA9D-1F5C-C83B-9CE1-67891B9C21A7}"/>
              </a:ext>
            </a:extLst>
          </p:cNvPr>
          <p:cNvSpPr txBox="1"/>
          <p:nvPr/>
        </p:nvSpPr>
        <p:spPr>
          <a:xfrm>
            <a:off x="7796481" y="4902814"/>
            <a:ext cx="4225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900" dirty="0"/>
              <a:t>https://mccormickml.com/2016/04/19/word2vec-tutorial-the-skip-gram-model/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7EA2A51-8F89-CD9C-B170-DD0C4A036BC8}"/>
              </a:ext>
            </a:extLst>
          </p:cNvPr>
          <p:cNvSpPr txBox="1"/>
          <p:nvPr/>
        </p:nvSpPr>
        <p:spPr>
          <a:xfrm>
            <a:off x="620317" y="5845161"/>
            <a:ext cx="910165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/>
              <a:t>Limitaciones: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Solo se representan palabras que existan en el corpus de entrenamiento.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No considera similitudes por sufijos, prefijos o raíces de las palabras.</a:t>
            </a:r>
          </a:p>
        </p:txBody>
      </p:sp>
    </p:spTree>
    <p:extLst>
      <p:ext uri="{BB962C8B-B14F-4D97-AF65-F5344CB8AC3E}">
        <p14:creationId xmlns:p14="http://schemas.microsoft.com/office/powerpoint/2010/main" val="15809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944F6-DA28-9FC2-E4E3-1892AAA6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498"/>
            <a:ext cx="10515600" cy="635539"/>
          </a:xfrm>
        </p:spPr>
        <p:txBody>
          <a:bodyPr>
            <a:normAutofit fontScale="90000"/>
          </a:bodyPr>
          <a:lstStyle/>
          <a:p>
            <a:r>
              <a:rPr lang="es-CL" dirty="0"/>
              <a:t>Otros algoritmos de word embeddings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BF5F02-E518-5A24-7A67-ED08E29E0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87" y="799081"/>
            <a:ext cx="4915619" cy="284989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800" dirty="0" err="1"/>
              <a:t>FastText</a:t>
            </a:r>
            <a:r>
              <a:rPr lang="es-CL" sz="2800" dirty="0"/>
              <a:t>: </a:t>
            </a:r>
            <a:r>
              <a:rPr lang="es-CL" sz="2000" dirty="0"/>
              <a:t>el algoritmo de Facebook</a:t>
            </a:r>
          </a:p>
          <a:p>
            <a:pPr marL="0" indent="0">
              <a:buNone/>
            </a:pPr>
            <a:r>
              <a:rPr lang="es-CL" sz="1600" dirty="0"/>
              <a:t>Representa las palabras como n-</a:t>
            </a:r>
            <a:r>
              <a:rPr lang="es-CL" sz="1600" dirty="0" err="1"/>
              <a:t>grams</a:t>
            </a:r>
            <a:r>
              <a:rPr lang="es-CL" sz="1600" dirty="0"/>
              <a:t> de caracteres. Por ejemplo, la palabra</a:t>
            </a:r>
            <a:r>
              <a:rPr lang="en-US" sz="1600" dirty="0"/>
              <a:t> “artificial” con n=3, </a:t>
            </a:r>
            <a:r>
              <a:rPr lang="en-US" sz="1600" dirty="0" err="1"/>
              <a:t>va</a:t>
            </a:r>
            <a:r>
              <a:rPr lang="en-US" sz="1600" dirty="0"/>
              <a:t> a </a:t>
            </a:r>
            <a:r>
              <a:rPr lang="en-US" sz="1600" dirty="0" err="1"/>
              <a:t>generar</a:t>
            </a:r>
            <a:r>
              <a:rPr lang="en-US" sz="1600" dirty="0"/>
              <a:t> </a:t>
            </a:r>
            <a:r>
              <a:rPr lang="en-US" sz="1600" dirty="0" err="1"/>
              <a:t>esta</a:t>
            </a:r>
            <a:r>
              <a:rPr lang="en-US" sz="1600" dirty="0"/>
              <a:t> </a:t>
            </a:r>
            <a:r>
              <a:rPr lang="en-US" sz="1600" dirty="0" err="1"/>
              <a:t>representación</a:t>
            </a:r>
            <a:r>
              <a:rPr lang="en-US" sz="1600" dirty="0"/>
              <a:t>: &lt;</a:t>
            </a:r>
            <a:r>
              <a:rPr lang="en-US" sz="1600" dirty="0" err="1"/>
              <a:t>ar</a:t>
            </a:r>
            <a:r>
              <a:rPr lang="en-US" sz="1600" dirty="0"/>
              <a:t>, art, </a:t>
            </a:r>
            <a:r>
              <a:rPr lang="en-US" sz="1600" dirty="0" err="1"/>
              <a:t>rti</a:t>
            </a:r>
            <a:r>
              <a:rPr lang="en-US" sz="1600" dirty="0"/>
              <a:t>, </a:t>
            </a:r>
            <a:r>
              <a:rPr lang="en-US" sz="1600" dirty="0" err="1"/>
              <a:t>tif</a:t>
            </a:r>
            <a:r>
              <a:rPr lang="en-US" sz="1600" dirty="0"/>
              <a:t>, </a:t>
            </a:r>
            <a:r>
              <a:rPr lang="en-US" sz="1600" dirty="0" err="1"/>
              <a:t>ifi</a:t>
            </a:r>
            <a:r>
              <a:rPr lang="en-US" sz="1600" dirty="0"/>
              <a:t>, fic, </a:t>
            </a:r>
            <a:r>
              <a:rPr lang="en-US" sz="1600" dirty="0" err="1"/>
              <a:t>ici</a:t>
            </a:r>
            <a:r>
              <a:rPr lang="en-US" sz="1600" dirty="0"/>
              <a:t>, </a:t>
            </a:r>
            <a:r>
              <a:rPr lang="en-US" sz="1600" dirty="0" err="1"/>
              <a:t>ial</a:t>
            </a:r>
            <a:r>
              <a:rPr lang="en-US" sz="1600" dirty="0"/>
              <a:t>, al&gt; </a:t>
            </a:r>
          </a:p>
          <a:p>
            <a:pPr lvl="1"/>
            <a:r>
              <a:rPr lang="en-US" sz="1600" dirty="0"/>
              <a:t>Por </a:t>
            </a:r>
            <a:r>
              <a:rPr lang="en-US" sz="1600" dirty="0" err="1"/>
              <a:t>ello</a:t>
            </a:r>
            <a:r>
              <a:rPr lang="en-US" sz="1600" dirty="0"/>
              <a:t>, </a:t>
            </a:r>
            <a:r>
              <a:rPr lang="en-US" sz="1600" dirty="0" err="1"/>
              <a:t>permite</a:t>
            </a:r>
            <a:r>
              <a:rPr lang="en-US" sz="1600" dirty="0"/>
              <a:t> </a:t>
            </a:r>
            <a:r>
              <a:rPr lang="en-US" sz="1600" dirty="0" err="1"/>
              <a:t>entender</a:t>
            </a:r>
            <a:r>
              <a:rPr lang="en-US" sz="1600" dirty="0"/>
              <a:t> </a:t>
            </a:r>
            <a:r>
              <a:rPr lang="en-US" sz="1600" dirty="0" err="1"/>
              <a:t>sufijos</a:t>
            </a:r>
            <a:r>
              <a:rPr lang="en-US" sz="1600" dirty="0"/>
              <a:t> y </a:t>
            </a:r>
            <a:r>
              <a:rPr lang="en-US" sz="1600" dirty="0" err="1"/>
              <a:t>prefijos</a:t>
            </a:r>
            <a:endParaRPr lang="en-US" sz="1600" dirty="0"/>
          </a:p>
          <a:p>
            <a:pPr lvl="1"/>
            <a:r>
              <a:rPr lang="en-US" sz="1600" dirty="0" err="1"/>
              <a:t>Además</a:t>
            </a:r>
            <a:r>
              <a:rPr lang="en-US" sz="1600" dirty="0"/>
              <a:t> </a:t>
            </a:r>
            <a:r>
              <a:rPr lang="en-US" sz="1600" dirty="0" err="1"/>
              <a:t>puede</a:t>
            </a:r>
            <a:r>
              <a:rPr lang="en-US" sz="1600" dirty="0"/>
              <a:t> </a:t>
            </a:r>
            <a:r>
              <a:rPr lang="en-US" sz="1600" dirty="0" err="1"/>
              <a:t>entender</a:t>
            </a:r>
            <a:r>
              <a:rPr lang="en-US" sz="1600" dirty="0"/>
              <a:t> palabras </a:t>
            </a:r>
            <a:r>
              <a:rPr lang="en-US" sz="1600" dirty="0" err="1"/>
              <a:t>raras</a:t>
            </a:r>
            <a:r>
              <a:rPr lang="en-US" sz="1600" dirty="0"/>
              <a:t> (</a:t>
            </a:r>
            <a:r>
              <a:rPr lang="en-US" sz="1600" dirty="0" err="1"/>
              <a:t>incluso</a:t>
            </a:r>
            <a:r>
              <a:rPr lang="en-US" sz="1600" dirty="0"/>
              <a:t> no vistas), </a:t>
            </a:r>
            <a:r>
              <a:rPr lang="en-US" sz="1600" dirty="0" err="1"/>
              <a:t>porque</a:t>
            </a:r>
            <a:r>
              <a:rPr lang="en-US" sz="1600" dirty="0"/>
              <a:t> las </a:t>
            </a:r>
            <a:r>
              <a:rPr lang="en-US" sz="1600" dirty="0" err="1"/>
              <a:t>descompone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n-grams.</a:t>
            </a:r>
          </a:p>
          <a:p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D5EC987-3B45-384E-9075-2A0B66CB3BEE}"/>
              </a:ext>
            </a:extLst>
          </p:cNvPr>
          <p:cNvSpPr txBox="1">
            <a:spLocks/>
          </p:cNvSpPr>
          <p:nvPr/>
        </p:nvSpPr>
        <p:spPr>
          <a:xfrm>
            <a:off x="6096000" y="799081"/>
            <a:ext cx="4915619" cy="28498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 err="1"/>
              <a:t>GloVe</a:t>
            </a:r>
            <a:r>
              <a:rPr lang="es-CL" dirty="0"/>
              <a:t>: </a:t>
            </a:r>
            <a:r>
              <a:rPr lang="es-CL" sz="2000" dirty="0"/>
              <a:t>open-</a:t>
            </a:r>
            <a:r>
              <a:rPr lang="es-CL" sz="2000" dirty="0" err="1"/>
              <a:t>source</a:t>
            </a:r>
            <a:r>
              <a:rPr lang="es-CL" sz="2000" dirty="0"/>
              <a:t> de Stanford	</a:t>
            </a:r>
          </a:p>
          <a:p>
            <a:r>
              <a:rPr lang="es-CL" sz="1600" dirty="0"/>
              <a:t>Modelo de aprendizaje no supervisado</a:t>
            </a:r>
          </a:p>
          <a:p>
            <a:r>
              <a:rPr lang="es-CL" sz="1600" dirty="0"/>
              <a:t>Entrenado con palabras (no con n-</a:t>
            </a:r>
            <a:r>
              <a:rPr lang="es-CL" sz="1600" dirty="0" err="1"/>
              <a:t>grams</a:t>
            </a:r>
            <a:r>
              <a:rPr lang="es-CL" sz="1600" dirty="0"/>
              <a:t> de caracteres) </a:t>
            </a:r>
          </a:p>
          <a:p>
            <a:r>
              <a:rPr lang="es-CL" sz="1600" dirty="0"/>
              <a:t>Se construye una Word-Word </a:t>
            </a:r>
            <a:r>
              <a:rPr lang="es-CL" sz="1600" dirty="0" err="1"/>
              <a:t>co-ocurrence</a:t>
            </a:r>
            <a:r>
              <a:rPr lang="es-CL" sz="1600" dirty="0"/>
              <a:t> </a:t>
            </a:r>
            <a:r>
              <a:rPr lang="es-CL" sz="1600" dirty="0" err="1"/>
              <a:t>matrix</a:t>
            </a:r>
            <a:r>
              <a:rPr lang="es-CL" sz="1600" dirty="0"/>
              <a:t>: el elemento </a:t>
            </a:r>
            <a:r>
              <a:rPr lang="es-CL" sz="1600" dirty="0" err="1"/>
              <a:t>ij</a:t>
            </a:r>
            <a:r>
              <a:rPr lang="es-CL" sz="1600" dirty="0"/>
              <a:t> es igual a la cantidad de veces que la palabra i aparece en el contexto de la palabra j</a:t>
            </a:r>
          </a:p>
          <a:p>
            <a:endParaRPr lang="es-C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7CB3D05-B94B-0E28-E776-0D99E2DCA501}"/>
              </a:ext>
            </a:extLst>
          </p:cNvPr>
          <p:cNvSpPr txBox="1">
            <a:spLocks/>
          </p:cNvSpPr>
          <p:nvPr/>
        </p:nvSpPr>
        <p:spPr>
          <a:xfrm>
            <a:off x="605287" y="3875836"/>
            <a:ext cx="4915619" cy="28498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3000" dirty="0" err="1"/>
              <a:t>ELMo</a:t>
            </a:r>
            <a:r>
              <a:rPr lang="es-CL" sz="3000" dirty="0"/>
              <a:t>: </a:t>
            </a:r>
            <a:r>
              <a:rPr lang="es-CL" sz="2200" dirty="0"/>
              <a:t>Embeddings </a:t>
            </a:r>
            <a:r>
              <a:rPr lang="es-CL" sz="2200" dirty="0" err="1"/>
              <a:t>from</a:t>
            </a:r>
            <a:r>
              <a:rPr lang="es-CL" sz="2200" dirty="0"/>
              <a:t> </a:t>
            </a:r>
            <a:r>
              <a:rPr lang="es-CL" sz="2200" dirty="0" err="1"/>
              <a:t>Language</a:t>
            </a:r>
            <a:r>
              <a:rPr lang="es-CL" sz="2200" dirty="0"/>
              <a:t> </a:t>
            </a:r>
            <a:r>
              <a:rPr lang="es-CL" sz="2200" dirty="0" err="1"/>
              <a:t>Model</a:t>
            </a:r>
            <a:endParaRPr lang="es-CL" sz="1600" dirty="0"/>
          </a:p>
          <a:p>
            <a:r>
              <a:rPr lang="es-CL" sz="1700" dirty="0"/>
              <a:t>Basado en caracteres, no en palabras. Puede manejar palabras que no se usaron en el corpus de entrenamiento.</a:t>
            </a:r>
          </a:p>
          <a:p>
            <a:r>
              <a:rPr lang="es-CL" sz="1700" dirty="0"/>
              <a:t>Considera el orden de las palabras dentro de la frase (es sensible al contexto, por lo que puede tratar de mejor manera la polisemia). </a:t>
            </a:r>
          </a:p>
          <a:p>
            <a:r>
              <a:rPr lang="es-CL" sz="1700" dirty="0"/>
              <a:t>Para ello, usa </a:t>
            </a:r>
            <a:r>
              <a:rPr lang="en-US" sz="1700" dirty="0"/>
              <a:t>Long Short-Term Memory  (</a:t>
            </a:r>
            <a:r>
              <a:rPr lang="es-CL" sz="1700" dirty="0"/>
              <a:t>LSTM): tipo de red neuronal capaz de aprender el orden de una secuencia. </a:t>
            </a:r>
          </a:p>
          <a:p>
            <a:endParaRPr lang="es-CL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EB405A3-8EDC-F197-40B4-6B2AAF842C4B}"/>
              </a:ext>
            </a:extLst>
          </p:cNvPr>
          <p:cNvSpPr txBox="1">
            <a:spLocks/>
          </p:cNvSpPr>
          <p:nvPr/>
        </p:nvSpPr>
        <p:spPr>
          <a:xfrm>
            <a:off x="6096000" y="3875836"/>
            <a:ext cx="4915619" cy="28498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BERT: </a:t>
            </a:r>
            <a:r>
              <a:rPr lang="es-CL" sz="2200" dirty="0" err="1"/>
              <a:t>Bidirectional</a:t>
            </a:r>
            <a:r>
              <a:rPr lang="es-CL" sz="2200" dirty="0"/>
              <a:t> </a:t>
            </a:r>
            <a:r>
              <a:rPr lang="es-CL" sz="2200" dirty="0" err="1"/>
              <a:t>Encoder</a:t>
            </a:r>
            <a:r>
              <a:rPr lang="es-CL" sz="2200" dirty="0"/>
              <a:t> </a:t>
            </a:r>
            <a:r>
              <a:rPr lang="es-CL" sz="2200" dirty="0" err="1"/>
              <a:t>Representation</a:t>
            </a:r>
            <a:r>
              <a:rPr lang="es-CL" sz="2200" dirty="0"/>
              <a:t> </a:t>
            </a:r>
            <a:r>
              <a:rPr lang="es-CL" sz="2200" dirty="0" err="1"/>
              <a:t>with</a:t>
            </a:r>
            <a:r>
              <a:rPr lang="es-CL" sz="2200" dirty="0"/>
              <a:t> Transformers</a:t>
            </a:r>
            <a:endParaRPr lang="es-CL" sz="1600" dirty="0"/>
          </a:p>
          <a:p>
            <a:r>
              <a:rPr lang="es-CL" sz="1600" dirty="0"/>
              <a:t>Usa una arquitectura “</a:t>
            </a:r>
            <a:r>
              <a:rPr lang="es-CL" sz="1600" dirty="0" err="1"/>
              <a:t>Transformer</a:t>
            </a:r>
            <a:r>
              <a:rPr lang="es-CL" sz="1600" dirty="0"/>
              <a:t>”</a:t>
            </a:r>
          </a:p>
          <a:p>
            <a:r>
              <a:rPr lang="es-CL" sz="1600" dirty="0"/>
              <a:t>La representación de cada token incluye : Token Embeddings (</a:t>
            </a:r>
            <a:r>
              <a:rPr lang="es-CL" sz="1600" dirty="0" err="1"/>
              <a:t>WordPiece</a:t>
            </a:r>
            <a:r>
              <a:rPr lang="es-CL" sz="1600" dirty="0"/>
              <a:t> </a:t>
            </a:r>
            <a:r>
              <a:rPr lang="es-CL" sz="1600" dirty="0" err="1"/>
              <a:t>tokenizer</a:t>
            </a:r>
            <a:r>
              <a:rPr lang="es-CL" sz="1600" dirty="0"/>
              <a:t>),  </a:t>
            </a:r>
            <a:r>
              <a:rPr lang="es-CL" sz="1600" dirty="0" err="1"/>
              <a:t>Segment</a:t>
            </a:r>
            <a:r>
              <a:rPr lang="es-CL" sz="1600" dirty="0"/>
              <a:t> Embeddings (pares de frases), Position Embeddings</a:t>
            </a:r>
          </a:p>
          <a:p>
            <a:r>
              <a:rPr lang="en-US" sz="1600" dirty="0"/>
              <a:t>BERT es pre-</a:t>
            </a:r>
            <a:r>
              <a:rPr lang="en-US" sz="1600" dirty="0" err="1"/>
              <a:t>entrenado</a:t>
            </a:r>
            <a:r>
              <a:rPr lang="en-US" sz="1600" dirty="0"/>
              <a:t> para: masked language modeling (predict missing word) / next sentence prediction (question answering system)</a:t>
            </a:r>
            <a:endParaRPr lang="es-CL" sz="1600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4655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A432F-CEA1-5365-6743-D70B44A8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059"/>
            <a:ext cx="10515600" cy="1325563"/>
          </a:xfrm>
        </p:spPr>
        <p:txBody>
          <a:bodyPr/>
          <a:lstStyle/>
          <a:p>
            <a:r>
              <a:rPr lang="es-CL" dirty="0"/>
              <a:t>Clasificación de textos con </a:t>
            </a:r>
            <a:r>
              <a:rPr lang="es-CL" dirty="0" err="1"/>
              <a:t>word-embeddings</a:t>
            </a:r>
            <a:r>
              <a:rPr lang="es-CL" dirty="0"/>
              <a:t> y un modelo supervisado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235FAF-F101-054F-679D-D83EDEB50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8459"/>
            <a:ext cx="10515600" cy="4031956"/>
          </a:xfrm>
        </p:spPr>
        <p:txBody>
          <a:bodyPr/>
          <a:lstStyle/>
          <a:p>
            <a:r>
              <a:rPr lang="es-CL" dirty="0"/>
              <a:t>Se calcula el </a:t>
            </a:r>
            <a:r>
              <a:rPr lang="es-CL" b="1" dirty="0"/>
              <a:t>vector representativo de un documento</a:t>
            </a:r>
            <a:r>
              <a:rPr lang="es-CL" dirty="0"/>
              <a:t>, como el promedio de los vectores que representan a las palabras que lo componen.</a:t>
            </a:r>
          </a:p>
          <a:p>
            <a:r>
              <a:rPr lang="es-CL" dirty="0"/>
              <a:t>Se entrena el modelo de clasificación con este “vector representativo del documento” como input y su </a:t>
            </a:r>
            <a:r>
              <a:rPr lang="es-CL" b="1" i="1" dirty="0"/>
              <a:t>etiqueta</a:t>
            </a:r>
            <a:r>
              <a:rPr lang="es-CL" dirty="0"/>
              <a:t> como output.</a:t>
            </a:r>
          </a:p>
          <a:p>
            <a:r>
              <a:rPr lang="es-CL" dirty="0"/>
              <a:t>Se usa el modelo para predecir el output de un nuevo documento, también representado por su vector promedio de palabras.</a:t>
            </a:r>
          </a:p>
        </p:txBody>
      </p:sp>
    </p:spTree>
    <p:extLst>
      <p:ext uri="{BB962C8B-B14F-4D97-AF65-F5344CB8AC3E}">
        <p14:creationId xmlns:p14="http://schemas.microsoft.com/office/powerpoint/2010/main" val="36142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C22EB-1F71-2C03-A032-5D4EED83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DDR: </a:t>
            </a:r>
            <a:r>
              <a:rPr lang="es-CL" dirty="0" err="1"/>
              <a:t>Distributed</a:t>
            </a:r>
            <a:r>
              <a:rPr lang="es-CL" dirty="0"/>
              <a:t> </a:t>
            </a:r>
            <a:r>
              <a:rPr lang="es-CL" dirty="0" err="1"/>
              <a:t>Dictionay</a:t>
            </a:r>
            <a:r>
              <a:rPr lang="es-CL" dirty="0"/>
              <a:t> </a:t>
            </a:r>
            <a:r>
              <a:rPr lang="es-CL" dirty="0" err="1"/>
              <a:t>Representation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ABDAFB-8097-A00B-0FA5-3782141D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L" dirty="0"/>
              <a:t>Es una metodología para “clasificar” documentos dentro de alguna categoría o concepto </a:t>
            </a:r>
            <a:r>
              <a:rPr lang="es-CL" dirty="0" err="1"/>
              <a:t>pre-definido</a:t>
            </a:r>
            <a:r>
              <a:rPr lang="es-CL" dirty="0"/>
              <a:t>.</a:t>
            </a:r>
          </a:p>
          <a:p>
            <a:pPr marL="0" indent="0">
              <a:buNone/>
            </a:pPr>
            <a:endParaRPr lang="es-CL" dirty="0"/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Se usa Word </a:t>
            </a:r>
            <a:r>
              <a:rPr lang="es-CL" dirty="0" err="1"/>
              <a:t>embeddings</a:t>
            </a:r>
            <a:r>
              <a:rPr lang="es-CL" dirty="0"/>
              <a:t> para representar documentos y diccionarios</a:t>
            </a:r>
          </a:p>
          <a:p>
            <a:pPr lvl="1"/>
            <a:r>
              <a:rPr lang="es-CL" dirty="0"/>
              <a:t>Se requiere un modelo de </a:t>
            </a:r>
            <a:r>
              <a:rPr lang="es-CL" dirty="0" err="1"/>
              <a:t>word</a:t>
            </a:r>
            <a:r>
              <a:rPr lang="es-CL" dirty="0"/>
              <a:t> </a:t>
            </a:r>
            <a:r>
              <a:rPr lang="es-CL" dirty="0" err="1"/>
              <a:t>embeddings</a:t>
            </a:r>
            <a:r>
              <a:rPr lang="es-CL" dirty="0"/>
              <a:t> entrenado (por uno mismo o descargado de algún lado)</a:t>
            </a:r>
          </a:p>
          <a:p>
            <a:pPr lvl="1"/>
            <a:r>
              <a:rPr lang="es-CL" dirty="0"/>
              <a:t>Se requiere un diccionario con etiquetas y un set de palabras que representen a cada etiqueta (igualmente, hecho por uno mismo o descargado)</a:t>
            </a:r>
          </a:p>
          <a:p>
            <a:pPr lvl="1"/>
            <a:r>
              <a:rPr lang="es-CL" dirty="0"/>
              <a:t>Se calculan los vectores representativos de cada documento que se quiere clasificar y de cada concepto del diccionario con el modelo de </a:t>
            </a:r>
            <a:r>
              <a:rPr lang="es-CL" dirty="0" err="1"/>
              <a:t>word</a:t>
            </a:r>
            <a:r>
              <a:rPr lang="es-CL" dirty="0"/>
              <a:t> </a:t>
            </a:r>
            <a:r>
              <a:rPr lang="es-CL" dirty="0" err="1"/>
              <a:t>embeddings</a:t>
            </a:r>
            <a:r>
              <a:rPr lang="es-CL" dirty="0"/>
              <a:t> elegido.</a:t>
            </a:r>
          </a:p>
          <a:p>
            <a:pPr lvl="1"/>
            <a:endParaRPr lang="es-CL" dirty="0"/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Se calcula la cercanía entre los vectores de cada documento y de cada concepto con la similitud del coseno (coseno del ángulo que forman ambos vectores en el espacio multidimensional).</a:t>
            </a:r>
          </a:p>
        </p:txBody>
      </p:sp>
    </p:spTree>
    <p:extLst>
      <p:ext uri="{BB962C8B-B14F-4D97-AF65-F5344CB8AC3E}">
        <p14:creationId xmlns:p14="http://schemas.microsoft.com/office/powerpoint/2010/main" val="3991979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794</Words>
  <Application>Microsoft Office PowerPoint</Application>
  <PresentationFormat>Panorámica</PresentationFormat>
  <Paragraphs>56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Ayudantía 4 PLN</vt:lpstr>
      <vt:lpstr>Word Embeddings</vt:lpstr>
      <vt:lpstr>Presentación de PowerPoint</vt:lpstr>
      <vt:lpstr>Otros algoritmos de word embeddings</vt:lpstr>
      <vt:lpstr>Clasificación de textos con word-embeddings y un modelo supervisado</vt:lpstr>
      <vt:lpstr>DDR: Distributed Dictionay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4 PLN</dc:title>
  <dc:creator>Alejandra Molina</dc:creator>
  <cp:lastModifiedBy>Alejandra Molina</cp:lastModifiedBy>
  <cp:revision>32</cp:revision>
  <dcterms:created xsi:type="dcterms:W3CDTF">2024-01-02T18:58:53Z</dcterms:created>
  <dcterms:modified xsi:type="dcterms:W3CDTF">2024-01-03T01:40:10Z</dcterms:modified>
</cp:coreProperties>
</file>