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74" r:id="rId4"/>
    <p:sldId id="257" r:id="rId5"/>
    <p:sldId id="258" r:id="rId6"/>
    <p:sldId id="259" r:id="rId7"/>
    <p:sldId id="265" r:id="rId8"/>
    <p:sldId id="263" r:id="rId9"/>
    <p:sldId id="261" r:id="rId10"/>
    <p:sldId id="264" r:id="rId11"/>
    <p:sldId id="262" r:id="rId12"/>
    <p:sldId id="266" r:id="rId13"/>
    <p:sldId id="268" r:id="rId14"/>
    <p:sldId id="267" r:id="rId15"/>
    <p:sldId id="271" r:id="rId16"/>
    <p:sldId id="270" r:id="rId17"/>
    <p:sldId id="272" r:id="rId18"/>
    <p:sldId id="269" r:id="rId1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a Molina" userId="270c9ed53b15771a" providerId="LiveId" clId="{8DB20D61-4A18-4402-A7C2-85642C50FD20}"/>
    <pc:docChg chg="custSel addSld modSld">
      <pc:chgData name="Alejandra Molina" userId="270c9ed53b15771a" providerId="LiveId" clId="{8DB20D61-4A18-4402-A7C2-85642C50FD20}" dt="2024-03-21T14:48:35.083" v="279" actId="15"/>
      <pc:docMkLst>
        <pc:docMk/>
      </pc:docMkLst>
      <pc:sldChg chg="modSp mod">
        <pc:chgData name="Alejandra Molina" userId="270c9ed53b15771a" providerId="LiveId" clId="{8DB20D61-4A18-4402-A7C2-85642C50FD20}" dt="2024-03-07T12:50:38.888" v="45" actId="14100"/>
        <pc:sldMkLst>
          <pc:docMk/>
          <pc:sldMk cId="197292255" sldId="266"/>
        </pc:sldMkLst>
        <pc:spChg chg="mod">
          <ac:chgData name="Alejandra Molina" userId="270c9ed53b15771a" providerId="LiveId" clId="{8DB20D61-4A18-4402-A7C2-85642C50FD20}" dt="2024-03-07T12:50:19.292" v="14" actId="1076"/>
          <ac:spMkLst>
            <pc:docMk/>
            <pc:sldMk cId="197292255" sldId="266"/>
            <ac:spMk id="2" creationId="{819B0C20-42CC-A334-A8C3-EC21E803F5F2}"/>
          </ac:spMkLst>
        </pc:spChg>
        <pc:spChg chg="mod">
          <ac:chgData name="Alejandra Molina" userId="270c9ed53b15771a" providerId="LiveId" clId="{8DB20D61-4A18-4402-A7C2-85642C50FD20}" dt="2024-03-07T12:50:34.957" v="44" actId="1076"/>
          <ac:spMkLst>
            <pc:docMk/>
            <pc:sldMk cId="197292255" sldId="266"/>
            <ac:spMk id="5" creationId="{3098ADAB-38C0-814A-84FD-C28B6480FEBC}"/>
          </ac:spMkLst>
        </pc:spChg>
        <pc:spChg chg="mod">
          <ac:chgData name="Alejandra Molina" userId="270c9ed53b15771a" providerId="LiveId" clId="{8DB20D61-4A18-4402-A7C2-85642C50FD20}" dt="2024-03-07T12:50:38.888" v="45" actId="14100"/>
          <ac:spMkLst>
            <pc:docMk/>
            <pc:sldMk cId="197292255" sldId="266"/>
            <ac:spMk id="12" creationId="{4051A30C-E61B-D538-95B6-D6822ED65937}"/>
          </ac:spMkLst>
        </pc:spChg>
        <pc:spChg chg="mod">
          <ac:chgData name="Alejandra Molina" userId="270c9ed53b15771a" providerId="LiveId" clId="{8DB20D61-4A18-4402-A7C2-85642C50FD20}" dt="2024-03-07T12:50:26.973" v="43" actId="1038"/>
          <ac:spMkLst>
            <pc:docMk/>
            <pc:sldMk cId="197292255" sldId="266"/>
            <ac:spMk id="17" creationId="{DC3170A4-7220-807A-468D-D99D3C9F7264}"/>
          </ac:spMkLst>
        </pc:spChg>
        <pc:spChg chg="mod">
          <ac:chgData name="Alejandra Molina" userId="270c9ed53b15771a" providerId="LiveId" clId="{8DB20D61-4A18-4402-A7C2-85642C50FD20}" dt="2024-03-07T12:50:26.973" v="43" actId="1038"/>
          <ac:spMkLst>
            <pc:docMk/>
            <pc:sldMk cId="197292255" sldId="266"/>
            <ac:spMk id="18" creationId="{12F70334-69AA-DBEC-BDF7-164BA3C36076}"/>
          </ac:spMkLst>
        </pc:spChg>
        <pc:spChg chg="mod">
          <ac:chgData name="Alejandra Molina" userId="270c9ed53b15771a" providerId="LiveId" clId="{8DB20D61-4A18-4402-A7C2-85642C50FD20}" dt="2024-03-07T12:50:26.973" v="43" actId="1038"/>
          <ac:spMkLst>
            <pc:docMk/>
            <pc:sldMk cId="197292255" sldId="266"/>
            <ac:spMk id="19" creationId="{87DB6B3F-A41D-1EE7-87C6-146F2280EC05}"/>
          </ac:spMkLst>
        </pc:spChg>
        <pc:picChg chg="mod">
          <ac:chgData name="Alejandra Molina" userId="270c9ed53b15771a" providerId="LiveId" clId="{8DB20D61-4A18-4402-A7C2-85642C50FD20}" dt="2024-03-07T12:50:26.973" v="43" actId="1038"/>
          <ac:picMkLst>
            <pc:docMk/>
            <pc:sldMk cId="197292255" sldId="266"/>
            <ac:picMk id="9" creationId="{D68F2F97-2AEF-1CBB-E36E-FDC091B02BA2}"/>
          </ac:picMkLst>
        </pc:picChg>
        <pc:picChg chg="mod">
          <ac:chgData name="Alejandra Molina" userId="270c9ed53b15771a" providerId="LiveId" clId="{8DB20D61-4A18-4402-A7C2-85642C50FD20}" dt="2024-03-07T12:50:26.973" v="43" actId="1038"/>
          <ac:picMkLst>
            <pc:docMk/>
            <pc:sldMk cId="197292255" sldId="266"/>
            <ac:picMk id="11" creationId="{7773CE85-277F-D9C9-7891-66238E8AD347}"/>
          </ac:picMkLst>
        </pc:picChg>
        <pc:picChg chg="mod">
          <ac:chgData name="Alejandra Molina" userId="270c9ed53b15771a" providerId="LiveId" clId="{8DB20D61-4A18-4402-A7C2-85642C50FD20}" dt="2024-03-07T12:50:26.973" v="43" actId="1038"/>
          <ac:picMkLst>
            <pc:docMk/>
            <pc:sldMk cId="197292255" sldId="266"/>
            <ac:picMk id="14" creationId="{C0F0F6E5-ED04-5846-FD64-2A725AB358FE}"/>
          </ac:picMkLst>
        </pc:picChg>
      </pc:sldChg>
      <pc:sldChg chg="modSp new mod">
        <pc:chgData name="Alejandra Molina" userId="270c9ed53b15771a" providerId="LiveId" clId="{8DB20D61-4A18-4402-A7C2-85642C50FD20}" dt="2024-03-21T14:48:35.083" v="279" actId="15"/>
        <pc:sldMkLst>
          <pc:docMk/>
          <pc:sldMk cId="4002681921" sldId="267"/>
        </pc:sldMkLst>
        <pc:spChg chg="mod">
          <ac:chgData name="Alejandra Molina" userId="270c9ed53b15771a" providerId="LiveId" clId="{8DB20D61-4A18-4402-A7C2-85642C50FD20}" dt="2024-03-21T14:45:30.147" v="80" actId="20577"/>
          <ac:spMkLst>
            <pc:docMk/>
            <pc:sldMk cId="4002681921" sldId="267"/>
            <ac:spMk id="2" creationId="{B60FA0B8-F0EC-4E94-98F5-59BDB9396671}"/>
          </ac:spMkLst>
        </pc:spChg>
        <pc:spChg chg="mod">
          <ac:chgData name="Alejandra Molina" userId="270c9ed53b15771a" providerId="LiveId" clId="{8DB20D61-4A18-4402-A7C2-85642C50FD20}" dt="2024-03-21T14:48:35.083" v="279" actId="15"/>
          <ac:spMkLst>
            <pc:docMk/>
            <pc:sldMk cId="4002681921" sldId="267"/>
            <ac:spMk id="3" creationId="{92D0DDDA-BB0B-6751-9290-495421D9D7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5C45C4D-1342-1F2D-3F9C-2AB0320A9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47F294-62D3-6695-B94E-8638CB9DA6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71AC7-6A25-4D15-B383-52686823CDCB}" type="datetimeFigureOut">
              <a:rPr lang="es-CL" smtClean="0"/>
              <a:t>06-01-2025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C42175-C2ED-6BCE-7361-1EE56134CB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7AD6C1-B9DE-581E-F98A-4812286222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43386-04F0-46E4-8629-9228E6A73D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443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B1C5-7A92-487F-9FCB-37810ABAD54B}" type="datetimeFigureOut">
              <a:rPr lang="es-CL" smtClean="0"/>
              <a:t>06-01-2025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EC20-E6CC-43A9-99E0-EF802D3334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7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EC20-E6CC-43A9-99E0-EF802D33344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033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FF57-5207-27E9-F2EA-EEE6EDC75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4E4E4-2C88-1168-E93B-891774B8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28803-AD39-0530-3B2B-783947AB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358253-AF20-B4F8-43CE-08D2334A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94BAE-E8B8-E70F-934C-B25BB75E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8" name="Imagen 7" descr="Logotipo, nombre de la empresa">
            <a:extLst>
              <a:ext uri="{FF2B5EF4-FFF2-40B4-BE49-F238E27FC236}">
                <a16:creationId xmlns:a16="http://schemas.microsoft.com/office/drawing/2014/main" id="{01D9F4FE-754A-5B2D-125B-686AC0EB7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32910" r="10533" b="32567"/>
          <a:stretch/>
        </p:blipFill>
        <p:spPr>
          <a:xfrm>
            <a:off x="278296" y="6253782"/>
            <a:ext cx="2057400" cy="5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6C22-5040-14DA-3F22-1D98ADAA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96914A-7FCD-9ABD-65E8-F59C6EE2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D4169-7194-A855-368B-6FFB65D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D3494-4C66-9DA5-58D2-169887CF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BB2CA-C46A-E927-CDE5-ED5EC9ED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49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F6C058-8FBB-585A-25D6-879ACCF49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04B981-D433-0505-6B60-E772B29A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1D3FD-49FB-6BDC-6078-BB960265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65F49-F6C4-5605-624E-A4CF0756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FBC68-629E-4DDE-EDC1-BA3F6890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96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1E08E-91A2-E05D-A7E0-402BEBE4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A4182-EC7E-FF72-DB07-695DB092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8D854-D958-F76D-3664-A0D380DE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F3164-96DF-FBC5-4355-5E6A8597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8E4F7-395E-F90C-CBF2-2F19E4FE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289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6E5B3-5812-9745-DC84-78143CB1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E7EBB8-AFA6-9E1A-16F9-342ED161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24C4D-030D-037E-A396-AA4EF528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828EE-7D65-F16A-F09E-1ACC464D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8AB8B-37D9-A46D-D311-95B75AA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55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E298C-5CFE-3AE2-605B-55BB332F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447D8-A66B-FA42-1729-0924EBC73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9F520-1DA1-B1C6-3689-64D78439A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C9BB1-C18D-FE30-9DCA-E9CF49E4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F90CD9-7EB3-B9A4-22DF-BC1D6F36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08ED23-B2D4-01FC-2676-34690052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5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6952-E0B9-321F-924F-CD2648CF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1738A-7E34-5E37-3506-A0E653C9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16E073-821E-5D79-995D-01F433B0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9FDD69-B591-29D4-863A-4779537DE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0BE05A-0FF0-613F-9C51-188E1C74D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61408D-8EBE-67B8-6F20-598E982B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A3386D-2D07-17FB-6E5C-C11089FF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891618-D3BE-EED0-6604-0D076D3F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08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EFD7D-1238-8FEE-9C7C-1AED1D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0486E2-A210-B1DC-18B0-12DECC97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9F4C9D-5AC2-16FC-B8ED-84B770E3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1CED6C-866F-7FCE-0AD2-25586C57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359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B18D8-BDF6-C5EB-21FF-AD734719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E03051-1C77-081C-3BF7-9219C84C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91F5F-DA69-EB01-1E49-C5E3E024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901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08F31-F401-7ECE-79F3-7D0D682A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07ED2-0D4A-B5BC-E22A-F017E383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0031CB-C8D3-DD64-3F56-72D4D602B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D4A2E-27CE-9AD8-0AB7-E0002B54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742976-0F8A-48DB-2BB3-7338217D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4FA202-8870-4058-398C-BFF17FDF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31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504F7-BB8F-4551-00C9-8A3C736C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556E76-9DFE-755E-5AC8-C31236250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BE2B4-AC59-6B49-E643-4A648B2CA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69E595-1411-3321-AC7D-0AD5046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CFCF5-0294-6A2A-E0E9-C11A1510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776D28-3494-6B87-A622-5120D9B0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7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2EE7FA-3A32-B95A-D675-67854ADB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EE091-3958-3E68-76A5-1891C8E1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A3B1F-08E4-DB2A-154A-C47E8751D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2B309-3D45-E1CA-800D-02DD003AA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81263-31B4-05A2-DA4C-88FB65A1C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08602-078C-4A74-AD07-C822C0FADE2C}" type="slidenum">
              <a:rPr lang="es-CL" smtClean="0"/>
              <a:t>‹Nº›</a:t>
            </a:fld>
            <a:endParaRPr lang="es-CL" dirty="0"/>
          </a:p>
        </p:txBody>
      </p:sp>
      <p:pic>
        <p:nvPicPr>
          <p:cNvPr id="7" name="Imagen 6" descr="Logotipo, nombre de la empresa">
            <a:extLst>
              <a:ext uri="{FF2B5EF4-FFF2-40B4-BE49-F238E27FC236}">
                <a16:creationId xmlns:a16="http://schemas.microsoft.com/office/drawing/2014/main" id="{FE3E65B8-97BA-D50B-6804-2C665EE6E4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2" t="32910" r="10533" b="32567"/>
          <a:stretch/>
        </p:blipFill>
        <p:spPr>
          <a:xfrm>
            <a:off x="278296" y="6253782"/>
            <a:ext cx="2057400" cy="55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tree.readthedocs.io/en/late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B4873-A0ED-FCAC-1B6B-33D28B01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sz="6000" dirty="0"/>
              <a:t>Taller </a:t>
            </a:r>
            <a:r>
              <a:rPr lang="es-CL" dirty="0" err="1"/>
              <a:t>oT</a:t>
            </a:r>
            <a:r>
              <a:rPr lang="es-CL" sz="6000" dirty="0" err="1"/>
              <a:t>ree</a:t>
            </a:r>
            <a:br>
              <a:rPr lang="es-CL" dirty="0"/>
            </a:br>
            <a:r>
              <a:rPr lang="es-CL" dirty="0"/>
              <a:t>Escuela de Verano 2025</a:t>
            </a:r>
            <a:br>
              <a:rPr lang="es-CL" sz="6000" dirty="0"/>
            </a:br>
            <a:r>
              <a:rPr lang="es-CL" sz="5400" dirty="0"/>
              <a:t>Clase 1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2E08F-2461-7E6E-6A0E-99DE9A04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158"/>
            <a:ext cx="9144000" cy="1655762"/>
          </a:xfrm>
        </p:spPr>
        <p:txBody>
          <a:bodyPr>
            <a:normAutofit/>
          </a:bodyPr>
          <a:lstStyle/>
          <a:p>
            <a:endParaRPr lang="es-CL" sz="2800" dirty="0"/>
          </a:p>
          <a:p>
            <a:r>
              <a:rPr lang="es-CL" sz="2800" dirty="0"/>
              <a:t>Alejandra Molina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482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F1F1E-CF89-56A4-D53F-E67F0D3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87" y="42122"/>
            <a:ext cx="10515600" cy="781722"/>
          </a:xfrm>
        </p:spPr>
        <p:txBody>
          <a:bodyPr/>
          <a:lstStyle/>
          <a:p>
            <a:r>
              <a:rPr lang="es-CL" dirty="0"/>
              <a:t>Preparación del archivo </a:t>
            </a:r>
            <a:r>
              <a:rPr lang="es-CL" dirty="0" err="1"/>
              <a:t>s</a:t>
            </a:r>
            <a:r>
              <a:rPr lang="es-CL" i="1" dirty="0" err="1"/>
              <a:t>ettings</a:t>
            </a:r>
            <a:r>
              <a:rPr lang="es-CL" i="1" dirty="0"/>
              <a:t>: </a:t>
            </a:r>
            <a:r>
              <a:rPr lang="es-CL" sz="3200" dirty="0"/>
              <a:t>lo básico</a:t>
            </a:r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D69CBC-BB31-BB51-8611-F422B5C7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7F7EC8-7EBF-89F1-EA94-EF58DDB6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10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A3291B-82F7-6056-8B91-0ECD2C45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691346"/>
            <a:ext cx="8359088" cy="318555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FE89691-C5DE-ABC8-5998-7465217D5A9F}"/>
              </a:ext>
            </a:extLst>
          </p:cNvPr>
          <p:cNvSpPr txBox="1"/>
          <p:nvPr/>
        </p:nvSpPr>
        <p:spPr>
          <a:xfrm>
            <a:off x="742173" y="4064460"/>
            <a:ext cx="788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SESSION_CONFIGS</a:t>
            </a:r>
            <a:r>
              <a:rPr lang="es-CL" dirty="0"/>
              <a:t>: Contiene un listado de las distintas sesiones a las que se puede ingresar desde el sitio web, cada una es una estructura que contiene al menos: </a:t>
            </a:r>
            <a:r>
              <a:rPr lang="es-CL" dirty="0" err="1"/>
              <a:t>dict</a:t>
            </a:r>
            <a:r>
              <a:rPr lang="es-CL" dirty="0"/>
              <a:t>(</a:t>
            </a:r>
            <a:r>
              <a:rPr lang="es-CL" dirty="0" err="1"/>
              <a:t>name</a:t>
            </a:r>
            <a:r>
              <a:rPr lang="es-CL" dirty="0"/>
              <a:t>, </a:t>
            </a:r>
            <a:r>
              <a:rPr lang="es-CL" dirty="0" err="1"/>
              <a:t>app_sequence</a:t>
            </a:r>
            <a:r>
              <a:rPr lang="es-CL" dirty="0"/>
              <a:t>, </a:t>
            </a:r>
            <a:r>
              <a:rPr lang="es-CL" dirty="0" err="1"/>
              <a:t>num_demo_participants</a:t>
            </a:r>
            <a:r>
              <a:rPr lang="es-CL" dirty="0"/>
              <a:t>).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BF608A-FBDF-6E6B-BA10-DDB8DBC91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44"/>
          <a:stretch/>
        </p:blipFill>
        <p:spPr>
          <a:xfrm>
            <a:off x="9022264" y="3968997"/>
            <a:ext cx="1919872" cy="1114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4B2040B-F981-1BF0-A2F1-4B3CF6D5D940}"/>
              </a:ext>
            </a:extLst>
          </p:cNvPr>
          <p:cNvSpPr txBox="1"/>
          <p:nvPr/>
        </p:nvSpPr>
        <p:spPr>
          <a:xfrm>
            <a:off x="742172" y="5230985"/>
            <a:ext cx="1030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 err="1">
                <a:solidFill>
                  <a:srgbClr val="FF0000"/>
                </a:solidFill>
              </a:rPr>
              <a:t>app_sequence</a:t>
            </a:r>
            <a:r>
              <a:rPr lang="es-CL" dirty="0"/>
              <a:t>: contiene un listado de las </a:t>
            </a:r>
            <a:r>
              <a:rPr lang="es-CL" b="1" dirty="0"/>
              <a:t>aplicaciones</a:t>
            </a:r>
            <a:r>
              <a:rPr lang="es-CL" dirty="0"/>
              <a:t> que se presentarán de forma secuencial durante la sesión. Por ejemplo, puede ser una encuesta, luego un dictador, finalmente un ultimátum. </a:t>
            </a:r>
            <a:r>
              <a:rPr lang="es-CL" b="1" dirty="0"/>
              <a:t>LOS NOMBRES DEBEN SER LOS DE LA CARPETA QUE CONTIENE LA ACTIVIDAD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32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4AEE-1CF0-7FF5-0E6E-64679C3E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Aplicaciones</a:t>
            </a:r>
            <a:r>
              <a:rPr lang="es-CL" dirty="0"/>
              <a:t>: (carpetas dentro del proyecto)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1BE1A-03C6-2FCD-ACD0-2E0F35C4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1825625"/>
            <a:ext cx="11457432" cy="4351338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Dentro de cada carpeta con una aplicación tenemos:</a:t>
            </a:r>
          </a:p>
          <a:p>
            <a:r>
              <a:rPr lang="es-CL" i="1" dirty="0">
                <a:solidFill>
                  <a:srgbClr val="FF0000"/>
                </a:solidFill>
              </a:rPr>
              <a:t>__init__.py</a:t>
            </a:r>
            <a:r>
              <a:rPr lang="es-CL" dirty="0"/>
              <a:t>: contiene el código que leerá inicialmente </a:t>
            </a:r>
            <a:r>
              <a:rPr lang="es-CL" dirty="0" err="1"/>
              <a:t>oTree</a:t>
            </a:r>
            <a:r>
              <a:rPr lang="es-CL" dirty="0"/>
              <a:t> para ejecutar TODA LA APLICACIÓN.</a:t>
            </a:r>
          </a:p>
          <a:p>
            <a:r>
              <a:rPr lang="es-CL" i="1" dirty="0">
                <a:solidFill>
                  <a:srgbClr val="FF0000"/>
                </a:solidFill>
              </a:rPr>
              <a:t>pagina.html</a:t>
            </a:r>
            <a:r>
              <a:rPr lang="es-CL" dirty="0"/>
              <a:t>: un archivo </a:t>
            </a:r>
            <a:r>
              <a:rPr lang="es-CL" i="1" dirty="0" err="1"/>
              <a:t>html</a:t>
            </a:r>
            <a:r>
              <a:rPr lang="es-CL" dirty="0"/>
              <a:t> por cada página web distinta que verá el participante en esa aplicación.</a:t>
            </a:r>
          </a:p>
          <a:p>
            <a:endParaRPr lang="es-CL" dirty="0"/>
          </a:p>
          <a:p>
            <a:r>
              <a:rPr lang="es-CL" dirty="0"/>
              <a:t>Opcional: </a:t>
            </a:r>
            <a:r>
              <a:rPr lang="es-CL" i="1" dirty="0"/>
              <a:t>otros_archivos_con_funciones.py </a:t>
            </a:r>
            <a:r>
              <a:rPr lang="es-CL" dirty="0"/>
              <a:t>que deben ser llamadas y usadas por __init__.py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B76CD6-AD6C-F952-1EA0-B45EB202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58F1B2-1853-F234-F1CB-0BEA23A9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71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B0C20-42CC-A334-A8C3-EC21E803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08" y="-16907"/>
            <a:ext cx="5358384" cy="873961"/>
          </a:xfrm>
        </p:spPr>
        <p:txBody>
          <a:bodyPr>
            <a:normAutofit/>
          </a:bodyPr>
          <a:lstStyle/>
          <a:p>
            <a:r>
              <a:rPr lang="es-CL" dirty="0"/>
              <a:t>Archivo </a:t>
            </a:r>
            <a:r>
              <a:rPr lang="es-CL" i="1" dirty="0"/>
              <a:t>_init_.py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B6E42B0-94BF-F55F-BB3B-B95BAD04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6611"/>
            <a:ext cx="4005800" cy="3860951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91AA9E-3829-5A5E-4630-9783CDD0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98ADAB-38C0-814A-84FD-C28B6480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19B08602-078C-4A74-AD07-C822C0FADE2C}" type="slidenum">
              <a:rPr lang="es-CL" smtClean="0"/>
              <a:t>12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8F2F97-2AEF-1CBB-E36E-FDC091B02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67" y="136525"/>
            <a:ext cx="3003752" cy="14748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773CE85-277F-D9C9-7891-66238E8A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367" y="1798408"/>
            <a:ext cx="3923988" cy="386095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051A30C-E61B-D538-95B6-D6822ED65937}"/>
              </a:ext>
            </a:extLst>
          </p:cNvPr>
          <p:cNvSpPr txBox="1"/>
          <p:nvPr/>
        </p:nvSpPr>
        <p:spPr>
          <a:xfrm>
            <a:off x="332232" y="932687"/>
            <a:ext cx="6105144" cy="1754326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dirty="0"/>
              <a:t>Librerías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Clases (Constantes, </a:t>
            </a:r>
            <a:r>
              <a:rPr lang="es-CL" dirty="0" err="1"/>
              <a:t>session</a:t>
            </a:r>
            <a:r>
              <a:rPr lang="es-CL" dirty="0"/>
              <a:t>, </a:t>
            </a:r>
            <a:r>
              <a:rPr lang="es-CL" dirty="0" err="1"/>
              <a:t>subsession</a:t>
            </a:r>
            <a:r>
              <a:rPr lang="es-CL" dirty="0"/>
              <a:t>, </a:t>
            </a:r>
            <a:r>
              <a:rPr lang="es-CL" dirty="0" err="1"/>
              <a:t>group</a:t>
            </a:r>
            <a:r>
              <a:rPr lang="es-CL" dirty="0"/>
              <a:t>, </a:t>
            </a:r>
            <a:r>
              <a:rPr lang="es-CL" dirty="0" err="1"/>
              <a:t>player</a:t>
            </a:r>
            <a:r>
              <a:rPr lang="es-CL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Funciones (opcional)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Páginas (una clase para cada página y adicionalmente se debe crear el </a:t>
            </a:r>
            <a:r>
              <a:rPr lang="es-CL" dirty="0" err="1"/>
              <a:t>html</a:t>
            </a:r>
            <a:r>
              <a:rPr lang="es-CL" dirty="0"/>
              <a:t> respectivo)</a:t>
            </a:r>
          </a:p>
          <a:p>
            <a:pPr marL="342900" indent="-342900">
              <a:buFont typeface="+mj-lt"/>
              <a:buAutoNum type="arabicPeriod"/>
            </a:pPr>
            <a:r>
              <a:rPr lang="es-CL" dirty="0"/>
              <a:t>Secuencia de páginas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0F0F6E5-ED04-5846-FD64-2A725AB35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367" y="5803040"/>
            <a:ext cx="5016758" cy="45722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0C01BFF-D228-F308-E306-DA28EF2B1420}"/>
              </a:ext>
            </a:extLst>
          </p:cNvPr>
          <p:cNvSpPr txBox="1"/>
          <p:nvPr/>
        </p:nvSpPr>
        <p:spPr>
          <a:xfrm>
            <a:off x="481042" y="2961465"/>
            <a:ext cx="287054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4365BE0-39DE-CF52-294F-7EE2B2AD86ED}"/>
              </a:ext>
            </a:extLst>
          </p:cNvPr>
          <p:cNvSpPr txBox="1"/>
          <p:nvPr/>
        </p:nvSpPr>
        <p:spPr>
          <a:xfrm>
            <a:off x="481042" y="3359552"/>
            <a:ext cx="287054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3170A4-7220-807A-468D-D99D3C9F7264}"/>
              </a:ext>
            </a:extLst>
          </p:cNvPr>
          <p:cNvSpPr txBox="1"/>
          <p:nvPr/>
        </p:nvSpPr>
        <p:spPr>
          <a:xfrm>
            <a:off x="6651467" y="136525"/>
            <a:ext cx="287054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2F70334-69AA-DBEC-BDF7-164BA3C36076}"/>
              </a:ext>
            </a:extLst>
          </p:cNvPr>
          <p:cNvSpPr txBox="1"/>
          <p:nvPr/>
        </p:nvSpPr>
        <p:spPr>
          <a:xfrm>
            <a:off x="6651467" y="1787904"/>
            <a:ext cx="287054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DB6B3F-A41D-1EE7-87C6-146F2280EC05}"/>
              </a:ext>
            </a:extLst>
          </p:cNvPr>
          <p:cNvSpPr txBox="1"/>
          <p:nvPr/>
        </p:nvSpPr>
        <p:spPr>
          <a:xfrm>
            <a:off x="6625903" y="5803040"/>
            <a:ext cx="287054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729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3A4F024-1798-C8FB-F9ED-83C80179A307}"/>
              </a:ext>
            </a:extLst>
          </p:cNvPr>
          <p:cNvSpPr/>
          <p:nvPr/>
        </p:nvSpPr>
        <p:spPr>
          <a:xfrm>
            <a:off x="2992120" y="651927"/>
            <a:ext cx="8361680" cy="5577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D27CB-3EEC-6BBB-B4B2-773E2D99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070" y="1278093"/>
            <a:ext cx="2098040" cy="551815"/>
          </a:xfrm>
        </p:spPr>
        <p:txBody>
          <a:bodyPr/>
          <a:lstStyle/>
          <a:p>
            <a:pPr marL="0" indent="0">
              <a:buNone/>
            </a:pPr>
            <a:r>
              <a:rPr lang="es-CL" b="1" dirty="0"/>
              <a:t>Proyecto 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73B403-E997-411A-CFD4-8CFCEBA8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CB628D-ED7B-EAF3-1DE0-5C3A2FF1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13</a:t>
            </a:fld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DC52318-C921-67F5-EE43-F44D808C732E}"/>
              </a:ext>
            </a:extLst>
          </p:cNvPr>
          <p:cNvSpPr/>
          <p:nvPr/>
        </p:nvSpPr>
        <p:spPr>
          <a:xfrm>
            <a:off x="5525770" y="1581784"/>
            <a:ext cx="4578350" cy="19275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9B127F-21A9-E80E-C3DB-37BCD3094604}"/>
              </a:ext>
            </a:extLst>
          </p:cNvPr>
          <p:cNvSpPr/>
          <p:nvPr/>
        </p:nvSpPr>
        <p:spPr>
          <a:xfrm>
            <a:off x="5525770" y="4863307"/>
            <a:ext cx="4578350" cy="10779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9D10FE-FF9C-2D24-F8E3-101843FE0931}"/>
              </a:ext>
            </a:extLst>
          </p:cNvPr>
          <p:cNvSpPr/>
          <p:nvPr/>
        </p:nvSpPr>
        <p:spPr>
          <a:xfrm>
            <a:off x="5525770" y="3670459"/>
            <a:ext cx="4578350" cy="107791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1364507-2187-0F09-B6A1-93DF0FFE9209}"/>
              </a:ext>
            </a:extLst>
          </p:cNvPr>
          <p:cNvSpPr txBox="1">
            <a:spLocks/>
          </p:cNvSpPr>
          <p:nvPr/>
        </p:nvSpPr>
        <p:spPr>
          <a:xfrm>
            <a:off x="5689600" y="2001941"/>
            <a:ext cx="2311400" cy="3888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/>
              <a:t>Tarea 1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Tarea 2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Tarea 3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8AC51C4-484C-39DF-8747-7B6118065E42}"/>
              </a:ext>
            </a:extLst>
          </p:cNvPr>
          <p:cNvSpPr txBox="1">
            <a:spLocks/>
          </p:cNvSpPr>
          <p:nvPr/>
        </p:nvSpPr>
        <p:spPr>
          <a:xfrm>
            <a:off x="7896860" y="1732398"/>
            <a:ext cx="2009140" cy="1659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/>
              <a:t>__init__.py</a:t>
            </a:r>
          </a:p>
          <a:p>
            <a:r>
              <a:rPr lang="es-CL" sz="2000" dirty="0"/>
              <a:t>Página1.html</a:t>
            </a:r>
          </a:p>
          <a:p>
            <a:r>
              <a:rPr lang="es-CL" sz="2000" dirty="0"/>
              <a:t>Página2.html</a:t>
            </a:r>
          </a:p>
          <a:p>
            <a:r>
              <a:rPr lang="es-CL" sz="2000" dirty="0"/>
              <a:t>Página3.html</a:t>
            </a:r>
          </a:p>
          <a:p>
            <a:endParaRPr lang="es-CL" sz="2400" dirty="0"/>
          </a:p>
          <a:p>
            <a:endParaRPr lang="es-CL" sz="2400" dirty="0"/>
          </a:p>
          <a:p>
            <a:endParaRPr lang="es-CL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9C236E-8DA2-9FC2-4357-BBA5A03AC259}"/>
              </a:ext>
            </a:extLst>
          </p:cNvPr>
          <p:cNvSpPr txBox="1"/>
          <p:nvPr/>
        </p:nvSpPr>
        <p:spPr>
          <a:xfrm>
            <a:off x="2992120" y="734813"/>
            <a:ext cx="279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CARPETA DEL PROYECTO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C3B763-D31F-B169-9508-F24259AE4B45}"/>
              </a:ext>
            </a:extLst>
          </p:cNvPr>
          <p:cNvSpPr txBox="1"/>
          <p:nvPr/>
        </p:nvSpPr>
        <p:spPr>
          <a:xfrm>
            <a:off x="5525770" y="1554001"/>
            <a:ext cx="27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CARPETA APLICACIÓN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C55D85-A843-7725-2F47-C4A96434E05E}"/>
              </a:ext>
            </a:extLst>
          </p:cNvPr>
          <p:cNvSpPr txBox="1"/>
          <p:nvPr/>
        </p:nvSpPr>
        <p:spPr>
          <a:xfrm>
            <a:off x="5552440" y="3656012"/>
            <a:ext cx="27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CARPETA APLICACIÓN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7D53EF4-1E96-EF14-0BFB-092846CB8C17}"/>
              </a:ext>
            </a:extLst>
          </p:cNvPr>
          <p:cNvSpPr txBox="1"/>
          <p:nvPr/>
        </p:nvSpPr>
        <p:spPr>
          <a:xfrm>
            <a:off x="5610860" y="4856059"/>
            <a:ext cx="27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CARPETA APLICACIÓN 3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7DD3F1C-4C43-8E27-54E1-2581406BE867}"/>
              </a:ext>
            </a:extLst>
          </p:cNvPr>
          <p:cNvSpPr/>
          <p:nvPr/>
        </p:nvSpPr>
        <p:spPr>
          <a:xfrm>
            <a:off x="3181350" y="2056448"/>
            <a:ext cx="2001520" cy="32950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/>
              <a:t>Archivo </a:t>
            </a:r>
            <a:r>
              <a:rPr lang="es-CL" i="1" dirty="0" err="1"/>
              <a:t>Settings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Sesión 1: </a:t>
            </a:r>
          </a:p>
          <a:p>
            <a:r>
              <a:rPr lang="es-CL" dirty="0"/>
              <a:t>Tarea 1 y Tarea 3</a:t>
            </a:r>
          </a:p>
          <a:p>
            <a:endParaRPr lang="es-CL" dirty="0"/>
          </a:p>
          <a:p>
            <a:r>
              <a:rPr lang="es-CL" dirty="0"/>
              <a:t>Sesión 2: </a:t>
            </a:r>
          </a:p>
          <a:p>
            <a:r>
              <a:rPr lang="es-CL" dirty="0"/>
              <a:t>Tarea 1</a:t>
            </a:r>
          </a:p>
          <a:p>
            <a:endParaRPr lang="es-CL" dirty="0"/>
          </a:p>
          <a:p>
            <a:r>
              <a:rPr lang="es-CL" dirty="0"/>
              <a:t>Sesión 3: </a:t>
            </a:r>
          </a:p>
          <a:p>
            <a:r>
              <a:rPr lang="es-CL" dirty="0"/>
              <a:t>Tarea 1, Tarea 2  y Tarea 3</a:t>
            </a:r>
          </a:p>
          <a:p>
            <a:pPr algn="ctr"/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5416B36-8B86-035C-37CC-B77E5DDF8AB2}"/>
              </a:ext>
            </a:extLst>
          </p:cNvPr>
          <p:cNvSpPr txBox="1"/>
          <p:nvPr/>
        </p:nvSpPr>
        <p:spPr>
          <a:xfrm>
            <a:off x="233680" y="518160"/>
            <a:ext cx="2570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RESUMEN </a:t>
            </a:r>
          </a:p>
          <a:p>
            <a:endParaRPr lang="es-CL" sz="2800" dirty="0"/>
          </a:p>
          <a:p>
            <a:r>
              <a:rPr lang="es-CL" sz="2800" b="1" dirty="0"/>
              <a:t>ESTRUCTURA DE UN PROYECTO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1F1C1F7-F836-8CA7-BE5E-BCC8A3951A67}"/>
              </a:ext>
            </a:extLst>
          </p:cNvPr>
          <p:cNvSpPr txBox="1">
            <a:spLocks/>
          </p:cNvSpPr>
          <p:nvPr/>
        </p:nvSpPr>
        <p:spPr>
          <a:xfrm>
            <a:off x="7896860" y="3796435"/>
            <a:ext cx="2009140" cy="84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000" dirty="0"/>
              <a:t>__init__.py</a:t>
            </a:r>
          </a:p>
          <a:p>
            <a:r>
              <a:rPr lang="es-CL" sz="2000" dirty="0"/>
              <a:t>Página1.html</a:t>
            </a:r>
          </a:p>
          <a:p>
            <a:pPr marL="0" indent="0">
              <a:buNone/>
            </a:pPr>
            <a:endParaRPr lang="es-CL" sz="2400" dirty="0"/>
          </a:p>
          <a:p>
            <a:endParaRPr lang="es-CL" sz="2400" dirty="0"/>
          </a:p>
          <a:p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2C3847E6-E9B2-933C-4F60-6136316B9AAC}"/>
              </a:ext>
            </a:extLst>
          </p:cNvPr>
          <p:cNvSpPr txBox="1">
            <a:spLocks/>
          </p:cNvSpPr>
          <p:nvPr/>
        </p:nvSpPr>
        <p:spPr>
          <a:xfrm>
            <a:off x="7896860" y="4913633"/>
            <a:ext cx="2009140" cy="1031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/>
              <a:t>__init__.py</a:t>
            </a:r>
          </a:p>
          <a:p>
            <a:r>
              <a:rPr lang="es-CL" sz="2400" dirty="0"/>
              <a:t>Página1.html</a:t>
            </a:r>
          </a:p>
          <a:p>
            <a:r>
              <a:rPr lang="es-CL" sz="2400" dirty="0"/>
              <a:t>Página2.html</a:t>
            </a:r>
          </a:p>
          <a:p>
            <a:pPr marL="0" indent="0">
              <a:buNone/>
            </a:pPr>
            <a:endParaRPr lang="es-CL" sz="2400" dirty="0"/>
          </a:p>
          <a:p>
            <a:endParaRPr lang="es-CL" sz="2400" dirty="0"/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5841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FA0B8-F0EC-4E94-98F5-59BDB939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CL" dirty="0"/>
              <a:t>Hacer una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0DDDA-BB0B-6751-9290-495421D9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2196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sz="2000" dirty="0"/>
              <a:t>En el archivo </a:t>
            </a:r>
            <a:r>
              <a:rPr lang="es-CL" sz="2000" i="1" dirty="0"/>
              <a:t>settings.py </a:t>
            </a:r>
            <a:r>
              <a:rPr lang="es-CL" sz="2000" dirty="0"/>
              <a:t>del </a:t>
            </a:r>
            <a:r>
              <a:rPr lang="es-CL" sz="2000" b="1" dirty="0"/>
              <a:t>proyecto con ejemplos</a:t>
            </a:r>
            <a:r>
              <a:rPr lang="es-CL" sz="2000" dirty="0"/>
              <a:t>, cree una sesión con una serie de “aplicaciones” a su elección en </a:t>
            </a:r>
            <a:r>
              <a:rPr lang="es-CL" sz="2000" i="1" dirty="0"/>
              <a:t>SESSION_CONFIGS</a:t>
            </a:r>
            <a:r>
              <a:rPr lang="es-CL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CL" sz="2000" dirty="0"/>
          </a:p>
          <a:p>
            <a:pPr marL="514350" indent="-514350">
              <a:buFont typeface="+mj-lt"/>
              <a:buAutoNum type="arabicPeriod"/>
            </a:pPr>
            <a:endParaRPr lang="es-CL" sz="2000" dirty="0"/>
          </a:p>
          <a:p>
            <a:pPr marL="514350" indent="-514350">
              <a:buFont typeface="+mj-lt"/>
              <a:buAutoNum type="arabicPeriod"/>
            </a:pPr>
            <a:r>
              <a:rPr lang="es-CL" sz="2000" dirty="0"/>
              <a:t>Dentro de la carpeta del proyecto, lance el servidor desde un terminal con </a:t>
            </a:r>
          </a:p>
          <a:p>
            <a:pPr marL="0" indent="0">
              <a:buNone/>
            </a:pPr>
            <a:r>
              <a:rPr lang="es-CL" sz="2000" i="1" dirty="0"/>
              <a:t>	&gt; </a:t>
            </a:r>
            <a:r>
              <a:rPr lang="es-CL" sz="2000" b="1" i="1" dirty="0" err="1"/>
              <a:t>otree</a:t>
            </a:r>
            <a:r>
              <a:rPr lang="es-CL" sz="2000" b="1" i="1" dirty="0"/>
              <a:t> </a:t>
            </a:r>
            <a:r>
              <a:rPr lang="es-CL" sz="2000" b="1" i="1" dirty="0" err="1"/>
              <a:t>devserver</a:t>
            </a:r>
            <a:endParaRPr lang="es-CL" sz="2000" b="1" dirty="0"/>
          </a:p>
          <a:p>
            <a:pPr marL="514350" indent="-514350">
              <a:buFont typeface="+mj-lt"/>
              <a:buAutoNum type="arabicPeriod"/>
            </a:pPr>
            <a:endParaRPr lang="es-CL" sz="2000" dirty="0"/>
          </a:p>
          <a:p>
            <a:pPr marL="0" indent="0">
              <a:buNone/>
            </a:pPr>
            <a:endParaRPr lang="es-CL" sz="2000" dirty="0"/>
          </a:p>
          <a:p>
            <a:pPr marL="514350" indent="-514350">
              <a:buFont typeface="+mj-lt"/>
              <a:buAutoNum type="arabicPeriod" startAt="3"/>
            </a:pPr>
            <a:r>
              <a:rPr lang="es-CL" sz="2000" dirty="0"/>
              <a:t>Ahora abra el navegador para iniciar la sesión con </a:t>
            </a:r>
            <a:r>
              <a:rPr lang="es-CL" sz="2000" b="1" dirty="0"/>
              <a:t>http://localhost:8000</a:t>
            </a:r>
          </a:p>
          <a:p>
            <a:pPr marL="514350" indent="-514350">
              <a:buFont typeface="+mj-lt"/>
              <a:buAutoNum type="arabicPeriod" startAt="3"/>
            </a:pPr>
            <a:endParaRPr lang="es-CL" sz="2000" dirty="0"/>
          </a:p>
          <a:p>
            <a:pPr marL="0" indent="0">
              <a:buNone/>
            </a:pPr>
            <a:endParaRPr lang="es-CL" sz="2000" dirty="0"/>
          </a:p>
          <a:p>
            <a:pPr marL="971550" lvl="1" indent="-514350">
              <a:buFont typeface="+mj-lt"/>
              <a:buAutoNum type="arabicPeriod"/>
            </a:pPr>
            <a:endParaRPr lang="es-CL" sz="20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8F5E84-B96E-21A9-A9DE-80F1FA3B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L"/>
              <a:t>Taller oTree – EV 2025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DC765D-18E3-A5DC-588D-834312AD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08602-078C-4A74-AD07-C822C0FADE2C}" type="slidenum">
              <a:rPr lang="es-CL" smtClean="0"/>
              <a:pPr>
                <a:spcAft>
                  <a:spcPts val="600"/>
                </a:spcAft>
              </a:pPr>
              <a:t>14</a:t>
            </a:fld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954A4AC-C7D2-48C6-E568-BEBA65192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91" y="1825625"/>
            <a:ext cx="5419559" cy="13255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83F4D6-3442-725A-20C2-DFB077BC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91" y="3603500"/>
            <a:ext cx="4779931" cy="84003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BE81894-2727-B0C1-61A3-CDD391E44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775" y="4765695"/>
            <a:ext cx="3249190" cy="1773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68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82497A5-AF44-2AF8-4C4B-E34C7BE83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514" y="153035"/>
            <a:ext cx="8677417" cy="5658803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E5B74-044E-E12B-577E-F90AB902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D6CDB-5472-94B2-7A44-895B443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15</a:t>
            </a:fld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DF82F5-9F1A-716A-EE27-727B02EA2D9F}"/>
              </a:ext>
            </a:extLst>
          </p:cNvPr>
          <p:cNvSpPr txBox="1"/>
          <p:nvPr/>
        </p:nvSpPr>
        <p:spPr>
          <a:xfrm>
            <a:off x="5852160" y="5069840"/>
            <a:ext cx="49479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CADA LINK ES LA SESIÓN DE 1 PARTICIPANTE</a:t>
            </a:r>
          </a:p>
        </p:txBody>
      </p:sp>
    </p:spTree>
    <p:extLst>
      <p:ext uri="{BB962C8B-B14F-4D97-AF65-F5344CB8AC3E}">
        <p14:creationId xmlns:p14="http://schemas.microsoft.com/office/powerpoint/2010/main" val="12367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FA8F7-9B72-F1AB-6E58-5F7AE58B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39775"/>
          </a:xfrm>
        </p:spPr>
        <p:txBody>
          <a:bodyPr anchor="ctr">
            <a:normAutofit/>
          </a:bodyPr>
          <a:lstStyle/>
          <a:p>
            <a:r>
              <a:rPr lang="es-CL" dirty="0"/>
              <a:t>Hacer una sala (</a:t>
            </a:r>
            <a:r>
              <a:rPr lang="es-CL" dirty="0" err="1"/>
              <a:t>room</a:t>
            </a:r>
            <a:r>
              <a:rPr lang="es-CL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DB886-F401-AFA5-FE3E-DE2F38A34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5687"/>
            <a:ext cx="5181600" cy="51212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sz="2200" dirty="0"/>
              <a:t>Cree un archivo .</a:t>
            </a:r>
            <a:r>
              <a:rPr lang="es-CL" sz="2200" dirty="0" err="1"/>
              <a:t>txt</a:t>
            </a:r>
            <a:r>
              <a:rPr lang="es-CL" sz="2200" dirty="0"/>
              <a:t> con los nombres de los participantes dentro de la carpeta </a:t>
            </a:r>
            <a:r>
              <a:rPr lang="es-CL" sz="2200" i="1" dirty="0"/>
              <a:t>_</a:t>
            </a:r>
            <a:r>
              <a:rPr lang="es-CL" sz="2200" i="1" dirty="0" err="1"/>
              <a:t>rooms</a:t>
            </a:r>
            <a:r>
              <a:rPr lang="es-CL" sz="2200" i="1" dirty="0"/>
              <a:t> </a:t>
            </a:r>
            <a:r>
              <a:rPr lang="es-CL" sz="2200" dirty="0"/>
              <a:t>dentro del proyecto</a:t>
            </a:r>
          </a:p>
          <a:p>
            <a:pPr marL="514350" indent="-514350">
              <a:buFont typeface="+mj-lt"/>
              <a:buAutoNum type="arabicPeriod"/>
            </a:pPr>
            <a:endParaRPr lang="es-CL" sz="2200" i="1" dirty="0"/>
          </a:p>
          <a:p>
            <a:pPr marL="514350" indent="-514350">
              <a:buFont typeface="+mj-lt"/>
              <a:buAutoNum type="arabicPeriod"/>
            </a:pPr>
            <a:r>
              <a:rPr lang="es-CL" sz="2200" dirty="0"/>
              <a:t>En el archivo </a:t>
            </a:r>
            <a:r>
              <a:rPr lang="es-CL" sz="2200" i="1" dirty="0"/>
              <a:t>settings.py </a:t>
            </a:r>
            <a:r>
              <a:rPr lang="es-CL" sz="2200" dirty="0"/>
              <a:t>del proyecto con ejemplos, configure la parte de “ROOMS”.</a:t>
            </a:r>
          </a:p>
          <a:p>
            <a:pPr marL="514350" indent="-514350">
              <a:buFont typeface="+mj-lt"/>
              <a:buAutoNum type="arabicPeriod"/>
            </a:pPr>
            <a:endParaRPr lang="es-CL" sz="2200" i="1" dirty="0"/>
          </a:p>
          <a:p>
            <a:pPr marL="514350" indent="-514350">
              <a:buFont typeface="+mj-lt"/>
              <a:buAutoNum type="arabicPeriod"/>
            </a:pPr>
            <a:endParaRPr lang="es-CL" sz="2200" i="1" dirty="0"/>
          </a:p>
          <a:p>
            <a:pPr marL="514350" indent="-514350">
              <a:buFont typeface="+mj-lt"/>
              <a:buAutoNum type="arabicPeriod"/>
            </a:pPr>
            <a:r>
              <a:rPr lang="es-CL" sz="2200" dirty="0"/>
              <a:t>Lance el servidor desde un terminal con </a:t>
            </a:r>
            <a:r>
              <a:rPr lang="es-CL" sz="2200" i="1" dirty="0" err="1"/>
              <a:t>otree</a:t>
            </a:r>
            <a:r>
              <a:rPr lang="es-CL" sz="2200" i="1" dirty="0"/>
              <a:t> </a:t>
            </a:r>
            <a:r>
              <a:rPr lang="es-CL" sz="2200" i="1" dirty="0" err="1"/>
              <a:t>devserver</a:t>
            </a:r>
            <a:r>
              <a:rPr lang="es-CL" sz="2200" i="1" dirty="0"/>
              <a:t> y </a:t>
            </a:r>
            <a:r>
              <a:rPr lang="es-CL" sz="2200" dirty="0"/>
              <a:t>abra el navegador (localhost:8000) para crear una sala.</a:t>
            </a:r>
          </a:p>
          <a:p>
            <a:endParaRPr lang="en-US" sz="22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F70162-6F98-A0AD-38C3-93F25462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CL"/>
              <a:t>Taller oTree – EV 2025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76AA19-0DAD-658F-199A-C89C4930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08602-078C-4A74-AD07-C822C0FADE2C}" type="slidenum">
              <a:rPr lang="es-CL" smtClean="0"/>
              <a:pPr>
                <a:spcAft>
                  <a:spcPts val="600"/>
                </a:spcAft>
              </a:pPr>
              <a:t>16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7F1B00-BF48-D830-9D0E-CDF4FE07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143755"/>
            <a:ext cx="3038899" cy="905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4A2CF6-8CC1-C676-DE2A-CE4A1523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51" y="850386"/>
            <a:ext cx="2133898" cy="14289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3A161C2-33FE-4F18-33B9-FBBBDC5D1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2" y="2576390"/>
            <a:ext cx="4982270" cy="147658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D5F44E3-917B-64D7-4EDD-B727FC4DA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2" y="4294161"/>
            <a:ext cx="3965136" cy="2062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8AC3448C-BA4F-6140-9DF7-B30912C95901}"/>
              </a:ext>
            </a:extLst>
          </p:cNvPr>
          <p:cNvSpPr/>
          <p:nvPr/>
        </p:nvSpPr>
        <p:spPr>
          <a:xfrm>
            <a:off x="7762240" y="4294161"/>
            <a:ext cx="690880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6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3F29F-C091-8E02-1182-C48D31E6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D9BA9-0D5B-AFEF-E961-77A3A545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17</a:t>
            </a:fld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3E332F6-7C65-1C14-233F-B303BBAB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31"/>
          <a:stretch/>
        </p:blipFill>
        <p:spPr>
          <a:xfrm>
            <a:off x="209725" y="374060"/>
            <a:ext cx="3614443" cy="3915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4FF4356-CE5F-AE00-A173-8D123BA8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524" y="136525"/>
            <a:ext cx="7657751" cy="4500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48AE503-25E3-DB85-6F12-3307081FF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46" y="3688311"/>
            <a:ext cx="5439534" cy="2534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833293F-1F35-72C5-17D6-BBDFC1CC0475}"/>
              </a:ext>
            </a:extLst>
          </p:cNvPr>
          <p:cNvSpPr txBox="1"/>
          <p:nvPr/>
        </p:nvSpPr>
        <p:spPr>
          <a:xfrm>
            <a:off x="209725" y="374060"/>
            <a:ext cx="41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1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90371E6-7284-B9AA-DF60-40042BE19A1A}"/>
              </a:ext>
            </a:extLst>
          </p:cNvPr>
          <p:cNvSpPr txBox="1"/>
          <p:nvPr/>
        </p:nvSpPr>
        <p:spPr>
          <a:xfrm>
            <a:off x="4221106" y="0"/>
            <a:ext cx="41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6F70BF2-229F-BB4D-69F1-ECF43F069E6F}"/>
              </a:ext>
            </a:extLst>
          </p:cNvPr>
          <p:cNvSpPr txBox="1"/>
          <p:nvPr/>
        </p:nvSpPr>
        <p:spPr>
          <a:xfrm>
            <a:off x="2006786" y="4094789"/>
            <a:ext cx="41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639FD7-E690-E0BD-5442-37D57BBEC73F}"/>
              </a:ext>
            </a:extLst>
          </p:cNvPr>
          <p:cNvSpPr txBox="1"/>
          <p:nvPr/>
        </p:nvSpPr>
        <p:spPr>
          <a:xfrm>
            <a:off x="7559898" y="4094789"/>
            <a:ext cx="3235587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MISMO LINK PARA TODOS</a:t>
            </a:r>
          </a:p>
          <a:p>
            <a:r>
              <a:rPr lang="en-US" dirty="0"/>
              <a:t> LOS PARTICIPANTES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0C3F03E-BF64-87FE-B28B-F86DD26B07A6}"/>
              </a:ext>
            </a:extLst>
          </p:cNvPr>
          <p:cNvSpPr txBox="1"/>
          <p:nvPr/>
        </p:nvSpPr>
        <p:spPr>
          <a:xfrm>
            <a:off x="2416821" y="1911259"/>
            <a:ext cx="1303557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ELEGIR SESIÓN</a:t>
            </a: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A2A80419-F04E-818A-C3DD-D9846D387D9B}"/>
              </a:ext>
            </a:extLst>
          </p:cNvPr>
          <p:cNvSpPr/>
          <p:nvPr/>
        </p:nvSpPr>
        <p:spPr>
          <a:xfrm>
            <a:off x="2211803" y="2113280"/>
            <a:ext cx="205018" cy="193040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E9505D-9A0A-1799-20F4-91F250BBE0C7}"/>
              </a:ext>
            </a:extLst>
          </p:cNvPr>
          <p:cNvSpPr txBox="1"/>
          <p:nvPr/>
        </p:nvSpPr>
        <p:spPr>
          <a:xfrm>
            <a:off x="6461760" y="5095437"/>
            <a:ext cx="473456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INGRESAR UN ID DISTINTO PARA CADA PARTICIPANTE DE ACUERDO AL ARCHIVO CREADO EN LA CARPETA </a:t>
            </a:r>
            <a:r>
              <a:rPr lang="en-US" i="1" dirty="0"/>
              <a:t>_rooms</a:t>
            </a:r>
          </a:p>
        </p:txBody>
      </p:sp>
    </p:spTree>
    <p:extLst>
      <p:ext uri="{BB962C8B-B14F-4D97-AF65-F5344CB8AC3E}">
        <p14:creationId xmlns:p14="http://schemas.microsoft.com/office/powerpoint/2010/main" val="2161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1A199-64A1-0ECE-6435-9431BE4C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Documentación</a:t>
            </a:r>
            <a:r>
              <a:rPr lang="en-US" dirty="0"/>
              <a:t> complete de </a:t>
            </a:r>
            <a:r>
              <a:rPr lang="en-US" dirty="0" err="1"/>
              <a:t>oTree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4F62CD-C085-4C72-E107-D1BC03F8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https://otree.readthedocs.io/en/latest/</a:t>
            </a: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26891-06C7-79B0-1EB1-7D99A0BE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44F5E5-5061-03F9-A56D-668FA7F7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352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BF4C3-8796-F1A8-7851-25B9A366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s-CL" dirty="0"/>
              <a:t>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D4DB2-197C-F02B-470C-E42034CAC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u="sng" dirty="0"/>
              <a:t>Temario del curso</a:t>
            </a:r>
          </a:p>
          <a:p>
            <a:r>
              <a:rPr lang="es-CL" dirty="0"/>
              <a:t>Módulo 1: Instalación de </a:t>
            </a:r>
            <a:r>
              <a:rPr lang="es-CL" dirty="0" err="1"/>
              <a:t>oTree</a:t>
            </a:r>
            <a:r>
              <a:rPr lang="es-CL" dirty="0"/>
              <a:t> y configuración de una sesión</a:t>
            </a:r>
          </a:p>
          <a:p>
            <a:r>
              <a:rPr lang="es-CL" dirty="0"/>
              <a:t>Módulos 1 y 2: Estructura básica de una aplicación</a:t>
            </a:r>
          </a:p>
          <a:p>
            <a:r>
              <a:rPr lang="es-CL" dirty="0"/>
              <a:t>Módulo 3: Funciones </a:t>
            </a:r>
            <a:r>
              <a:rPr lang="es-CL" dirty="0" err="1"/>
              <a:t>oTree</a:t>
            </a:r>
            <a:r>
              <a:rPr lang="es-CL" dirty="0"/>
              <a:t> y aplicaciones multijugador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u="sng" dirty="0"/>
              <a:t>Evaluación</a:t>
            </a:r>
            <a:endParaRPr lang="es-CL" dirty="0"/>
          </a:p>
          <a:p>
            <a:r>
              <a:rPr lang="es-CL" dirty="0"/>
              <a:t>Tarea 1 (50%): aplicación para un solo participante (módulo 2)</a:t>
            </a:r>
          </a:p>
          <a:p>
            <a:r>
              <a:rPr lang="es-CL" dirty="0"/>
              <a:t>Tarea 2 (50%): aplicación multijugador con interacción (módulo 3)</a:t>
            </a:r>
          </a:p>
          <a:p>
            <a:pPr marL="0" indent="0">
              <a:buNone/>
            </a:pPr>
            <a:r>
              <a:rPr lang="es-CL" dirty="0"/>
              <a:t>Entregar proyectos al correo almolinam@udd.cl</a:t>
            </a:r>
          </a:p>
          <a:p>
            <a:pPr marL="0" indent="0">
              <a:buNone/>
            </a:pPr>
            <a:r>
              <a:rPr lang="es-CL" dirty="0"/>
              <a:t>Fecha límite: 17 de enero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7976F1-6DB3-F040-8664-C5DF0D99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D4E74F-1DC5-3F23-B551-45781461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129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13E98-9A90-8D53-4B0D-BFF0FF88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336165"/>
            <a:ext cx="4699000" cy="1325563"/>
          </a:xfrm>
        </p:spPr>
        <p:txBody>
          <a:bodyPr/>
          <a:lstStyle/>
          <a:p>
            <a:r>
              <a:rPr lang="en-US" dirty="0"/>
              <a:t>Material del Taller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D56CDD-5DD4-FF54-0B38-AFADD7B3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7A5EF5-796B-EB57-386A-F8CB380B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3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FD4F2B-74D5-B6DC-B018-4FA27172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17" y="681037"/>
            <a:ext cx="5359983" cy="55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3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057EC-D5CB-0DA7-A455-AB9217B3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81075"/>
          </a:xfrm>
        </p:spPr>
        <p:txBody>
          <a:bodyPr/>
          <a:lstStyle/>
          <a:p>
            <a:pPr algn="ctr"/>
            <a:r>
              <a:rPr lang="es-CL" dirty="0"/>
              <a:t>Introducción: ¿Qué es </a:t>
            </a:r>
            <a:r>
              <a:rPr lang="es-CL" dirty="0" err="1"/>
              <a:t>oTree</a:t>
            </a:r>
            <a:r>
              <a:rPr lang="es-CL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1809D-07A2-141F-A863-BD290955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1117600"/>
            <a:ext cx="11653520" cy="5374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OTree es un paquete de Python que permite crear </a:t>
            </a:r>
            <a:r>
              <a:rPr lang="es-CL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formularios interactivos</a:t>
            </a:r>
            <a:r>
              <a:rPr lang="es-CL" dirty="0"/>
              <a:t> en HTML y guardar los datos ingresados automáticamente.</a:t>
            </a:r>
          </a:p>
          <a:p>
            <a:pPr marL="0" indent="0">
              <a:buNone/>
            </a:pPr>
            <a:r>
              <a:rPr lang="es-CL" sz="2400" u="sng" dirty="0"/>
              <a:t>Ventajas</a:t>
            </a:r>
            <a:r>
              <a:rPr lang="es-CL" sz="2400" dirty="0"/>
              <a:t>:</a:t>
            </a:r>
          </a:p>
          <a:p>
            <a:r>
              <a:rPr lang="es-CL" sz="2400" dirty="0"/>
              <a:t>Todas las funciones “detrás del sitio web” se programan el Python.</a:t>
            </a:r>
          </a:p>
          <a:p>
            <a:r>
              <a:rPr lang="es-CL" sz="2400" dirty="0"/>
              <a:t>Se pueden concatenar distintas tareas en una sola sesión.</a:t>
            </a:r>
          </a:p>
          <a:p>
            <a:r>
              <a:rPr lang="es-CL" sz="2400" b="1" dirty="0"/>
              <a:t>Durante la sesión los formularios pueden ser responsivos a las respuestas anteriores del mismo usuario y/o de los otros usuarios.</a:t>
            </a:r>
          </a:p>
          <a:p>
            <a:pPr marL="0" indent="0">
              <a:buNone/>
            </a:pPr>
            <a:endParaRPr lang="es-CL" sz="2400" dirty="0"/>
          </a:p>
          <a:p>
            <a:pPr marL="0" indent="0">
              <a:buNone/>
            </a:pPr>
            <a:r>
              <a:rPr lang="es-CL" sz="2400" u="sng" dirty="0"/>
              <a:t>Desventajas</a:t>
            </a:r>
            <a:r>
              <a:rPr lang="es-CL" sz="2400" dirty="0"/>
              <a:t>:</a:t>
            </a:r>
          </a:p>
          <a:p>
            <a:r>
              <a:rPr lang="es-CL" sz="2400" dirty="0"/>
              <a:t>Se debe establecer el número de personas en cada sesión previamente.</a:t>
            </a:r>
          </a:p>
          <a:p>
            <a:r>
              <a:rPr lang="es-CL" sz="2400" dirty="0"/>
              <a:t>El formato </a:t>
            </a:r>
            <a:r>
              <a:rPr lang="es-CL" sz="2400" dirty="0" err="1"/>
              <a:t>oTree</a:t>
            </a:r>
            <a:r>
              <a:rPr lang="es-CL" sz="2400" dirty="0"/>
              <a:t> es bastante rígido. Se debe respetar el formato </a:t>
            </a:r>
            <a:r>
              <a:rPr lang="es-CL" sz="2400" dirty="0" err="1"/>
              <a:t>oTree</a:t>
            </a:r>
            <a:r>
              <a:rPr lang="es-CL" sz="2400" dirty="0"/>
              <a:t> para los nombres de algunas funciones, variables y clases, y el formato de la ubicación de las clases y funciones dentro del script “madre”.</a:t>
            </a:r>
          </a:p>
          <a:p>
            <a:endParaRPr lang="es-CL" sz="24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5FFA0A-0244-22B5-6B2C-6ED2CDF2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DC33DF-C121-1B2A-EC11-A93511D1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2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D3BBC7-8592-2406-7D54-6F28487B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65658F-6A05-18FA-C4DA-13F35097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5</a:t>
            </a:fld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1CDE268-89E6-2F6C-8EE8-E48366D5E55C}"/>
              </a:ext>
            </a:extLst>
          </p:cNvPr>
          <p:cNvSpPr/>
          <p:nvPr/>
        </p:nvSpPr>
        <p:spPr>
          <a:xfrm>
            <a:off x="828040" y="264160"/>
            <a:ext cx="4043680" cy="5933440"/>
          </a:xfrm>
          <a:prstGeom prst="rect">
            <a:avLst/>
          </a:prstGeom>
          <a:solidFill>
            <a:srgbClr val="FEF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4A4A3E-05A7-9DED-314F-BA7EABD1A866}"/>
              </a:ext>
            </a:extLst>
          </p:cNvPr>
          <p:cNvSpPr/>
          <p:nvPr/>
        </p:nvSpPr>
        <p:spPr>
          <a:xfrm>
            <a:off x="1788160" y="1104266"/>
            <a:ext cx="2123440" cy="200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PÁGINAS WEB </a:t>
            </a:r>
          </a:p>
          <a:p>
            <a:pPr algn="ctr"/>
            <a:r>
              <a:rPr lang="es-CL" sz="3200" b="1" dirty="0"/>
              <a:t>HTML</a:t>
            </a:r>
          </a:p>
          <a:p>
            <a:pPr algn="ctr"/>
            <a:r>
              <a:rPr lang="es-CL" sz="1600" dirty="0"/>
              <a:t>con formato OTree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568CF4-0057-9F12-F69F-DA29482802B5}"/>
              </a:ext>
            </a:extLst>
          </p:cNvPr>
          <p:cNvSpPr/>
          <p:nvPr/>
        </p:nvSpPr>
        <p:spPr>
          <a:xfrm>
            <a:off x="1788160" y="3752215"/>
            <a:ext cx="2123440" cy="200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FUNCIONES</a:t>
            </a:r>
          </a:p>
          <a:p>
            <a:pPr algn="ctr"/>
            <a:r>
              <a:rPr lang="es-CL" sz="3200" b="1" dirty="0"/>
              <a:t>PYTHON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 formato OTree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6C293D-83DC-6418-1D33-5AB9774F9CDF}"/>
              </a:ext>
            </a:extLst>
          </p:cNvPr>
          <p:cNvSpPr txBox="1"/>
          <p:nvPr/>
        </p:nvSpPr>
        <p:spPr>
          <a:xfrm>
            <a:off x="1148080" y="26416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DESARROLLADOR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21A79EA-8023-7CF8-5F8E-2A48BE9ACAC3}"/>
              </a:ext>
            </a:extLst>
          </p:cNvPr>
          <p:cNvSpPr/>
          <p:nvPr/>
        </p:nvSpPr>
        <p:spPr>
          <a:xfrm>
            <a:off x="5273042" y="264160"/>
            <a:ext cx="3500118" cy="5933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7C2C1F-FC6B-D148-5345-9FDC8BB58809}"/>
              </a:ext>
            </a:extLst>
          </p:cNvPr>
          <p:cNvSpPr/>
          <p:nvPr/>
        </p:nvSpPr>
        <p:spPr>
          <a:xfrm>
            <a:off x="5981701" y="2230120"/>
            <a:ext cx="2123440" cy="200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SITIO WEB</a:t>
            </a:r>
          </a:p>
          <a:p>
            <a:pPr algn="ctr"/>
            <a:r>
              <a:rPr lang="es-CL" b="1" dirty="0"/>
              <a:t>RESPONSIVO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21A95-D1CF-CED7-B44D-866F5121A182}"/>
              </a:ext>
            </a:extLst>
          </p:cNvPr>
          <p:cNvSpPr txBox="1"/>
          <p:nvPr/>
        </p:nvSpPr>
        <p:spPr>
          <a:xfrm>
            <a:off x="5321301" y="300990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USUARIOS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6C33958-F8B7-D687-6E7A-23AB0302A6AD}"/>
              </a:ext>
            </a:extLst>
          </p:cNvPr>
          <p:cNvCxnSpPr>
            <a:cxnSpLocks/>
          </p:cNvCxnSpPr>
          <p:nvPr/>
        </p:nvCxnSpPr>
        <p:spPr>
          <a:xfrm>
            <a:off x="4551680" y="3230880"/>
            <a:ext cx="143002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2DBE3E6-1497-F114-A623-DB8DF9307080}"/>
              </a:ext>
            </a:extLst>
          </p:cNvPr>
          <p:cNvCxnSpPr>
            <a:stCxn id="6" idx="3"/>
          </p:cNvCxnSpPr>
          <p:nvPr/>
        </p:nvCxnSpPr>
        <p:spPr>
          <a:xfrm>
            <a:off x="3911600" y="2105026"/>
            <a:ext cx="64008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54B7321-179E-2DBD-12D6-04AD6775EEEA}"/>
              </a:ext>
            </a:extLst>
          </p:cNvPr>
          <p:cNvCxnSpPr/>
          <p:nvPr/>
        </p:nvCxnSpPr>
        <p:spPr>
          <a:xfrm>
            <a:off x="3865880" y="4673601"/>
            <a:ext cx="64008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9AB91F2-B833-DAF6-B832-789B32B79C8A}"/>
              </a:ext>
            </a:extLst>
          </p:cNvPr>
          <p:cNvCxnSpPr>
            <a:cxnSpLocks/>
          </p:cNvCxnSpPr>
          <p:nvPr/>
        </p:nvCxnSpPr>
        <p:spPr>
          <a:xfrm>
            <a:off x="4505960" y="2087880"/>
            <a:ext cx="0" cy="258572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DF8AD82-B198-D3CC-F0AB-A5585E8C7660}"/>
              </a:ext>
            </a:extLst>
          </p:cNvPr>
          <p:cNvSpPr/>
          <p:nvPr/>
        </p:nvSpPr>
        <p:spPr>
          <a:xfrm>
            <a:off x="9113520" y="264160"/>
            <a:ext cx="2743200" cy="5933440"/>
          </a:xfrm>
          <a:prstGeom prst="rect">
            <a:avLst/>
          </a:prstGeom>
          <a:solidFill>
            <a:srgbClr val="FEF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8E737B7-2F5F-C94C-9878-ABC17E191C4E}"/>
              </a:ext>
            </a:extLst>
          </p:cNvPr>
          <p:cNvSpPr txBox="1"/>
          <p:nvPr/>
        </p:nvSpPr>
        <p:spPr>
          <a:xfrm>
            <a:off x="8806181" y="292975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DESARROLLADOR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3618F10-8806-82A9-4C20-BCDC640E9767}"/>
              </a:ext>
            </a:extLst>
          </p:cNvPr>
          <p:cNvSpPr/>
          <p:nvPr/>
        </p:nvSpPr>
        <p:spPr>
          <a:xfrm>
            <a:off x="9446261" y="2230120"/>
            <a:ext cx="2123440" cy="200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BASE DE DATOS EN CSV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FA8DA34-E8C2-98AC-8E73-C554900D7FE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105141" y="3205480"/>
            <a:ext cx="1341120" cy="254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5A288D7-C9FF-94E8-8C5C-51E3CBDD3159}"/>
              </a:ext>
            </a:extLst>
          </p:cNvPr>
          <p:cNvSpPr txBox="1"/>
          <p:nvPr/>
        </p:nvSpPr>
        <p:spPr>
          <a:xfrm>
            <a:off x="4679948" y="2795746"/>
            <a:ext cx="998221" cy="36933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b="1" dirty="0"/>
              <a:t>OTREE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A2FB058-F357-9D9A-1E4D-84AE597FEB74}"/>
              </a:ext>
            </a:extLst>
          </p:cNvPr>
          <p:cNvSpPr txBox="1"/>
          <p:nvPr/>
        </p:nvSpPr>
        <p:spPr>
          <a:xfrm>
            <a:off x="8176261" y="2756775"/>
            <a:ext cx="998221" cy="36933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b="1" dirty="0"/>
              <a:t>OTREE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03BDB6C-7DCE-B18C-36A6-A062D3EE16D3}"/>
              </a:ext>
            </a:extLst>
          </p:cNvPr>
          <p:cNvSpPr txBox="1"/>
          <p:nvPr/>
        </p:nvSpPr>
        <p:spPr>
          <a:xfrm>
            <a:off x="5588000" y="4561840"/>
            <a:ext cx="288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* Se debe tener un servidor público para alojar el sitio web.</a:t>
            </a:r>
          </a:p>
        </p:txBody>
      </p:sp>
    </p:spTree>
    <p:extLst>
      <p:ext uri="{BB962C8B-B14F-4D97-AF65-F5344CB8AC3E}">
        <p14:creationId xmlns:p14="http://schemas.microsoft.com/office/powerpoint/2010/main" val="135518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D227-793A-3A59-43B0-7818B568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Instalación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1A2AE0-36F3-B63F-B2C8-D3788332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08B550-F5A8-70F6-9EC9-6E15EED3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6</a:t>
            </a:fld>
            <a:endParaRPr lang="es-C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C568D4-C053-2E44-A1DF-12D4B8235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3439006"/>
            <a:ext cx="8468360" cy="1357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pip3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otree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SFMono-Regular"/>
              </a:rPr>
              <a:t>(*)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s-CL" sz="1800" dirty="0"/>
              <a:t>cd </a:t>
            </a:r>
            <a:r>
              <a:rPr lang="es-CL" altLang="es-CL" sz="1800" i="1" dirty="0"/>
              <a:t>‘carpeta donde guardaré el proyecto’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otree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startproject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s-CL" altLang="es-CL" sz="1800" i="1" dirty="0" err="1"/>
              <a:t>i_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</a:t>
            </a:r>
            <a:r>
              <a:rPr lang="es-CL" altLang="es-CL" sz="1800" i="1" dirty="0" err="1"/>
              <a:t>_con_samples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 </a:t>
            </a:r>
            <a:r>
              <a:rPr kumimoji="0" lang="es-CL" altLang="es-CL" sz="1800" b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SFMono-Regular"/>
              </a:rPr>
              <a:t>(**)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otree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startproject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s-CL" altLang="es-CL" sz="1800" i="1" dirty="0" err="1"/>
              <a:t>i_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</a:t>
            </a:r>
            <a:r>
              <a:rPr lang="es-CL" altLang="es-CL" sz="1800" i="1" dirty="0" err="1"/>
              <a:t>_sin_samples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endParaRPr kumimoji="0" lang="es-CL" altLang="es-CL" sz="1800" b="0" u="none" strike="noStrike" cap="none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SFMono-Regular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2541143-AA89-CF6A-DD8F-5CC202E2ACD6}"/>
              </a:ext>
            </a:extLst>
          </p:cNvPr>
          <p:cNvSpPr txBox="1">
            <a:spLocks/>
          </p:cNvSpPr>
          <p:nvPr/>
        </p:nvSpPr>
        <p:spPr>
          <a:xfrm>
            <a:off x="467360" y="1554480"/>
            <a:ext cx="1165352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L" sz="2400" dirty="0"/>
              <a:t>Instalar Python y ojalá algún IDE amigable (yo uso </a:t>
            </a:r>
            <a:r>
              <a:rPr lang="es-CL" sz="2400" dirty="0" err="1"/>
              <a:t>Pycharm</a:t>
            </a:r>
            <a:r>
              <a:rPr lang="es-CL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s-CL" sz="2400" dirty="0"/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Instalar </a:t>
            </a:r>
            <a:r>
              <a:rPr lang="es-CL" sz="2400" dirty="0" err="1"/>
              <a:t>oTree</a:t>
            </a:r>
            <a:r>
              <a:rPr lang="es-CL" sz="2400" dirty="0"/>
              <a:t>:</a:t>
            </a:r>
          </a:p>
          <a:p>
            <a:pPr marL="0" indent="0">
              <a:buNone/>
            </a:pPr>
            <a:r>
              <a:rPr lang="es-CL" sz="2400" dirty="0"/>
              <a:t>       En un terminal (</a:t>
            </a:r>
            <a:r>
              <a:rPr lang="es-CL" sz="2400" dirty="0" err="1"/>
              <a:t>ej</a:t>
            </a:r>
            <a:r>
              <a:rPr lang="es-CL" sz="2400" dirty="0"/>
              <a:t>: </a:t>
            </a:r>
            <a:r>
              <a:rPr lang="es-CL" sz="2400" dirty="0" err="1"/>
              <a:t>powershell</a:t>
            </a:r>
            <a:r>
              <a:rPr lang="es-CL" sz="2400" dirty="0"/>
              <a:t> en </a:t>
            </a:r>
            <a:r>
              <a:rPr lang="es-CL" sz="2400" dirty="0" err="1"/>
              <a:t>windows</a:t>
            </a:r>
            <a:r>
              <a:rPr lang="es-CL" sz="2400" dirty="0"/>
              <a:t>) escribir los siguientes comandos: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26D659-D456-1B7F-84F1-F420678933DA}"/>
              </a:ext>
            </a:extLst>
          </p:cNvPr>
          <p:cNvSpPr txBox="1"/>
          <p:nvPr/>
        </p:nvSpPr>
        <p:spPr>
          <a:xfrm>
            <a:off x="917448" y="5041910"/>
            <a:ext cx="1033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*Error en la instalación: puede ser incompatibilidad con la versión de otro paquete de </a:t>
            </a:r>
            <a:r>
              <a:rPr lang="es-CL" dirty="0" err="1"/>
              <a:t>python</a:t>
            </a:r>
            <a:r>
              <a:rPr lang="es-CL" dirty="0"/>
              <a:t>.</a:t>
            </a:r>
          </a:p>
          <a:p>
            <a:r>
              <a:rPr lang="es-CL" dirty="0"/>
              <a:t>** </a:t>
            </a:r>
            <a:r>
              <a:rPr lang="en-US" dirty="0"/>
              <a:t>Include sample games? (y or n): </a:t>
            </a:r>
            <a:r>
              <a:rPr lang="es-CL" dirty="0"/>
              <a:t>Se puede escoger que cree carpetas con juegos de ejemplo o vacío</a:t>
            </a:r>
          </a:p>
        </p:txBody>
      </p:sp>
    </p:spTree>
    <p:extLst>
      <p:ext uri="{BB962C8B-B14F-4D97-AF65-F5344CB8AC3E}">
        <p14:creationId xmlns:p14="http://schemas.microsoft.com/office/powerpoint/2010/main" val="62491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B81F91-ED27-E4A0-F9B1-AFA24013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36F9AF-6418-978A-E9CD-FA4CCCC7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7</a:t>
            </a:fld>
            <a:endParaRPr lang="es-CL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8D971F-A4CD-2EE0-451D-831B4398D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152" y="694617"/>
            <a:ext cx="8468360" cy="63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mi_proyecto_con_</a:t>
            </a:r>
            <a:r>
              <a:rPr lang="es-CL" altLang="es-CL" sz="1800" i="1" dirty="0" err="1"/>
              <a:t>samples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otree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devserver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6B998EB8-E1DB-07DF-9372-7DA442007369}"/>
              </a:ext>
            </a:extLst>
          </p:cNvPr>
          <p:cNvGrpSpPr/>
          <p:nvPr/>
        </p:nvGrpSpPr>
        <p:grpSpPr>
          <a:xfrm>
            <a:off x="835152" y="1833557"/>
            <a:ext cx="7239372" cy="717587"/>
            <a:chOff x="835152" y="1833557"/>
            <a:chExt cx="7239372" cy="717587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A3173BE-BBA6-3722-0C41-63EB4C0B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152" y="1833557"/>
              <a:ext cx="7239372" cy="717587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F91663E-D3DC-6601-21E4-A532C43C26CA}"/>
                </a:ext>
              </a:extLst>
            </p:cNvPr>
            <p:cNvSpPr/>
            <p:nvPr/>
          </p:nvSpPr>
          <p:spPr>
            <a:xfrm>
              <a:off x="2267712" y="2153260"/>
              <a:ext cx="1609344" cy="20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C643A9-474A-30F6-27AA-5F1DBBB320F8}"/>
              </a:ext>
            </a:extLst>
          </p:cNvPr>
          <p:cNvSpPr txBox="1"/>
          <p:nvPr/>
        </p:nvSpPr>
        <p:spPr>
          <a:xfrm>
            <a:off x="733806" y="3630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dirty="0"/>
              <a:t>En </a:t>
            </a:r>
            <a:r>
              <a:rPr lang="es-CL" dirty="0"/>
              <a:t>el</a:t>
            </a:r>
            <a:r>
              <a:rPr lang="es-CL" sz="1800" dirty="0"/>
              <a:t> terminal</a:t>
            </a:r>
            <a:r>
              <a:rPr lang="es-CL" dirty="0"/>
              <a:t>, entrar al proyecto y correrlo: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E148ACD-8D88-2DAB-A622-D3C701DBC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52" y="3098403"/>
            <a:ext cx="7943274" cy="2947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78A358F-48F6-5571-2FFB-EAC629562367}"/>
              </a:ext>
            </a:extLst>
          </p:cNvPr>
          <p:cNvSpPr txBox="1"/>
          <p:nvPr/>
        </p:nvSpPr>
        <p:spPr>
          <a:xfrm>
            <a:off x="835152" y="1524315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Terminal: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4B08492-567B-A068-5E36-71F07C571F7D}"/>
              </a:ext>
            </a:extLst>
          </p:cNvPr>
          <p:cNvSpPr txBox="1"/>
          <p:nvPr/>
        </p:nvSpPr>
        <p:spPr>
          <a:xfrm>
            <a:off x="835152" y="2791652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Navegador:</a:t>
            </a:r>
          </a:p>
        </p:txBody>
      </p:sp>
    </p:spTree>
    <p:extLst>
      <p:ext uri="{BB962C8B-B14F-4D97-AF65-F5344CB8AC3E}">
        <p14:creationId xmlns:p14="http://schemas.microsoft.com/office/powerpoint/2010/main" val="330322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871106-2DE0-6A17-934B-AF5F1EA4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C324AB-B07B-08A1-1420-E25BB66C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8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49E31F-4C8F-57D3-1966-277571ED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55" y="177704"/>
            <a:ext cx="1938945" cy="6427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E29522-F532-90A2-3362-D17BA7BB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62" y="148584"/>
            <a:ext cx="1517321" cy="2442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A6125A4-C2C7-921F-88BC-C4639EB2911E}"/>
              </a:ext>
            </a:extLst>
          </p:cNvPr>
          <p:cNvSpPr txBox="1"/>
          <p:nvPr/>
        </p:nvSpPr>
        <p:spPr>
          <a:xfrm>
            <a:off x="7751273" y="771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ejemplos: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309EE64-391A-39AF-9234-E3AC83D7DA69}"/>
              </a:ext>
            </a:extLst>
          </p:cNvPr>
          <p:cNvSpPr txBox="1"/>
          <p:nvPr/>
        </p:nvSpPr>
        <p:spPr>
          <a:xfrm>
            <a:off x="4206825" y="771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Sin ejemplos: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A45F42D-BC92-5F3C-3CED-544EBE89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62" y="136525"/>
            <a:ext cx="3517185" cy="1253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3200" dirty="0"/>
              <a:t>La carpeta con el proyecto contiene: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BB254BE-6AC9-2512-11CA-CC3A6D1B0AD9}"/>
              </a:ext>
            </a:extLst>
          </p:cNvPr>
          <p:cNvSpPr/>
          <p:nvPr/>
        </p:nvSpPr>
        <p:spPr>
          <a:xfrm>
            <a:off x="5883017" y="1796667"/>
            <a:ext cx="1216152" cy="2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E37CCB-4D64-3EAE-F9F2-5988AE18E31E}"/>
              </a:ext>
            </a:extLst>
          </p:cNvPr>
          <p:cNvSpPr/>
          <p:nvPr/>
        </p:nvSpPr>
        <p:spPr>
          <a:xfrm>
            <a:off x="5883017" y="2156742"/>
            <a:ext cx="1216152" cy="2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EE8621A-512A-07BE-9886-4DA7466C6177}"/>
              </a:ext>
            </a:extLst>
          </p:cNvPr>
          <p:cNvSpPr/>
          <p:nvPr/>
        </p:nvSpPr>
        <p:spPr>
          <a:xfrm>
            <a:off x="9488424" y="976888"/>
            <a:ext cx="1658112" cy="414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FF3EABC-FC34-2E89-0749-F5FCCAE54353}"/>
              </a:ext>
            </a:extLst>
          </p:cNvPr>
          <p:cNvCxnSpPr/>
          <p:nvPr/>
        </p:nvCxnSpPr>
        <p:spPr>
          <a:xfrm>
            <a:off x="4916424" y="1914011"/>
            <a:ext cx="9665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AAD57E5-6AB6-EFA6-DA2B-2C99DACC8A1D}"/>
              </a:ext>
            </a:extLst>
          </p:cNvPr>
          <p:cNvSpPr txBox="1"/>
          <p:nvPr/>
        </p:nvSpPr>
        <p:spPr>
          <a:xfrm>
            <a:off x="2997201" y="1736423"/>
            <a:ext cx="1900935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Archivo que contiene un listado las librerías de Python que usarán nuestros scripts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F9BE5CB-F3BB-151B-022E-2D3DAD5E33DC}"/>
              </a:ext>
            </a:extLst>
          </p:cNvPr>
          <p:cNvSpPr txBox="1"/>
          <p:nvPr/>
        </p:nvSpPr>
        <p:spPr>
          <a:xfrm>
            <a:off x="5578011" y="3125880"/>
            <a:ext cx="171907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Archivo donde se configuran los parámetros que serán fijos para la sesión completa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7CC61A1-9629-78D3-9B87-7D553DAFC88A}"/>
              </a:ext>
            </a:extLst>
          </p:cNvPr>
          <p:cNvCxnSpPr>
            <a:cxnSpLocks/>
          </p:cNvCxnSpPr>
          <p:nvPr/>
        </p:nvCxnSpPr>
        <p:spPr>
          <a:xfrm flipV="1">
            <a:off x="6382889" y="2440206"/>
            <a:ext cx="0" cy="685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2E186E2-6947-3559-0AFC-2DCDDEB0BD71}"/>
              </a:ext>
            </a:extLst>
          </p:cNvPr>
          <p:cNvSpPr txBox="1"/>
          <p:nvPr/>
        </p:nvSpPr>
        <p:spPr>
          <a:xfrm>
            <a:off x="7590069" y="2157967"/>
            <a:ext cx="1719072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Cada carpeta contiene una </a:t>
            </a:r>
            <a:r>
              <a:rPr lang="es-CL" b="1" dirty="0"/>
              <a:t>aplicación </a:t>
            </a:r>
          </a:p>
          <a:p>
            <a:r>
              <a:rPr lang="es-CL" dirty="0"/>
              <a:t>(juego o actividad)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551F257-CC6C-C5DC-1D4E-7FDC1925772E}"/>
              </a:ext>
            </a:extLst>
          </p:cNvPr>
          <p:cNvCxnSpPr>
            <a:cxnSpLocks/>
          </p:cNvCxnSpPr>
          <p:nvPr/>
        </p:nvCxnSpPr>
        <p:spPr>
          <a:xfrm>
            <a:off x="8449605" y="1736423"/>
            <a:ext cx="10388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04905-FD84-51BA-8004-92A4816F6A7E}"/>
              </a:ext>
            </a:extLst>
          </p:cNvPr>
          <p:cNvCxnSpPr>
            <a:endCxn id="22" idx="0"/>
          </p:cNvCxnSpPr>
          <p:nvPr/>
        </p:nvCxnSpPr>
        <p:spPr>
          <a:xfrm>
            <a:off x="8449605" y="1736423"/>
            <a:ext cx="0" cy="421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65D8D-6B6E-87FA-7946-886E926D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s-CL" dirty="0"/>
              <a:t>Preparación del archivo </a:t>
            </a:r>
            <a:r>
              <a:rPr lang="es-CL" i="1" dirty="0" err="1"/>
              <a:t>requirements</a:t>
            </a:r>
            <a:endParaRPr lang="es-CL" i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46A00B-9746-389B-7C2D-64408F75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30" y="2088728"/>
            <a:ext cx="4092236" cy="7777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L" dirty="0"/>
              <a:t>Sin modificar (por defecto):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EE0B3-2218-CB1E-6BC9-6A414217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Taller oTree – EV 2025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4452BA-1C4C-84C4-7220-DE95062A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08602-078C-4A74-AD07-C822C0FADE2C}" type="slidenum">
              <a:rPr lang="es-CL" smtClean="0"/>
              <a:t>9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183F5B-31E1-704F-BB4C-F1D522DD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162" y="2816748"/>
            <a:ext cx="3983638" cy="15391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276880-6A71-BD14-55FD-6BA3DCC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0" y="2869570"/>
            <a:ext cx="5196240" cy="1486311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4D89CCF-33D8-7588-3D77-94B29C1BB2C5}"/>
              </a:ext>
            </a:extLst>
          </p:cNvPr>
          <p:cNvSpPr txBox="1">
            <a:spLocks/>
          </p:cNvSpPr>
          <p:nvPr/>
        </p:nvSpPr>
        <p:spPr>
          <a:xfrm>
            <a:off x="7370162" y="2092265"/>
            <a:ext cx="2865864" cy="777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Con mis librerías: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76331BD-E281-D860-C253-4B2EE6A5C105}"/>
              </a:ext>
            </a:extLst>
          </p:cNvPr>
          <p:cNvSpPr/>
          <p:nvPr/>
        </p:nvSpPr>
        <p:spPr>
          <a:xfrm>
            <a:off x="5873675" y="3550024"/>
            <a:ext cx="935916" cy="2259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732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1045</Words>
  <Application>Microsoft Office PowerPoint</Application>
  <PresentationFormat>Panorámica</PresentationFormat>
  <Paragraphs>187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SFMono-Regular</vt:lpstr>
      <vt:lpstr>Tema de Office</vt:lpstr>
      <vt:lpstr>Taller oTree Escuela de Verano 2025 Clase 1</vt:lpstr>
      <vt:lpstr>Programa</vt:lpstr>
      <vt:lpstr>Material del Taller</vt:lpstr>
      <vt:lpstr>Introducción: ¿Qué es oTree?</vt:lpstr>
      <vt:lpstr>Presentación de PowerPoint</vt:lpstr>
      <vt:lpstr>Instalación</vt:lpstr>
      <vt:lpstr>Presentación de PowerPoint</vt:lpstr>
      <vt:lpstr>La carpeta con el proyecto contiene:</vt:lpstr>
      <vt:lpstr>Preparación del archivo requirements</vt:lpstr>
      <vt:lpstr>Preparación del archivo settings: lo básico</vt:lpstr>
      <vt:lpstr>Aplicaciones: (carpetas dentro del proyecto)</vt:lpstr>
      <vt:lpstr>Archivo _init_.py</vt:lpstr>
      <vt:lpstr>Presentación de PowerPoint</vt:lpstr>
      <vt:lpstr>Hacer una sesión</vt:lpstr>
      <vt:lpstr>Presentación de PowerPoint</vt:lpstr>
      <vt:lpstr>Hacer una sala (room)</vt:lpstr>
      <vt:lpstr>Presentación de PowerPoint</vt:lpstr>
      <vt:lpstr>Documentación complete de oTree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Otree DCCS Clase 1</dc:title>
  <dc:creator>Alejandra Molina</dc:creator>
  <cp:lastModifiedBy>Alejandra Molina</cp:lastModifiedBy>
  <cp:revision>75</cp:revision>
  <dcterms:created xsi:type="dcterms:W3CDTF">2024-03-04T14:52:39Z</dcterms:created>
  <dcterms:modified xsi:type="dcterms:W3CDTF">2025-01-06T17:32:18Z</dcterms:modified>
</cp:coreProperties>
</file>