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1" r:id="rId5"/>
    <p:sldId id="258" r:id="rId6"/>
    <p:sldId id="262" r:id="rId7"/>
    <p:sldId id="264" r:id="rId8"/>
    <p:sldId id="268" r:id="rId9"/>
    <p:sldId id="269" r:id="rId10"/>
    <p:sldId id="270" r:id="rId11"/>
    <p:sldId id="271" r:id="rId12"/>
    <p:sldId id="272" r:id="rId13"/>
    <p:sldId id="266" r:id="rId14"/>
    <p:sldId id="273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C45C4D-1342-1F2D-3F9C-2AB0320A9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47F294-62D3-6695-B94E-8638CB9DA6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1AC7-6A25-4D15-B383-52686823CDCB}" type="datetimeFigureOut">
              <a:rPr lang="es-CL" smtClean="0"/>
              <a:t>06-01-2025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C42175-C2ED-6BCE-7361-1EE56134CB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7AD6C1-B9DE-581E-F98A-4812286222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43386-04F0-46E4-8629-9228E6A73D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43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1C5-7A92-487F-9FCB-37810ABAD54B}" type="datetimeFigureOut">
              <a:rPr lang="es-CL" smtClean="0"/>
              <a:t>06-01-2025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EC20-E6CC-43A9-99E0-EF802D3334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7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EC20-E6CC-43A9-99E0-EF802D3334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3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FF57-5207-27E9-F2EA-EEE6EDC75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4E4E4-2C88-1168-E93B-891774B8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28803-AD39-0530-3B2B-783947AB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58253-AF20-B4F8-43CE-08D2334A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94BAE-E8B8-E70F-934C-B25BB75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8" name="Imagen 7" descr="Logotipo, nombre de la empresa">
            <a:extLst>
              <a:ext uri="{FF2B5EF4-FFF2-40B4-BE49-F238E27FC236}">
                <a16:creationId xmlns:a16="http://schemas.microsoft.com/office/drawing/2014/main" id="{01D9F4FE-754A-5B2D-125B-686AC0EB7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C22-5040-14DA-3F22-1D98ADA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6914A-7FCD-9ABD-65E8-F59C6EE2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D4169-7194-A855-368B-6FFB65D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D3494-4C66-9DA5-58D2-169887C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BB2CA-C46A-E927-CDE5-ED5EC9ED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6C058-8FBB-585A-25D6-879ACCF4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4B981-D433-0505-6B60-E772B29A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D3FD-49FB-6BDC-6078-BB960265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65F49-F6C4-5605-624E-A4CF0756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BC68-629E-4DDE-EDC1-BA3F6890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96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E08E-91A2-E05D-A7E0-402BEBE4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A4182-EC7E-FF72-DB07-695DB09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8D854-D958-F76D-3664-A0D380DE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F3164-96DF-FBC5-4355-5E6A85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8E4F7-395E-F90C-CBF2-2F19E4F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28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6E5B3-5812-9745-DC84-78143CB1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7EBB8-AFA6-9E1A-16F9-342ED16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24C4D-030D-037E-A396-AA4EF528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828EE-7D65-F16A-F09E-1ACC464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8AB8B-37D9-A46D-D311-95B75AA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5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E298C-5CFE-3AE2-605B-55BB332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447D8-A66B-FA42-1729-0924EBC7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9F520-1DA1-B1C6-3689-64D78439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C9BB1-C18D-FE30-9DCA-E9CF49E4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F90CD9-7EB3-B9A4-22DF-BC1D6F3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8ED23-B2D4-01FC-2676-34690052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5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6952-E0B9-321F-924F-CD2648CF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1738A-7E34-5E37-3506-A0E653C9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6E073-821E-5D79-995D-01F433B0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9FDD69-B591-29D4-863A-4779537D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0BE05A-0FF0-613F-9C51-188E1C74D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1408D-8EBE-67B8-6F20-598E982B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A3386D-2D07-17FB-6E5C-C11089F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891618-D3BE-EED0-6604-0D076D3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08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EFD7D-1238-8FEE-9C7C-1AED1D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0486E2-A210-B1DC-18B0-12DECC97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F4C9D-5AC2-16FC-B8ED-84B770E3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CED6C-866F-7FCE-0AD2-25586C5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5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B18D8-BDF6-C5EB-21FF-AD734719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03051-1C77-081C-3BF7-9219C84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91F5F-DA69-EB01-1E49-C5E3E02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90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8F31-F401-7ECE-79F3-7D0D682A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7ED2-0D4A-B5BC-E22A-F017E383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031CB-C8D3-DD64-3F56-72D4D602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D4A2E-27CE-9AD8-0AB7-E0002B5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42976-0F8A-48DB-2BB3-7338217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FA202-8870-4058-398C-BFF17FD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31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04F7-BB8F-4551-00C9-8A3C736C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556E76-9DFE-755E-5AC8-C3123625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BE2B4-AC59-6B49-E643-4A648B2C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9E595-1411-3321-AC7D-0AD5046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CFCF5-0294-6A2A-E0E9-C11A1510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76D28-3494-6B87-A622-5120D9B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EE7FA-3A32-B95A-D675-67854AD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EE091-3958-3E68-76A5-1891C8E1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A3B1F-08E4-DB2A-154A-C47E8751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2B309-3D45-E1CA-800D-02DD003A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1263-31B4-05A2-DA4C-88FB65A1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7" name="Imagen 6" descr="Logotipo, nombre de la empresa">
            <a:extLst>
              <a:ext uri="{FF2B5EF4-FFF2-40B4-BE49-F238E27FC236}">
                <a16:creationId xmlns:a16="http://schemas.microsoft.com/office/drawing/2014/main" id="{FE3E65B8-97BA-D50B-6804-2C665EE6E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B4873-A0ED-FCAC-1B6B-33D28B01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sz="6000" dirty="0"/>
              <a:t>Taller </a:t>
            </a:r>
            <a:r>
              <a:rPr lang="es-CL" dirty="0" err="1"/>
              <a:t>oT</a:t>
            </a:r>
            <a:r>
              <a:rPr lang="es-CL" sz="6000" dirty="0" err="1"/>
              <a:t>ree</a:t>
            </a:r>
            <a:br>
              <a:rPr lang="es-CL" dirty="0"/>
            </a:br>
            <a:r>
              <a:rPr lang="es-CL" dirty="0"/>
              <a:t>Escuela de Verano 2025</a:t>
            </a:r>
            <a:br>
              <a:rPr lang="es-CL" sz="6000" dirty="0"/>
            </a:br>
            <a:r>
              <a:rPr lang="es-CL" sz="5400" dirty="0"/>
              <a:t>Clase 3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2E08F-2461-7E6E-6A0E-99DE9A0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158"/>
            <a:ext cx="9144000" cy="1655762"/>
          </a:xfrm>
        </p:spPr>
        <p:txBody>
          <a:bodyPr>
            <a:normAutofit/>
          </a:bodyPr>
          <a:lstStyle/>
          <a:p>
            <a:endParaRPr lang="es-CL" sz="2800" dirty="0"/>
          </a:p>
          <a:p>
            <a:r>
              <a:rPr lang="es-CL" sz="2800" dirty="0"/>
              <a:t>Alejandra Molina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48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047D5E-CFDE-58E1-D54B-51AE9C08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930327-7739-0438-A7AA-A284A11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10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F1795E-4B62-A33C-396D-BFD935D6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050"/>
            <a:ext cx="12192000" cy="543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530A66-72E0-20ED-8545-CA99C82FFB3B}"/>
              </a:ext>
            </a:extLst>
          </p:cNvPr>
          <p:cNvSpPr txBox="1"/>
          <p:nvPr/>
        </p:nvSpPr>
        <p:spPr>
          <a:xfrm>
            <a:off x="1947672" y="351043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JUGADOR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3F3E1B-3C62-6E8D-C42F-661A8C7466FF}"/>
              </a:ext>
            </a:extLst>
          </p:cNvPr>
          <p:cNvSpPr txBox="1"/>
          <p:nvPr/>
        </p:nvSpPr>
        <p:spPr>
          <a:xfrm>
            <a:off x="8104634" y="31698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JUGADOR 2</a:t>
            </a:r>
          </a:p>
        </p:txBody>
      </p:sp>
    </p:spTree>
    <p:extLst>
      <p:ext uri="{BB962C8B-B14F-4D97-AF65-F5344CB8AC3E}">
        <p14:creationId xmlns:p14="http://schemas.microsoft.com/office/powerpoint/2010/main" val="171855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8E7818-2D5C-0457-6355-4EF28D9F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1477E-AEFC-8259-585E-71AC69C1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11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8BC022-9FFA-3A7E-E5EE-95DC7E94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495"/>
            <a:ext cx="12192000" cy="5459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9DFF71-45AD-0E82-6E94-F421D299B22A}"/>
              </a:ext>
            </a:extLst>
          </p:cNvPr>
          <p:cNvSpPr txBox="1"/>
          <p:nvPr/>
        </p:nvSpPr>
        <p:spPr>
          <a:xfrm>
            <a:off x="1947672" y="351043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JUGADOR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F12ACC-1C0C-AD11-DE29-8A8E93C648D4}"/>
              </a:ext>
            </a:extLst>
          </p:cNvPr>
          <p:cNvSpPr txBox="1"/>
          <p:nvPr/>
        </p:nvSpPr>
        <p:spPr>
          <a:xfrm>
            <a:off x="8104634" y="31698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JUGADOR 2</a:t>
            </a:r>
          </a:p>
        </p:txBody>
      </p:sp>
    </p:spTree>
    <p:extLst>
      <p:ext uri="{BB962C8B-B14F-4D97-AF65-F5344CB8AC3E}">
        <p14:creationId xmlns:p14="http://schemas.microsoft.com/office/powerpoint/2010/main" val="384024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92A059-E4EC-E82A-F3E6-18DBF861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963F6-5667-A85F-26E2-73505937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12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7395F3-F6E4-C6DE-3837-A4F80EA3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566"/>
            <a:ext cx="12192000" cy="5386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974AEE-E117-3B69-AEE9-C79AA84B4956}"/>
              </a:ext>
            </a:extLst>
          </p:cNvPr>
          <p:cNvSpPr txBox="1"/>
          <p:nvPr/>
        </p:nvSpPr>
        <p:spPr>
          <a:xfrm>
            <a:off x="1947672" y="351043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JUGADOR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CED851-B0E5-A07A-FC5D-0ABA27E3FFB9}"/>
              </a:ext>
            </a:extLst>
          </p:cNvPr>
          <p:cNvSpPr txBox="1"/>
          <p:nvPr/>
        </p:nvSpPr>
        <p:spPr>
          <a:xfrm>
            <a:off x="8104634" y="31698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JUGADOR 2</a:t>
            </a:r>
          </a:p>
        </p:txBody>
      </p:sp>
    </p:spTree>
    <p:extLst>
      <p:ext uri="{BB962C8B-B14F-4D97-AF65-F5344CB8AC3E}">
        <p14:creationId xmlns:p14="http://schemas.microsoft.com/office/powerpoint/2010/main" val="185129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B4903B-5D7A-3B69-3467-E465A8713257}"/>
              </a:ext>
            </a:extLst>
          </p:cNvPr>
          <p:cNvSpPr/>
          <p:nvPr/>
        </p:nvSpPr>
        <p:spPr>
          <a:xfrm>
            <a:off x="863600" y="1904366"/>
            <a:ext cx="2743200" cy="37445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504AE-B935-EDFD-3337-11F9354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186690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s-CL" dirty="0"/>
              <a:t>Paso Cero: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2D4EF-4A75-1196-E86B-81E92DA1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127761"/>
            <a:ext cx="11402060" cy="5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En una hoja haga un diagrama de flujo de su aplicación</a:t>
            </a:r>
          </a:p>
          <a:p>
            <a:pPr marL="914400" lvl="2" indent="0">
              <a:buNone/>
            </a:pPr>
            <a:endParaRPr lang="es-CL" sz="1600" dirty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D16E4A-B5C2-0990-EB8F-0E2A25F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Taller </a:t>
            </a:r>
            <a:r>
              <a:rPr lang="es-CL" dirty="0" err="1"/>
              <a:t>oTree</a:t>
            </a:r>
            <a:r>
              <a:rPr lang="es-CL" dirty="0"/>
              <a:t> – EV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4D246C-0899-401D-C28E-FD74F717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13</a:t>
            </a:fld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5125E6-97DC-E6FE-FC07-23460B13AE1A}"/>
              </a:ext>
            </a:extLst>
          </p:cNvPr>
          <p:cNvSpPr/>
          <p:nvPr/>
        </p:nvSpPr>
        <p:spPr>
          <a:xfrm>
            <a:off x="6863080" y="1975485"/>
            <a:ext cx="2580640" cy="11233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HOJA 1 HTML</a:t>
            </a:r>
          </a:p>
          <a:p>
            <a:pPr algn="ctr"/>
            <a:r>
              <a:rPr lang="es-CL" dirty="0"/>
              <a:t>formulario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BC303A-E573-8364-F13D-D9E5738042BE}"/>
              </a:ext>
            </a:extLst>
          </p:cNvPr>
          <p:cNvSpPr/>
          <p:nvPr/>
        </p:nvSpPr>
        <p:spPr>
          <a:xfrm>
            <a:off x="6863080" y="3916363"/>
            <a:ext cx="2580640" cy="11233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HOJA 2 HTML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0559904-2000-8035-14FE-0037467346DF}"/>
              </a:ext>
            </a:extLst>
          </p:cNvPr>
          <p:cNvSpPr/>
          <p:nvPr/>
        </p:nvSpPr>
        <p:spPr>
          <a:xfrm>
            <a:off x="975360" y="3683079"/>
            <a:ext cx="2550160" cy="161027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2:</a:t>
            </a:r>
          </a:p>
          <a:p>
            <a:pPr algn="ctr"/>
            <a:r>
              <a:rPr lang="en-US" dirty="0" err="1"/>
              <a:t>Cálculo</a:t>
            </a:r>
            <a:r>
              <a:rPr lang="en-US" dirty="0"/>
              <a:t> que </a:t>
            </a:r>
            <a:r>
              <a:rPr lang="en-US" dirty="0" err="1"/>
              <a:t>usa</a:t>
            </a:r>
            <a:r>
              <a:rPr lang="en-US" dirty="0"/>
              <a:t> info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HOJA 1 y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a HOJA 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F22CA95-B9C7-7AFE-3B7C-EE8E86FD330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44240" y="2537142"/>
            <a:ext cx="341884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60E857D-35BC-767F-AFEF-E0FA41FE789F}"/>
              </a:ext>
            </a:extLst>
          </p:cNvPr>
          <p:cNvCxnSpPr>
            <a:cxnSpLocks/>
          </p:cNvCxnSpPr>
          <p:nvPr/>
        </p:nvCxnSpPr>
        <p:spPr>
          <a:xfrm flipH="1">
            <a:off x="3525520" y="2824480"/>
            <a:ext cx="3337560" cy="10160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BBA7ED7-4E0B-81CD-A85F-60A69E5B7906}"/>
              </a:ext>
            </a:extLst>
          </p:cNvPr>
          <p:cNvCxnSpPr>
            <a:cxnSpLocks/>
          </p:cNvCxnSpPr>
          <p:nvPr/>
        </p:nvCxnSpPr>
        <p:spPr>
          <a:xfrm>
            <a:off x="3525520" y="4615735"/>
            <a:ext cx="333756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BBC0D5-F649-4287-1E00-5A71151BB736}"/>
              </a:ext>
            </a:extLst>
          </p:cNvPr>
          <p:cNvSpPr txBox="1"/>
          <p:nvPr/>
        </p:nvSpPr>
        <p:spPr>
          <a:xfrm>
            <a:off x="4206240" y="2214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 a, b, 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5D55E2-2E56-69A5-5B84-C2300DBDDAAD}"/>
              </a:ext>
            </a:extLst>
          </p:cNvPr>
          <p:cNvSpPr txBox="1"/>
          <p:nvPr/>
        </p:nvSpPr>
        <p:spPr>
          <a:xfrm>
            <a:off x="4206240" y="4246403"/>
            <a:ext cx="17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 g, h,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0B12D8-CF37-8C0D-A8EA-763140F9760D}"/>
              </a:ext>
            </a:extLst>
          </p:cNvPr>
          <p:cNvSpPr txBox="1"/>
          <p:nvPr/>
        </p:nvSpPr>
        <p:spPr>
          <a:xfrm rot="20661438">
            <a:off x="4202293" y="2960547"/>
            <a:ext cx="18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 d, e, f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46809C-6473-7ADE-2687-582E4A1A1695}"/>
              </a:ext>
            </a:extLst>
          </p:cNvPr>
          <p:cNvSpPr txBox="1"/>
          <p:nvPr/>
        </p:nvSpPr>
        <p:spPr>
          <a:xfrm>
            <a:off x="1564640" y="1904366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__init__.py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B2FB90E-3E83-E7A5-3B2B-1003CE08F47B}"/>
              </a:ext>
            </a:extLst>
          </p:cNvPr>
          <p:cNvSpPr/>
          <p:nvPr/>
        </p:nvSpPr>
        <p:spPr>
          <a:xfrm>
            <a:off x="975360" y="2318149"/>
            <a:ext cx="2529840" cy="122844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1:</a:t>
            </a:r>
          </a:p>
          <a:p>
            <a:pPr algn="ctr"/>
            <a:r>
              <a:rPr lang="en-US" dirty="0" err="1"/>
              <a:t>Información</a:t>
            </a:r>
            <a:r>
              <a:rPr lang="en-US" dirty="0"/>
              <a:t> para la HOJA 1</a:t>
            </a:r>
          </a:p>
        </p:txBody>
      </p:sp>
    </p:spTree>
    <p:extLst>
      <p:ext uri="{BB962C8B-B14F-4D97-AF65-F5344CB8AC3E}">
        <p14:creationId xmlns:p14="http://schemas.microsoft.com/office/powerpoint/2010/main" val="16393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DF799-57EE-30D2-0549-8266EFA9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1365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s-CL" dirty="0"/>
              <a:t>Otras funcionalidades de </a:t>
            </a:r>
            <a:r>
              <a:rPr lang="es-CL" dirty="0" err="1"/>
              <a:t>oTree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06CFC-AFCA-8402-534F-4647C6BB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r>
              <a:rPr lang="es-CL" dirty="0"/>
              <a:t>Se puede traspasar información entre aplicaciones creando variables de la sesión y del participante.</a:t>
            </a:r>
          </a:p>
          <a:p>
            <a:r>
              <a:rPr lang="es-CL" dirty="0"/>
              <a:t>Asignación a grupos y/o tratamientos y/o roles dentro del juego:</a:t>
            </a:r>
          </a:p>
          <a:p>
            <a:pPr lvl="1"/>
            <a:r>
              <a:rPr lang="es-CL" dirty="0"/>
              <a:t>Las parejas o grupos dentro del juego no se asignan de forma aleatoria, si no que usando algún algoritmo.</a:t>
            </a:r>
          </a:p>
          <a:p>
            <a:pPr lvl="1"/>
            <a:r>
              <a:rPr lang="es-CL" dirty="0"/>
              <a:t>Algunos jugadores tienen un cierto rol dentro del grupo. Este rol se usa para mostrarle páginas o información diferente al resto.</a:t>
            </a:r>
          </a:p>
          <a:p>
            <a:r>
              <a:rPr lang="es-CL" dirty="0"/>
              <a:t>Live Pages: permite hacer páginas interactivas que muestran información dinámica en tiempo real sin cambiar de página.</a:t>
            </a:r>
          </a:p>
          <a:p>
            <a:pPr lvl="1"/>
            <a:r>
              <a:rPr lang="es-CL" dirty="0"/>
              <a:t>Ejemplo: resolver la mayor cantidad de sumas en un minuto, van cambiando los sumandos a medida que resuelve y se va llevando un contador con el número de respuestas correctas.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FEAACD-2CB9-F2E4-016C-32EB1097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AE0023-A1B9-F52A-6322-6B6FA902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37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057EC-D5CB-0DA7-A455-AB9217B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81075"/>
          </a:xfrm>
        </p:spPr>
        <p:txBody>
          <a:bodyPr/>
          <a:lstStyle/>
          <a:p>
            <a:pPr algn="ctr"/>
            <a:r>
              <a:rPr lang="es-CL" dirty="0"/>
              <a:t>Funciones de </a:t>
            </a:r>
            <a:r>
              <a:rPr lang="es-CL" dirty="0" err="1"/>
              <a:t>OTree</a:t>
            </a:r>
            <a:r>
              <a:rPr lang="es-CL" dirty="0"/>
              <a:t>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1809D-07A2-141F-A863-BD290955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849120"/>
            <a:ext cx="11653520" cy="464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i="1" dirty="0" err="1"/>
              <a:t>vars_for_template</a:t>
            </a:r>
            <a:r>
              <a:rPr lang="es-CL" sz="2400" dirty="0"/>
              <a:t>: Esta función se ubica dentro de la clase </a:t>
            </a:r>
            <a:r>
              <a:rPr lang="es-CL" sz="2400" b="1" dirty="0"/>
              <a:t>Page</a:t>
            </a:r>
          </a:p>
          <a:p>
            <a:r>
              <a:rPr lang="es-CL" sz="2400" dirty="0"/>
              <a:t>Puede llamar a las variables de las clases C y Player</a:t>
            </a:r>
          </a:p>
          <a:p>
            <a:r>
              <a:rPr lang="es-CL" sz="2400" dirty="0"/>
              <a:t>El output es un </a:t>
            </a:r>
            <a:r>
              <a:rPr lang="es-CL" sz="2400" b="1" dirty="0" err="1"/>
              <a:t>dict</a:t>
            </a:r>
            <a:r>
              <a:rPr lang="es-CL" sz="2400" dirty="0"/>
              <a:t> que contiene las variables que irán como input al HTML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5FFA0A-0244-22B5-6B2C-6ED2CDF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DC33DF-C121-1B2A-EC11-A93511D1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2</a:t>
            </a:fld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C5A6F4-4F53-D6D2-9EF7-AC097787B8D0}"/>
              </a:ext>
            </a:extLst>
          </p:cNvPr>
          <p:cNvSpPr txBox="1"/>
          <p:nvPr/>
        </p:nvSpPr>
        <p:spPr>
          <a:xfrm>
            <a:off x="1823720" y="1047552"/>
            <a:ext cx="815848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/>
              <a:t>LOS NOMBRES DE ESTAS FUNCIONES NO SE PUEDEN MODIFICAR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B4DE4F-A9B2-A856-6FEF-AD442A2C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3576669"/>
            <a:ext cx="5217525" cy="1574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CD1268-EB8E-7238-9A1F-2A225809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6669"/>
            <a:ext cx="5628640" cy="25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05FA3EAD-98BC-22FD-A0B5-343CF70173CB}"/>
              </a:ext>
            </a:extLst>
          </p:cNvPr>
          <p:cNvSpPr/>
          <p:nvPr/>
        </p:nvSpPr>
        <p:spPr>
          <a:xfrm>
            <a:off x="254000" y="3322321"/>
            <a:ext cx="5751634" cy="23717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5B07B-9A81-6E52-6CC7-6E3F2228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46" y="1117600"/>
            <a:ext cx="10887553" cy="5059363"/>
          </a:xfrm>
        </p:spPr>
        <p:txBody>
          <a:bodyPr/>
          <a:lstStyle/>
          <a:p>
            <a:pPr marL="0" indent="0">
              <a:buNone/>
            </a:pPr>
            <a:r>
              <a:rPr lang="es-CL" b="1" i="1" dirty="0" err="1"/>
              <a:t>is_displayed</a:t>
            </a:r>
            <a:r>
              <a:rPr lang="es-CL" b="1" i="1" dirty="0"/>
              <a:t> </a:t>
            </a:r>
            <a:r>
              <a:rPr lang="es-CL" sz="2400" dirty="0"/>
              <a:t>: Esta función se ubica dentro de la clase </a:t>
            </a:r>
            <a:r>
              <a:rPr lang="es-CL" sz="2400" b="1" dirty="0"/>
              <a:t>Page</a:t>
            </a:r>
          </a:p>
          <a:p>
            <a:r>
              <a:rPr lang="es-CL" sz="2400" dirty="0"/>
              <a:t>Sirve para poner condiciones sobre cuando mostrar o no esa página</a:t>
            </a:r>
          </a:p>
          <a:p>
            <a:r>
              <a:rPr lang="es-CL" sz="2400" dirty="0"/>
              <a:t>El output de la función es un </a:t>
            </a:r>
            <a:r>
              <a:rPr lang="es-CL" sz="2400" dirty="0" err="1"/>
              <a:t>Boolean</a:t>
            </a:r>
            <a:r>
              <a:rPr lang="es-CL" sz="2400" dirty="0"/>
              <a:t>:</a:t>
            </a:r>
          </a:p>
          <a:p>
            <a:pPr lvl="1"/>
            <a:r>
              <a:rPr lang="es-CL" sz="2000" dirty="0"/>
              <a:t>True: la página se muestra</a:t>
            </a:r>
          </a:p>
          <a:p>
            <a:pPr lvl="1"/>
            <a:r>
              <a:rPr lang="es-CL" sz="2000" dirty="0"/>
              <a:t>False: la página no se muestra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D6BE7E-9CDC-7407-029B-21F46A1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9657C0-9EE6-E2AF-983F-F369E7C2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3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22D74D-5684-88AF-9544-700799AD0D03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Funciones de </a:t>
            </a:r>
            <a:r>
              <a:rPr lang="es-CL" dirty="0" err="1"/>
              <a:t>OTree</a:t>
            </a:r>
            <a:r>
              <a:rPr lang="es-CL" dirty="0"/>
              <a:t> en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871987-F96C-4B0C-189D-FD74DD99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7" y="3637121"/>
            <a:ext cx="5181671" cy="12701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ACC8FA6-92B6-9A95-FD36-64255A72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67" y="3637121"/>
            <a:ext cx="5539386" cy="23717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C96D42-45A6-E353-1975-A7568C08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7" y="5184397"/>
            <a:ext cx="5181671" cy="29609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199D2B-BB1B-E07A-484A-A0D69279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635" y="6099040"/>
            <a:ext cx="8545118" cy="3238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C3117DF-CE38-4362-F735-35B6902E73F0}"/>
              </a:ext>
            </a:extLst>
          </p:cNvPr>
          <p:cNvSpPr txBox="1"/>
          <p:nvPr/>
        </p:nvSpPr>
        <p:spPr>
          <a:xfrm>
            <a:off x="254000" y="3277949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 1: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BB852E6-B578-E3DB-B598-4301E5AFB1A0}"/>
              </a:ext>
            </a:extLst>
          </p:cNvPr>
          <p:cNvSpPr txBox="1"/>
          <p:nvPr/>
        </p:nvSpPr>
        <p:spPr>
          <a:xfrm>
            <a:off x="6096000" y="3267789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 2:</a:t>
            </a:r>
          </a:p>
        </p:txBody>
      </p:sp>
    </p:spTree>
    <p:extLst>
      <p:ext uri="{BB962C8B-B14F-4D97-AF65-F5344CB8AC3E}">
        <p14:creationId xmlns:p14="http://schemas.microsoft.com/office/powerpoint/2010/main" val="24279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ECAE8-A109-15F4-537C-27C8853B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443"/>
          </a:xfrm>
        </p:spPr>
        <p:txBody>
          <a:bodyPr/>
          <a:lstStyle/>
          <a:p>
            <a:pPr marL="0" indent="0">
              <a:buNone/>
            </a:pPr>
            <a:r>
              <a:rPr lang="es-CL" b="1" i="1" dirty="0" err="1"/>
              <a:t>before_next_page</a:t>
            </a:r>
            <a:r>
              <a:rPr lang="es-CL" dirty="0"/>
              <a:t>: Esta función se ubica dentro de la clase </a:t>
            </a:r>
            <a:r>
              <a:rPr lang="es-CL" b="1" dirty="0"/>
              <a:t>Page</a:t>
            </a:r>
          </a:p>
          <a:p>
            <a:r>
              <a:rPr lang="es-CL" dirty="0"/>
              <a:t>Sirve para hacer cálculos o validaciones antes de que el participante pase a la página siguiente, usando los inputs de la página actual.</a:t>
            </a:r>
          </a:p>
          <a:p>
            <a:r>
              <a:rPr lang="es-CL" dirty="0"/>
              <a:t>No tiene outputs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3EBD15-E736-9131-7D35-E2CA1ED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A9EFF0-35D4-851F-57F6-ED072F32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4</a:t>
            </a:fld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D7CC063-0F4A-8354-EAA6-0F005EB0B5EB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Funciones de </a:t>
            </a:r>
            <a:r>
              <a:rPr lang="es-CL" dirty="0" err="1"/>
              <a:t>OTree</a:t>
            </a:r>
            <a:r>
              <a:rPr lang="es-CL" dirty="0"/>
              <a:t> en Python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F0460C-4F6B-6E50-0B53-1C90C268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29" y="3507600"/>
            <a:ext cx="8967542" cy="28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72DB3-87A2-5667-0312-6EFD5D71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117600"/>
            <a:ext cx="11907520" cy="5028883"/>
          </a:xfrm>
        </p:spPr>
        <p:txBody>
          <a:bodyPr/>
          <a:lstStyle/>
          <a:p>
            <a:pPr marL="0" indent="0">
              <a:buNone/>
            </a:pPr>
            <a:r>
              <a:rPr lang="es-CL" b="1" i="1" dirty="0" err="1"/>
              <a:t>after_all_players_arrive</a:t>
            </a:r>
            <a:r>
              <a:rPr lang="es-CL" dirty="0"/>
              <a:t>: </a:t>
            </a:r>
            <a:r>
              <a:rPr lang="es-CL" sz="2400" dirty="0"/>
              <a:t>Esta función se ubica dentro de la clase de una </a:t>
            </a:r>
            <a:r>
              <a:rPr lang="es-CL" sz="2400" dirty="0" err="1"/>
              <a:t>WaitPage</a:t>
            </a:r>
            <a:r>
              <a:rPr lang="es-CL" sz="2400" dirty="0"/>
              <a:t>.</a:t>
            </a:r>
          </a:p>
          <a:p>
            <a:r>
              <a:rPr lang="es-CL" sz="2400" dirty="0"/>
              <a:t>Se usa cuando se requiere juntar las respuestas de más de un </a:t>
            </a:r>
            <a:r>
              <a:rPr lang="es-CL" sz="2400" dirty="0" err="1"/>
              <a:t>player</a:t>
            </a:r>
            <a:r>
              <a:rPr lang="es-CL" sz="2400" dirty="0"/>
              <a:t>.</a:t>
            </a:r>
          </a:p>
          <a:p>
            <a:r>
              <a:rPr lang="es-CL" sz="2400" dirty="0"/>
              <a:t>La función se puede programar ahí mismo o se puede llamar a una función que haya sido definida antes en el </a:t>
            </a:r>
            <a:r>
              <a:rPr lang="es-CL" sz="2400" i="1" dirty="0"/>
              <a:t>__init__.py</a:t>
            </a:r>
          </a:p>
          <a:p>
            <a:r>
              <a:rPr lang="es-CL" sz="2400" dirty="0"/>
              <a:t>No tiene outputs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2C940-A338-0430-D23A-6F8A537B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931DD1-2C05-8F61-05F9-6CE0C406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5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20AA1E6-6A2A-26E5-8F51-0AF9216D97F9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Funciones de </a:t>
            </a:r>
            <a:r>
              <a:rPr lang="es-CL" dirty="0" err="1"/>
              <a:t>OTree</a:t>
            </a:r>
            <a:r>
              <a:rPr lang="es-CL" dirty="0"/>
              <a:t> en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60CAA2-49DD-8F33-8909-7D08570B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43" y="3429000"/>
            <a:ext cx="6906589" cy="26102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4D04E65-366A-FC72-2F9D-591DEAB7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43" y="5562591"/>
            <a:ext cx="4874764" cy="6888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46FF99-91E5-5783-4450-86149E1A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843" y="3429000"/>
            <a:ext cx="8271336" cy="33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D98CF-E9DB-3A14-3F54-19B52B5E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08"/>
          </a:xfrm>
        </p:spPr>
        <p:txBody>
          <a:bodyPr>
            <a:normAutofit/>
          </a:bodyPr>
          <a:lstStyle/>
          <a:p>
            <a:r>
              <a:rPr lang="es-CL" dirty="0"/>
              <a:t>Dato Útil: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7DCDA-B269-669D-0619-61A2D9E2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08984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Además de las variables definidas por ustedes en las clases Player y </a:t>
            </a:r>
            <a:r>
              <a:rPr lang="es-CL" dirty="0" err="1"/>
              <a:t>Group</a:t>
            </a:r>
            <a:r>
              <a:rPr lang="es-CL" dirty="0"/>
              <a:t>, dentro de Python y de los HTML se puede acceder a las siguientes variables: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player.get_others_in_group</a:t>
            </a:r>
            <a:r>
              <a:rPr lang="es-C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s-C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player.round_number</a:t>
            </a:r>
            <a:r>
              <a:rPr lang="es-C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s-C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player.in_previous_rounds</a:t>
            </a:r>
            <a:r>
              <a:rPr lang="es-C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(y otras funciones similares)</a:t>
            </a:r>
          </a:p>
          <a:p>
            <a:pPr marL="0" indent="0">
              <a:buNone/>
            </a:pPr>
            <a:endParaRPr lang="es-CL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group.get_players</a:t>
            </a:r>
            <a:r>
              <a:rPr lang="es-C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s-C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group.get_player_by_id</a:t>
            </a:r>
            <a:r>
              <a:rPr lang="es-C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(id)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C9D65-F45C-DF12-4BE9-932894F1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E0943C-208B-C6CB-A213-16DF418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40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44780-395A-2396-BF88-8D8EB5B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9194"/>
            <a:ext cx="10515600" cy="864933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TAREA 2</a:t>
            </a:r>
            <a:r>
              <a:rPr lang="es-CL" dirty="0"/>
              <a:t>: Programe el siguiente juego</a:t>
            </a:r>
            <a:br>
              <a:rPr lang="es-CL" dirty="0"/>
            </a:br>
            <a:r>
              <a:rPr lang="es-CL" sz="3600" dirty="0"/>
              <a:t>(entrega individual, trabajo en parejas)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8D7A9-D3FA-C72C-AC8C-6A6B6EF6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335024"/>
            <a:ext cx="11262360" cy="4841939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Pida al </a:t>
            </a:r>
            <a:r>
              <a:rPr lang="es-CL" dirty="0">
                <a:solidFill>
                  <a:schemeClr val="accent6"/>
                </a:solidFill>
              </a:rPr>
              <a:t>jugador 1</a:t>
            </a:r>
            <a:r>
              <a:rPr lang="es-CL" dirty="0"/>
              <a:t> ingresar 2 números entre 0 y 100</a:t>
            </a:r>
          </a:p>
          <a:p>
            <a:r>
              <a:rPr lang="es-CL" dirty="0"/>
              <a:t>Muestre al </a:t>
            </a:r>
            <a:r>
              <a:rPr lang="es-CL" dirty="0">
                <a:solidFill>
                  <a:schemeClr val="accent6"/>
                </a:solidFill>
              </a:rPr>
              <a:t>jugador 2</a:t>
            </a:r>
            <a:r>
              <a:rPr lang="es-CL" dirty="0"/>
              <a:t> esos números y pídales que los sume </a:t>
            </a:r>
          </a:p>
          <a:p>
            <a:r>
              <a:rPr lang="es-CL" dirty="0"/>
              <a:t>Muestre al </a:t>
            </a:r>
            <a:r>
              <a:rPr lang="es-CL" dirty="0">
                <a:solidFill>
                  <a:schemeClr val="accent6"/>
                </a:solidFill>
              </a:rPr>
              <a:t>jugador 1</a:t>
            </a:r>
            <a:r>
              <a:rPr lang="es-CL" dirty="0"/>
              <a:t> el resultado correcto de la suma y el resultado ingresado por el jugador 2. Muestre un formulario con las opciones “correcto” e “incorrecto”</a:t>
            </a:r>
          </a:p>
          <a:p>
            <a:r>
              <a:rPr lang="es-CL" dirty="0"/>
              <a:t>Muestre al </a:t>
            </a:r>
            <a:r>
              <a:rPr lang="es-CL" dirty="0">
                <a:solidFill>
                  <a:schemeClr val="accent6"/>
                </a:solidFill>
              </a:rPr>
              <a:t>jugador 2</a:t>
            </a:r>
            <a:r>
              <a:rPr lang="es-CL" dirty="0"/>
              <a:t> la opción “Correcto” o “Incorrecto” seleccionada por el jugador 1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Ayudas: </a:t>
            </a:r>
          </a:p>
          <a:p>
            <a:pPr marL="0" indent="0">
              <a:buNone/>
            </a:pPr>
            <a:r>
              <a:rPr lang="es-CL" dirty="0"/>
              <a:t>Almacene las variables en la clase </a:t>
            </a:r>
            <a:r>
              <a:rPr lang="es-CL" dirty="0" err="1"/>
              <a:t>Group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Entre las páginas intercale </a:t>
            </a:r>
            <a:r>
              <a:rPr lang="es-CL" i="1" dirty="0" err="1"/>
              <a:t>WaitPage</a:t>
            </a:r>
            <a:endParaRPr lang="es-CL" i="1" dirty="0"/>
          </a:p>
          <a:p>
            <a:pPr marL="0" indent="0">
              <a:buNone/>
            </a:pPr>
            <a:r>
              <a:rPr lang="es-CL" dirty="0"/>
              <a:t>Use </a:t>
            </a:r>
            <a:r>
              <a:rPr lang="es-CL" i="1" dirty="0" err="1"/>
              <a:t>is_displayed</a:t>
            </a:r>
            <a:r>
              <a:rPr lang="es-CL" dirty="0"/>
              <a:t> para mostrar páginas diferentes a los jugadores 1 y 2</a:t>
            </a:r>
          </a:p>
          <a:p>
            <a:pPr marL="0" indent="0">
              <a:buNone/>
            </a:pPr>
            <a:r>
              <a:rPr lang="es-CL" dirty="0"/>
              <a:t>Use </a:t>
            </a:r>
            <a:r>
              <a:rPr lang="es-CL" i="1" dirty="0" err="1"/>
              <a:t>before_next_page</a:t>
            </a:r>
            <a:r>
              <a:rPr lang="es-CL" i="1" dirty="0"/>
              <a:t> </a:t>
            </a:r>
            <a:r>
              <a:rPr lang="es-CL" dirty="0"/>
              <a:t>para calcular el resultado correcto de la suma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D86C61-9796-AF03-426A-10437CF7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444797-F9F1-2CF7-A91F-F7BCAAB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42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EE4DD-A328-B5B0-5172-E0D720D3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DCC6EF-C4BA-9ED0-3659-5E448BC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98A34-8609-F31E-F0AC-A05D6D2A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8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4ED9FE-F5E7-C16C-F099-B8FBF326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375"/>
            <a:ext cx="12192000" cy="541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9E153B-9CB1-C1F4-234E-78DECDD186BA}"/>
              </a:ext>
            </a:extLst>
          </p:cNvPr>
          <p:cNvSpPr txBox="1"/>
          <p:nvPr/>
        </p:nvSpPr>
        <p:spPr>
          <a:xfrm>
            <a:off x="1947672" y="351043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JUGADOR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30CA27-5F62-7893-8D36-0B51B98C0D0B}"/>
              </a:ext>
            </a:extLst>
          </p:cNvPr>
          <p:cNvSpPr txBox="1"/>
          <p:nvPr/>
        </p:nvSpPr>
        <p:spPr>
          <a:xfrm>
            <a:off x="8104634" y="31698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JUGADOR 2</a:t>
            </a:r>
          </a:p>
        </p:txBody>
      </p:sp>
    </p:spTree>
    <p:extLst>
      <p:ext uri="{BB962C8B-B14F-4D97-AF65-F5344CB8AC3E}">
        <p14:creationId xmlns:p14="http://schemas.microsoft.com/office/powerpoint/2010/main" val="2335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391F12-2559-C300-03A0-E99E3F79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F94571-6FB9-B432-3868-1312B19B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9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57036F-8812-5184-4004-4B846646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65"/>
            <a:ext cx="12192000" cy="5446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C2C96E-BE14-EC72-3744-6F5C8D3C79BC}"/>
              </a:ext>
            </a:extLst>
          </p:cNvPr>
          <p:cNvSpPr txBox="1"/>
          <p:nvPr/>
        </p:nvSpPr>
        <p:spPr>
          <a:xfrm>
            <a:off x="1947672" y="351043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JUGADOR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D9FAE3-A80B-93A5-61CE-847ACF8B1D68}"/>
              </a:ext>
            </a:extLst>
          </p:cNvPr>
          <p:cNvSpPr txBox="1"/>
          <p:nvPr/>
        </p:nvSpPr>
        <p:spPr>
          <a:xfrm>
            <a:off x="8104634" y="31698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JUGADOR 2</a:t>
            </a:r>
          </a:p>
        </p:txBody>
      </p:sp>
    </p:spTree>
    <p:extLst>
      <p:ext uri="{BB962C8B-B14F-4D97-AF65-F5344CB8AC3E}">
        <p14:creationId xmlns:p14="http://schemas.microsoft.com/office/powerpoint/2010/main" val="614753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749</Words>
  <Application>Microsoft Office PowerPoint</Application>
  <PresentationFormat>Panorámica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Taller oTree Escuela de Verano 2025 Clase 3</vt:lpstr>
      <vt:lpstr>Funciones de OTree en Python</vt:lpstr>
      <vt:lpstr>Presentación de PowerPoint</vt:lpstr>
      <vt:lpstr>Presentación de PowerPoint</vt:lpstr>
      <vt:lpstr>Presentación de PowerPoint</vt:lpstr>
      <vt:lpstr>Dato Útil:</vt:lpstr>
      <vt:lpstr>TAREA 2: Programe el siguiente juego (entrega individual, trabajo en parejas)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 Cero:</vt:lpstr>
      <vt:lpstr>Otras funcionalidades de oTree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Otree DCCS Clase 1</dc:title>
  <dc:creator>Alejandra Molina</dc:creator>
  <cp:lastModifiedBy>Alejandra Molina</cp:lastModifiedBy>
  <cp:revision>61</cp:revision>
  <dcterms:created xsi:type="dcterms:W3CDTF">2024-03-04T14:52:39Z</dcterms:created>
  <dcterms:modified xsi:type="dcterms:W3CDTF">2025-01-06T17:31:10Z</dcterms:modified>
</cp:coreProperties>
</file>