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sldIdLst>
    <p:sldId id="256" r:id="rId2"/>
    <p:sldId id="257" r:id="rId3"/>
    <p:sldId id="281" r:id="rId4"/>
    <p:sldId id="258" r:id="rId5"/>
    <p:sldId id="259" r:id="rId6"/>
    <p:sldId id="260" r:id="rId7"/>
    <p:sldId id="261" r:id="rId8"/>
    <p:sldId id="262" r:id="rId9"/>
    <p:sldId id="264" r:id="rId10"/>
    <p:sldId id="271" r:id="rId11"/>
    <p:sldId id="270" r:id="rId12"/>
    <p:sldId id="263" r:id="rId13"/>
    <p:sldId id="282" r:id="rId14"/>
    <p:sldId id="265" r:id="rId15"/>
    <p:sldId id="274" r:id="rId16"/>
    <p:sldId id="275" r:id="rId17"/>
    <p:sldId id="276" r:id="rId18"/>
    <p:sldId id="272" r:id="rId19"/>
    <p:sldId id="273" r:id="rId20"/>
    <p:sldId id="266" r:id="rId21"/>
    <p:sldId id="277" r:id="rId22"/>
    <p:sldId id="279" r:id="rId23"/>
    <p:sldId id="278" r:id="rId24"/>
    <p:sldId id="267" r:id="rId25"/>
    <p:sldId id="268" r:id="rId26"/>
    <p:sldId id="269" r:id="rId27"/>
    <p:sldId id="280" r:id="rId28"/>
    <p:sldId id="283" r:id="rId2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46"/>
    <p:restoredTop sz="94383"/>
  </p:normalViewPr>
  <p:slideViewPr>
    <p:cSldViewPr snapToGrid="0">
      <p:cViewPr>
        <p:scale>
          <a:sx n="72" d="100"/>
          <a:sy n="72" d="100"/>
        </p:scale>
        <p:origin x="2696" y="1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47BECF-8A22-4CD9-90A1-69424AAEEDA6}"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73CF26D-DDDF-46A4-B9EB-198610E1B167}">
      <dgm:prSet/>
      <dgm:spPr/>
      <dgm:t>
        <a:bodyPr/>
        <a:lstStyle/>
        <a:p>
          <a:pPr>
            <a:defRPr cap="all"/>
          </a:pPr>
          <a:r>
            <a:rPr lang="es-ES"/>
            <a:t>¿Es necesario tener en cuenta el favor del sentimiento del mercado al momento de conformar un portafolio?</a:t>
          </a:r>
          <a:endParaRPr lang="en-US"/>
        </a:p>
      </dgm:t>
    </dgm:pt>
    <dgm:pt modelId="{D5127B5C-7263-43B0-8403-338F0655BF36}" type="parTrans" cxnId="{658FC10B-62DF-4203-A809-C6377E751A2E}">
      <dgm:prSet/>
      <dgm:spPr/>
      <dgm:t>
        <a:bodyPr/>
        <a:lstStyle/>
        <a:p>
          <a:endParaRPr lang="en-US"/>
        </a:p>
      </dgm:t>
    </dgm:pt>
    <dgm:pt modelId="{7DA611CC-8CA3-45B1-9CD1-740168842FFE}" type="sibTrans" cxnId="{658FC10B-62DF-4203-A809-C6377E751A2E}">
      <dgm:prSet/>
      <dgm:spPr/>
      <dgm:t>
        <a:bodyPr/>
        <a:lstStyle/>
        <a:p>
          <a:endParaRPr lang="en-US"/>
        </a:p>
      </dgm:t>
    </dgm:pt>
    <dgm:pt modelId="{653F224D-A040-4459-A9C6-2229C87F8B35}">
      <dgm:prSet/>
      <dgm:spPr/>
      <dgm:t>
        <a:bodyPr/>
        <a:lstStyle/>
        <a:p>
          <a:pPr>
            <a:defRPr cap="all"/>
          </a:pPr>
          <a:r>
            <a:rPr lang="es-ES"/>
            <a:t>¿En qué acciones aplica?</a:t>
          </a:r>
          <a:endParaRPr lang="en-US"/>
        </a:p>
      </dgm:t>
    </dgm:pt>
    <dgm:pt modelId="{0EEA74E1-C322-4713-BBB7-E80C3CA49107}" type="parTrans" cxnId="{B9880FF7-1C7E-4DFA-9845-7F604434E52F}">
      <dgm:prSet/>
      <dgm:spPr/>
      <dgm:t>
        <a:bodyPr/>
        <a:lstStyle/>
        <a:p>
          <a:endParaRPr lang="en-US"/>
        </a:p>
      </dgm:t>
    </dgm:pt>
    <dgm:pt modelId="{4D96D3B8-C4D7-4E8B-A5DD-54658763E1D5}" type="sibTrans" cxnId="{B9880FF7-1C7E-4DFA-9845-7F604434E52F}">
      <dgm:prSet/>
      <dgm:spPr/>
      <dgm:t>
        <a:bodyPr/>
        <a:lstStyle/>
        <a:p>
          <a:endParaRPr lang="en-US"/>
        </a:p>
      </dgm:t>
    </dgm:pt>
    <dgm:pt modelId="{D366E12C-E42E-429F-AB1E-41BAA332120F}">
      <dgm:prSet/>
      <dgm:spPr/>
      <dgm:t>
        <a:bodyPr/>
        <a:lstStyle/>
        <a:p>
          <a:pPr>
            <a:defRPr cap="all"/>
          </a:pPr>
          <a:r>
            <a:rPr lang="es-ES"/>
            <a:t>¿Qué tanto se pueden relacionar conceptos financieros con la aplicación del sentimiento para composición de portafolios?</a:t>
          </a:r>
          <a:endParaRPr lang="en-US"/>
        </a:p>
      </dgm:t>
    </dgm:pt>
    <dgm:pt modelId="{74EE598E-E390-4E34-98AC-B7E54DB89547}" type="parTrans" cxnId="{4EB0B189-15F4-4464-9D65-8ADCCF721D81}">
      <dgm:prSet/>
      <dgm:spPr/>
      <dgm:t>
        <a:bodyPr/>
        <a:lstStyle/>
        <a:p>
          <a:endParaRPr lang="en-US"/>
        </a:p>
      </dgm:t>
    </dgm:pt>
    <dgm:pt modelId="{A9D5895B-949E-45BC-84C5-E32E9ACF3B6D}" type="sibTrans" cxnId="{4EB0B189-15F4-4464-9D65-8ADCCF721D81}">
      <dgm:prSet/>
      <dgm:spPr/>
      <dgm:t>
        <a:bodyPr/>
        <a:lstStyle/>
        <a:p>
          <a:endParaRPr lang="en-US"/>
        </a:p>
      </dgm:t>
    </dgm:pt>
    <dgm:pt modelId="{2D1B6B66-DA9A-4DFE-9217-43C5EF27A376}" type="pres">
      <dgm:prSet presAssocID="{4F47BECF-8A22-4CD9-90A1-69424AAEEDA6}" presName="root" presStyleCnt="0">
        <dgm:presLayoutVars>
          <dgm:dir/>
          <dgm:resizeHandles val="exact"/>
        </dgm:presLayoutVars>
      </dgm:prSet>
      <dgm:spPr/>
    </dgm:pt>
    <dgm:pt modelId="{2B1626B2-8A67-4CA9-B679-ADEEA0978629}" type="pres">
      <dgm:prSet presAssocID="{873CF26D-DDDF-46A4-B9EB-198610E1B167}" presName="compNode" presStyleCnt="0"/>
      <dgm:spPr/>
    </dgm:pt>
    <dgm:pt modelId="{E8F1D67E-179B-4E57-AEB6-12D8BBB3F923}" type="pres">
      <dgm:prSet presAssocID="{873CF26D-DDDF-46A4-B9EB-198610E1B167}" presName="iconBgRect" presStyleLbl="bgShp" presStyleIdx="0" presStyleCnt="3"/>
      <dgm:spPr/>
    </dgm:pt>
    <dgm:pt modelId="{7B3DB1E3-D8D3-4D33-A61D-1C7EA6AD80BC}" type="pres">
      <dgm:prSet presAssocID="{873CF26D-DDDF-46A4-B9EB-198610E1B16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humbs Up Sign"/>
        </a:ext>
      </dgm:extLst>
    </dgm:pt>
    <dgm:pt modelId="{2C517674-3EE0-43B2-9398-F5535128298B}" type="pres">
      <dgm:prSet presAssocID="{873CF26D-DDDF-46A4-B9EB-198610E1B167}" presName="spaceRect" presStyleCnt="0"/>
      <dgm:spPr/>
    </dgm:pt>
    <dgm:pt modelId="{2B0D0571-0068-4AC6-9015-B63443AE0B89}" type="pres">
      <dgm:prSet presAssocID="{873CF26D-DDDF-46A4-B9EB-198610E1B167}" presName="textRect" presStyleLbl="revTx" presStyleIdx="0" presStyleCnt="3">
        <dgm:presLayoutVars>
          <dgm:chMax val="1"/>
          <dgm:chPref val="1"/>
        </dgm:presLayoutVars>
      </dgm:prSet>
      <dgm:spPr/>
    </dgm:pt>
    <dgm:pt modelId="{F923411B-7925-4518-AA23-F75EEBF9CD3D}" type="pres">
      <dgm:prSet presAssocID="{7DA611CC-8CA3-45B1-9CD1-740168842FFE}" presName="sibTrans" presStyleCnt="0"/>
      <dgm:spPr/>
    </dgm:pt>
    <dgm:pt modelId="{80F5A635-C4D3-4BB2-8455-40365596A134}" type="pres">
      <dgm:prSet presAssocID="{653F224D-A040-4459-A9C6-2229C87F8B35}" presName="compNode" presStyleCnt="0"/>
      <dgm:spPr/>
    </dgm:pt>
    <dgm:pt modelId="{CE500D1D-B7B6-4456-9931-3B1279FA7A67}" type="pres">
      <dgm:prSet presAssocID="{653F224D-A040-4459-A9C6-2229C87F8B35}" presName="iconBgRect" presStyleLbl="bgShp" presStyleIdx="1" presStyleCnt="3"/>
      <dgm:spPr/>
    </dgm:pt>
    <dgm:pt modelId="{A44511F2-C297-4DF2-8B6B-0B0EEACBA2F8}" type="pres">
      <dgm:prSet presAssocID="{653F224D-A040-4459-A9C6-2229C87F8B3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Graph with Upward Trend"/>
        </a:ext>
      </dgm:extLst>
    </dgm:pt>
    <dgm:pt modelId="{4667428C-D497-446C-9337-D7391C36BDC5}" type="pres">
      <dgm:prSet presAssocID="{653F224D-A040-4459-A9C6-2229C87F8B35}" presName="spaceRect" presStyleCnt="0"/>
      <dgm:spPr/>
    </dgm:pt>
    <dgm:pt modelId="{06B4CB7B-9BF0-47F8-8AE8-5B616CC242DB}" type="pres">
      <dgm:prSet presAssocID="{653F224D-A040-4459-A9C6-2229C87F8B35}" presName="textRect" presStyleLbl="revTx" presStyleIdx="1" presStyleCnt="3">
        <dgm:presLayoutVars>
          <dgm:chMax val="1"/>
          <dgm:chPref val="1"/>
        </dgm:presLayoutVars>
      </dgm:prSet>
      <dgm:spPr/>
    </dgm:pt>
    <dgm:pt modelId="{6A15525E-A462-42F4-A9DB-BD519951A751}" type="pres">
      <dgm:prSet presAssocID="{4D96D3B8-C4D7-4E8B-A5DD-54658763E1D5}" presName="sibTrans" presStyleCnt="0"/>
      <dgm:spPr/>
    </dgm:pt>
    <dgm:pt modelId="{7AEE1727-33C0-4250-A6A0-46C411F0E6A3}" type="pres">
      <dgm:prSet presAssocID="{D366E12C-E42E-429F-AB1E-41BAA332120F}" presName="compNode" presStyleCnt="0"/>
      <dgm:spPr/>
    </dgm:pt>
    <dgm:pt modelId="{C35EABB2-7D78-4957-801A-608C48516B7A}" type="pres">
      <dgm:prSet presAssocID="{D366E12C-E42E-429F-AB1E-41BAA332120F}" presName="iconBgRect" presStyleLbl="bgShp" presStyleIdx="2" presStyleCnt="3"/>
      <dgm:spPr/>
    </dgm:pt>
    <dgm:pt modelId="{D45A4206-8078-4396-928B-04DE10E935D4}" type="pres">
      <dgm:prSet presAssocID="{D366E12C-E42E-429F-AB1E-41BAA332120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9B586F1B-55AB-4B34-A09D-75E34F286D1F}" type="pres">
      <dgm:prSet presAssocID="{D366E12C-E42E-429F-AB1E-41BAA332120F}" presName="spaceRect" presStyleCnt="0"/>
      <dgm:spPr/>
    </dgm:pt>
    <dgm:pt modelId="{B088FA3D-FEB1-4709-8433-12E119E7270B}" type="pres">
      <dgm:prSet presAssocID="{D366E12C-E42E-429F-AB1E-41BAA332120F}" presName="textRect" presStyleLbl="revTx" presStyleIdx="2" presStyleCnt="3">
        <dgm:presLayoutVars>
          <dgm:chMax val="1"/>
          <dgm:chPref val="1"/>
        </dgm:presLayoutVars>
      </dgm:prSet>
      <dgm:spPr/>
    </dgm:pt>
  </dgm:ptLst>
  <dgm:cxnLst>
    <dgm:cxn modelId="{658FC10B-62DF-4203-A809-C6377E751A2E}" srcId="{4F47BECF-8A22-4CD9-90A1-69424AAEEDA6}" destId="{873CF26D-DDDF-46A4-B9EB-198610E1B167}" srcOrd="0" destOrd="0" parTransId="{D5127B5C-7263-43B0-8403-338F0655BF36}" sibTransId="{7DA611CC-8CA3-45B1-9CD1-740168842FFE}"/>
    <dgm:cxn modelId="{6570632F-BF62-4996-A0E2-57AB89973924}" type="presOf" srcId="{4F47BECF-8A22-4CD9-90A1-69424AAEEDA6}" destId="{2D1B6B66-DA9A-4DFE-9217-43C5EF27A376}" srcOrd="0" destOrd="0" presId="urn:microsoft.com/office/officeart/2018/5/layout/IconCircleLabelList"/>
    <dgm:cxn modelId="{19D29C3B-C048-4BB7-96C2-38D803F10F77}" type="presOf" srcId="{D366E12C-E42E-429F-AB1E-41BAA332120F}" destId="{B088FA3D-FEB1-4709-8433-12E119E7270B}" srcOrd="0" destOrd="0" presId="urn:microsoft.com/office/officeart/2018/5/layout/IconCircleLabelList"/>
    <dgm:cxn modelId="{5B83CB7A-D552-4516-97B5-D4C2C37DC9FA}" type="presOf" srcId="{653F224D-A040-4459-A9C6-2229C87F8B35}" destId="{06B4CB7B-9BF0-47F8-8AE8-5B616CC242DB}" srcOrd="0" destOrd="0" presId="urn:microsoft.com/office/officeart/2018/5/layout/IconCircleLabelList"/>
    <dgm:cxn modelId="{4EB0B189-15F4-4464-9D65-8ADCCF721D81}" srcId="{4F47BECF-8A22-4CD9-90A1-69424AAEEDA6}" destId="{D366E12C-E42E-429F-AB1E-41BAA332120F}" srcOrd="2" destOrd="0" parTransId="{74EE598E-E390-4E34-98AC-B7E54DB89547}" sibTransId="{A9D5895B-949E-45BC-84C5-E32E9ACF3B6D}"/>
    <dgm:cxn modelId="{B9880FF7-1C7E-4DFA-9845-7F604434E52F}" srcId="{4F47BECF-8A22-4CD9-90A1-69424AAEEDA6}" destId="{653F224D-A040-4459-A9C6-2229C87F8B35}" srcOrd="1" destOrd="0" parTransId="{0EEA74E1-C322-4713-BBB7-E80C3CA49107}" sibTransId="{4D96D3B8-C4D7-4E8B-A5DD-54658763E1D5}"/>
    <dgm:cxn modelId="{50C493FE-90C6-4CE1-8207-EE8CFEFB69C7}" type="presOf" srcId="{873CF26D-DDDF-46A4-B9EB-198610E1B167}" destId="{2B0D0571-0068-4AC6-9015-B63443AE0B89}" srcOrd="0" destOrd="0" presId="urn:microsoft.com/office/officeart/2018/5/layout/IconCircleLabelList"/>
    <dgm:cxn modelId="{C203FECB-4CBE-4508-8EE7-3F9A7BDE8C41}" type="presParOf" srcId="{2D1B6B66-DA9A-4DFE-9217-43C5EF27A376}" destId="{2B1626B2-8A67-4CA9-B679-ADEEA0978629}" srcOrd="0" destOrd="0" presId="urn:microsoft.com/office/officeart/2018/5/layout/IconCircleLabelList"/>
    <dgm:cxn modelId="{272829D5-411F-409C-8B83-BDE0ECF1982B}" type="presParOf" srcId="{2B1626B2-8A67-4CA9-B679-ADEEA0978629}" destId="{E8F1D67E-179B-4E57-AEB6-12D8BBB3F923}" srcOrd="0" destOrd="0" presId="urn:microsoft.com/office/officeart/2018/5/layout/IconCircleLabelList"/>
    <dgm:cxn modelId="{924F4920-4F62-4494-A4A8-5038EBCA0246}" type="presParOf" srcId="{2B1626B2-8A67-4CA9-B679-ADEEA0978629}" destId="{7B3DB1E3-D8D3-4D33-A61D-1C7EA6AD80BC}" srcOrd="1" destOrd="0" presId="urn:microsoft.com/office/officeart/2018/5/layout/IconCircleLabelList"/>
    <dgm:cxn modelId="{BBBF93D8-1E22-4F37-BCE5-976F6D0C288C}" type="presParOf" srcId="{2B1626B2-8A67-4CA9-B679-ADEEA0978629}" destId="{2C517674-3EE0-43B2-9398-F5535128298B}" srcOrd="2" destOrd="0" presId="urn:microsoft.com/office/officeart/2018/5/layout/IconCircleLabelList"/>
    <dgm:cxn modelId="{7CCD5E68-61D3-42D4-8E78-1EC7695E9915}" type="presParOf" srcId="{2B1626B2-8A67-4CA9-B679-ADEEA0978629}" destId="{2B0D0571-0068-4AC6-9015-B63443AE0B89}" srcOrd="3" destOrd="0" presId="urn:microsoft.com/office/officeart/2018/5/layout/IconCircleLabelList"/>
    <dgm:cxn modelId="{7F4209F5-789D-4832-A507-B1AA4E449148}" type="presParOf" srcId="{2D1B6B66-DA9A-4DFE-9217-43C5EF27A376}" destId="{F923411B-7925-4518-AA23-F75EEBF9CD3D}" srcOrd="1" destOrd="0" presId="urn:microsoft.com/office/officeart/2018/5/layout/IconCircleLabelList"/>
    <dgm:cxn modelId="{635447DE-3333-4BF2-8C98-F8A02F2A2BB0}" type="presParOf" srcId="{2D1B6B66-DA9A-4DFE-9217-43C5EF27A376}" destId="{80F5A635-C4D3-4BB2-8455-40365596A134}" srcOrd="2" destOrd="0" presId="urn:microsoft.com/office/officeart/2018/5/layout/IconCircleLabelList"/>
    <dgm:cxn modelId="{4780586C-4696-4F35-A374-65348ED9E2C1}" type="presParOf" srcId="{80F5A635-C4D3-4BB2-8455-40365596A134}" destId="{CE500D1D-B7B6-4456-9931-3B1279FA7A67}" srcOrd="0" destOrd="0" presId="urn:microsoft.com/office/officeart/2018/5/layout/IconCircleLabelList"/>
    <dgm:cxn modelId="{F8D53120-BC75-4341-9C77-48FB784ACEF8}" type="presParOf" srcId="{80F5A635-C4D3-4BB2-8455-40365596A134}" destId="{A44511F2-C297-4DF2-8B6B-0B0EEACBA2F8}" srcOrd="1" destOrd="0" presId="urn:microsoft.com/office/officeart/2018/5/layout/IconCircleLabelList"/>
    <dgm:cxn modelId="{BE9F3C9E-65F5-4523-A1BE-BD03184A9F6E}" type="presParOf" srcId="{80F5A635-C4D3-4BB2-8455-40365596A134}" destId="{4667428C-D497-446C-9337-D7391C36BDC5}" srcOrd="2" destOrd="0" presId="urn:microsoft.com/office/officeart/2018/5/layout/IconCircleLabelList"/>
    <dgm:cxn modelId="{F2261444-C9FE-4017-AB72-A14A8FE19BE6}" type="presParOf" srcId="{80F5A635-C4D3-4BB2-8455-40365596A134}" destId="{06B4CB7B-9BF0-47F8-8AE8-5B616CC242DB}" srcOrd="3" destOrd="0" presId="urn:microsoft.com/office/officeart/2018/5/layout/IconCircleLabelList"/>
    <dgm:cxn modelId="{FC782256-D3D8-4E66-9932-EFF75B498A16}" type="presParOf" srcId="{2D1B6B66-DA9A-4DFE-9217-43C5EF27A376}" destId="{6A15525E-A462-42F4-A9DB-BD519951A751}" srcOrd="3" destOrd="0" presId="urn:microsoft.com/office/officeart/2018/5/layout/IconCircleLabelList"/>
    <dgm:cxn modelId="{D43CA76C-84D5-4DBC-A8FF-76945C502E9C}" type="presParOf" srcId="{2D1B6B66-DA9A-4DFE-9217-43C5EF27A376}" destId="{7AEE1727-33C0-4250-A6A0-46C411F0E6A3}" srcOrd="4" destOrd="0" presId="urn:microsoft.com/office/officeart/2018/5/layout/IconCircleLabelList"/>
    <dgm:cxn modelId="{19A607F4-1CE4-40A0-B3E7-C5E1F7442AEB}" type="presParOf" srcId="{7AEE1727-33C0-4250-A6A0-46C411F0E6A3}" destId="{C35EABB2-7D78-4957-801A-608C48516B7A}" srcOrd="0" destOrd="0" presId="urn:microsoft.com/office/officeart/2018/5/layout/IconCircleLabelList"/>
    <dgm:cxn modelId="{AA7D2210-4F64-470A-9F29-E67F3703EEB0}" type="presParOf" srcId="{7AEE1727-33C0-4250-A6A0-46C411F0E6A3}" destId="{D45A4206-8078-4396-928B-04DE10E935D4}" srcOrd="1" destOrd="0" presId="urn:microsoft.com/office/officeart/2018/5/layout/IconCircleLabelList"/>
    <dgm:cxn modelId="{8106F37B-37E9-4A6F-9A4C-E6168A20B0DB}" type="presParOf" srcId="{7AEE1727-33C0-4250-A6A0-46C411F0E6A3}" destId="{9B586F1B-55AB-4B34-A09D-75E34F286D1F}" srcOrd="2" destOrd="0" presId="urn:microsoft.com/office/officeart/2018/5/layout/IconCircleLabelList"/>
    <dgm:cxn modelId="{7B616778-8B54-4F0F-9EDA-A2966FC92039}" type="presParOf" srcId="{7AEE1727-33C0-4250-A6A0-46C411F0E6A3}" destId="{B088FA3D-FEB1-4709-8433-12E119E7270B}"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F1D67E-179B-4E57-AEB6-12D8BBB3F923}">
      <dsp:nvSpPr>
        <dsp:cNvPr id="0" name=""/>
        <dsp:cNvSpPr/>
      </dsp:nvSpPr>
      <dsp:spPr>
        <a:xfrm>
          <a:off x="683905" y="250074"/>
          <a:ext cx="1921500" cy="19215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3DB1E3-D8D3-4D33-A61D-1C7EA6AD80BC}">
      <dsp:nvSpPr>
        <dsp:cNvPr id="0" name=""/>
        <dsp:cNvSpPr/>
      </dsp:nvSpPr>
      <dsp:spPr>
        <a:xfrm>
          <a:off x="1093405" y="659574"/>
          <a:ext cx="1102499" cy="11024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0D0571-0068-4AC6-9015-B63443AE0B89}">
      <dsp:nvSpPr>
        <dsp:cNvPr id="0" name=""/>
        <dsp:cNvSpPr/>
      </dsp:nvSpPr>
      <dsp:spPr>
        <a:xfrm>
          <a:off x="69655" y="2770075"/>
          <a:ext cx="315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s-ES" sz="1200" kern="1200"/>
            <a:t>¿Es necesario tener en cuenta el favor del sentimiento del mercado al momento de conformar un portafolio?</a:t>
          </a:r>
          <a:endParaRPr lang="en-US" sz="1200" kern="1200"/>
        </a:p>
      </dsp:txBody>
      <dsp:txXfrm>
        <a:off x="69655" y="2770075"/>
        <a:ext cx="3150000" cy="720000"/>
      </dsp:txXfrm>
    </dsp:sp>
    <dsp:sp modelId="{CE500D1D-B7B6-4456-9931-3B1279FA7A67}">
      <dsp:nvSpPr>
        <dsp:cNvPr id="0" name=""/>
        <dsp:cNvSpPr/>
      </dsp:nvSpPr>
      <dsp:spPr>
        <a:xfrm>
          <a:off x="4385155" y="250074"/>
          <a:ext cx="1921500" cy="19215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4511F2-C297-4DF2-8B6B-0B0EEACBA2F8}">
      <dsp:nvSpPr>
        <dsp:cNvPr id="0" name=""/>
        <dsp:cNvSpPr/>
      </dsp:nvSpPr>
      <dsp:spPr>
        <a:xfrm>
          <a:off x="4794655" y="659574"/>
          <a:ext cx="1102499" cy="11024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B4CB7B-9BF0-47F8-8AE8-5B616CC242DB}">
      <dsp:nvSpPr>
        <dsp:cNvPr id="0" name=""/>
        <dsp:cNvSpPr/>
      </dsp:nvSpPr>
      <dsp:spPr>
        <a:xfrm>
          <a:off x="3770905" y="2770075"/>
          <a:ext cx="315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s-ES" sz="1200" kern="1200"/>
            <a:t>¿En qué acciones aplica?</a:t>
          </a:r>
          <a:endParaRPr lang="en-US" sz="1200" kern="1200"/>
        </a:p>
      </dsp:txBody>
      <dsp:txXfrm>
        <a:off x="3770905" y="2770075"/>
        <a:ext cx="3150000" cy="720000"/>
      </dsp:txXfrm>
    </dsp:sp>
    <dsp:sp modelId="{C35EABB2-7D78-4957-801A-608C48516B7A}">
      <dsp:nvSpPr>
        <dsp:cNvPr id="0" name=""/>
        <dsp:cNvSpPr/>
      </dsp:nvSpPr>
      <dsp:spPr>
        <a:xfrm>
          <a:off x="8086406" y="250074"/>
          <a:ext cx="1921500" cy="19215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5A4206-8078-4396-928B-04DE10E935D4}">
      <dsp:nvSpPr>
        <dsp:cNvPr id="0" name=""/>
        <dsp:cNvSpPr/>
      </dsp:nvSpPr>
      <dsp:spPr>
        <a:xfrm>
          <a:off x="8495906" y="659574"/>
          <a:ext cx="1102499" cy="11024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88FA3D-FEB1-4709-8433-12E119E7270B}">
      <dsp:nvSpPr>
        <dsp:cNvPr id="0" name=""/>
        <dsp:cNvSpPr/>
      </dsp:nvSpPr>
      <dsp:spPr>
        <a:xfrm>
          <a:off x="7472156" y="2770075"/>
          <a:ext cx="315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s-ES" sz="1200" kern="1200"/>
            <a:t>¿Qué tanto se pueden relacionar conceptos financieros con la aplicación del sentimiento para composición de portafolios?</a:t>
          </a:r>
          <a:endParaRPr lang="en-US" sz="1200" kern="1200"/>
        </a:p>
      </dsp:txBody>
      <dsp:txXfrm>
        <a:off x="7472156" y="2770075"/>
        <a:ext cx="315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5/30/24</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‹Nº›</a:t>
            </a:fld>
            <a:endParaRPr lang="en-US"/>
          </a:p>
        </p:txBody>
      </p:sp>
    </p:spTree>
    <p:extLst>
      <p:ext uri="{BB962C8B-B14F-4D97-AF65-F5344CB8AC3E}">
        <p14:creationId xmlns:p14="http://schemas.microsoft.com/office/powerpoint/2010/main" val="2312380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5/30/24</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‹Nº›</a:t>
            </a:fld>
            <a:endParaRPr lang="en-US"/>
          </a:p>
        </p:txBody>
      </p:sp>
    </p:spTree>
    <p:extLst>
      <p:ext uri="{BB962C8B-B14F-4D97-AF65-F5344CB8AC3E}">
        <p14:creationId xmlns:p14="http://schemas.microsoft.com/office/powerpoint/2010/main" val="776818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5/30/24</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‹Nº›</a:t>
            </a:fld>
            <a:endParaRPr lang="en-US"/>
          </a:p>
        </p:txBody>
      </p:sp>
    </p:spTree>
    <p:extLst>
      <p:ext uri="{BB962C8B-B14F-4D97-AF65-F5344CB8AC3E}">
        <p14:creationId xmlns:p14="http://schemas.microsoft.com/office/powerpoint/2010/main" val="3332569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5/30/24</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‹Nº›</a:t>
            </a:fld>
            <a:endParaRPr lang="en-US"/>
          </a:p>
        </p:txBody>
      </p:sp>
    </p:spTree>
    <p:extLst>
      <p:ext uri="{BB962C8B-B14F-4D97-AF65-F5344CB8AC3E}">
        <p14:creationId xmlns:p14="http://schemas.microsoft.com/office/powerpoint/2010/main" val="443781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5/30/24</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‹Nº›</a:t>
            </a:fld>
            <a:endParaRPr lang="en-US"/>
          </a:p>
        </p:txBody>
      </p:sp>
    </p:spTree>
    <p:extLst>
      <p:ext uri="{BB962C8B-B14F-4D97-AF65-F5344CB8AC3E}">
        <p14:creationId xmlns:p14="http://schemas.microsoft.com/office/powerpoint/2010/main" val="756515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5/30/24</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‹Nº›</a:t>
            </a:fld>
            <a:endParaRPr lang="en-US"/>
          </a:p>
        </p:txBody>
      </p:sp>
    </p:spTree>
    <p:extLst>
      <p:ext uri="{BB962C8B-B14F-4D97-AF65-F5344CB8AC3E}">
        <p14:creationId xmlns:p14="http://schemas.microsoft.com/office/powerpoint/2010/main" val="1912414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5/30/24</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‹Nº›</a:t>
            </a:fld>
            <a:endParaRPr lang="en-US"/>
          </a:p>
        </p:txBody>
      </p:sp>
    </p:spTree>
    <p:extLst>
      <p:ext uri="{BB962C8B-B14F-4D97-AF65-F5344CB8AC3E}">
        <p14:creationId xmlns:p14="http://schemas.microsoft.com/office/powerpoint/2010/main" val="736591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5/30/24</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‹Nº›</a:t>
            </a:fld>
            <a:endParaRPr lang="en-US"/>
          </a:p>
        </p:txBody>
      </p:sp>
    </p:spTree>
    <p:extLst>
      <p:ext uri="{BB962C8B-B14F-4D97-AF65-F5344CB8AC3E}">
        <p14:creationId xmlns:p14="http://schemas.microsoft.com/office/powerpoint/2010/main" val="1959879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5/30/24</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‹Nº›</a:t>
            </a:fld>
            <a:endParaRPr lang="en-US"/>
          </a:p>
        </p:txBody>
      </p:sp>
    </p:spTree>
    <p:extLst>
      <p:ext uri="{BB962C8B-B14F-4D97-AF65-F5344CB8AC3E}">
        <p14:creationId xmlns:p14="http://schemas.microsoft.com/office/powerpoint/2010/main" val="2511858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5/30/24</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‹Nº›</a:t>
            </a:fld>
            <a:endParaRPr lang="en-US"/>
          </a:p>
        </p:txBody>
      </p:sp>
    </p:spTree>
    <p:extLst>
      <p:ext uri="{BB962C8B-B14F-4D97-AF65-F5344CB8AC3E}">
        <p14:creationId xmlns:p14="http://schemas.microsoft.com/office/powerpoint/2010/main" val="1720144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5/30/24</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‹Nº›</a:t>
            </a:fld>
            <a:endParaRPr lang="en-US"/>
          </a:p>
        </p:txBody>
      </p:sp>
    </p:spTree>
    <p:extLst>
      <p:ext uri="{BB962C8B-B14F-4D97-AF65-F5344CB8AC3E}">
        <p14:creationId xmlns:p14="http://schemas.microsoft.com/office/powerpoint/2010/main" val="2254440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5/30/24</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‹Nº›</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734090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39.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2.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3.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2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3.sv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Un patrón de acuarela abstracto azul sobre un fondo blanco">
            <a:extLst>
              <a:ext uri="{FF2B5EF4-FFF2-40B4-BE49-F238E27FC236}">
                <a16:creationId xmlns:a16="http://schemas.microsoft.com/office/drawing/2014/main" id="{970B606E-8C16-24F1-885D-B18561711969}"/>
              </a:ext>
            </a:extLst>
          </p:cNvPr>
          <p:cNvPicPr>
            <a:picLocks noChangeAspect="1"/>
          </p:cNvPicPr>
          <p:nvPr/>
        </p:nvPicPr>
        <p:blipFill rotWithShape="1">
          <a:blip r:embed="rId2"/>
          <a:srcRect l="22649" r="29883" b="-1"/>
          <a:stretch/>
        </p:blipFill>
        <p:spPr>
          <a:xfrm>
            <a:off x="1" y="10"/>
            <a:ext cx="4876799" cy="6857989"/>
          </a:xfrm>
          <a:prstGeom prst="rect">
            <a:avLst/>
          </a:prstGeom>
        </p:spPr>
      </p:pic>
      <p:sp>
        <p:nvSpPr>
          <p:cNvPr id="2" name="Título 1">
            <a:extLst>
              <a:ext uri="{FF2B5EF4-FFF2-40B4-BE49-F238E27FC236}">
                <a16:creationId xmlns:a16="http://schemas.microsoft.com/office/drawing/2014/main" id="{62BC2541-4D7C-EF5E-9161-E1B2DA3CE8B9}"/>
              </a:ext>
            </a:extLst>
          </p:cNvPr>
          <p:cNvSpPr>
            <a:spLocks noGrp="1"/>
          </p:cNvSpPr>
          <p:nvPr>
            <p:ph type="ctrTitle"/>
          </p:nvPr>
        </p:nvSpPr>
        <p:spPr>
          <a:xfrm>
            <a:off x="5604552" y="871758"/>
            <a:ext cx="6206448" cy="3913769"/>
          </a:xfrm>
        </p:spPr>
        <p:txBody>
          <a:bodyPr>
            <a:normAutofit fontScale="90000"/>
          </a:bodyPr>
          <a:lstStyle/>
          <a:p>
            <a:r>
              <a:rPr lang="es-ES" dirty="0"/>
              <a:t>Análisis de acciones financieras y relación con </a:t>
            </a:r>
            <a:r>
              <a:rPr lang="es-ES" dirty="0" err="1"/>
              <a:t>behavioral</a:t>
            </a:r>
            <a:r>
              <a:rPr lang="es-ES" dirty="0"/>
              <a:t> </a:t>
            </a:r>
            <a:r>
              <a:rPr lang="es-ES" dirty="0" err="1"/>
              <a:t>finance</a:t>
            </a:r>
            <a:endParaRPr lang="es-ES" dirty="0"/>
          </a:p>
        </p:txBody>
      </p:sp>
      <p:sp>
        <p:nvSpPr>
          <p:cNvPr id="3" name="Subtítulo 2">
            <a:extLst>
              <a:ext uri="{FF2B5EF4-FFF2-40B4-BE49-F238E27FC236}">
                <a16:creationId xmlns:a16="http://schemas.microsoft.com/office/drawing/2014/main" id="{DBF3EE84-EA5C-03EF-AEC7-1C4FA7E9DB5C}"/>
              </a:ext>
            </a:extLst>
          </p:cNvPr>
          <p:cNvSpPr>
            <a:spLocks noGrp="1"/>
          </p:cNvSpPr>
          <p:nvPr>
            <p:ph type="subTitle" idx="1"/>
          </p:nvPr>
        </p:nvSpPr>
        <p:spPr>
          <a:xfrm>
            <a:off x="5619964" y="4785543"/>
            <a:ext cx="5322013" cy="1005657"/>
          </a:xfrm>
        </p:spPr>
        <p:txBody>
          <a:bodyPr>
            <a:normAutofit/>
          </a:bodyPr>
          <a:lstStyle/>
          <a:p>
            <a:r>
              <a:rPr lang="es-ES" dirty="0"/>
              <a:t>María Alejandra Reyes </a:t>
            </a:r>
          </a:p>
        </p:txBody>
      </p:sp>
      <p:cxnSp>
        <p:nvCxnSpPr>
          <p:cNvPr id="11"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4660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1A4650C-886F-2226-99E3-677CC31FDDAA}"/>
              </a:ext>
            </a:extLst>
          </p:cNvPr>
          <p:cNvSpPr>
            <a:spLocks noGrp="1"/>
          </p:cNvSpPr>
          <p:nvPr>
            <p:ph type="title"/>
          </p:nvPr>
        </p:nvSpPr>
        <p:spPr>
          <a:xfrm>
            <a:off x="704087" y="559063"/>
            <a:ext cx="3306747" cy="5256025"/>
          </a:xfrm>
        </p:spPr>
        <p:txBody>
          <a:bodyPr>
            <a:normAutofit/>
          </a:bodyPr>
          <a:lstStyle/>
          <a:p>
            <a:r>
              <a:rPr lang="es-ES" sz="3600"/>
              <a:t>PRUEBA DE VOLATILIDAD: Garch</a:t>
            </a:r>
          </a:p>
        </p:txBody>
      </p:sp>
      <p:cxnSp>
        <p:nvCxnSpPr>
          <p:cNvPr id="10" name="Straight Connector 9">
            <a:extLst>
              <a:ext uri="{FF2B5EF4-FFF2-40B4-BE49-F238E27FC236}">
                <a16:creationId xmlns:a16="http://schemas.microsoft.com/office/drawing/2014/main" id="{0AFF0B6C-73E2-4B40-9280-938C14922C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223541" y="723900"/>
            <a:ext cx="15948" cy="54500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Imagen 6">
            <a:extLst>
              <a:ext uri="{FF2B5EF4-FFF2-40B4-BE49-F238E27FC236}">
                <a16:creationId xmlns:a16="http://schemas.microsoft.com/office/drawing/2014/main" id="{9FC65391-95F3-A3ED-2E6E-B61614EB7A51}"/>
              </a:ext>
            </a:extLst>
          </p:cNvPr>
          <p:cNvPicPr>
            <a:picLocks noChangeAspect="1"/>
          </p:cNvPicPr>
          <p:nvPr/>
        </p:nvPicPr>
        <p:blipFill>
          <a:blip r:embed="rId2"/>
          <a:stretch>
            <a:fillRect/>
          </a:stretch>
        </p:blipFill>
        <p:spPr>
          <a:xfrm>
            <a:off x="5353773" y="0"/>
            <a:ext cx="5184796" cy="6625404"/>
          </a:xfrm>
          <a:prstGeom prst="rect">
            <a:avLst/>
          </a:prstGeom>
        </p:spPr>
      </p:pic>
    </p:spTree>
    <p:extLst>
      <p:ext uri="{BB962C8B-B14F-4D97-AF65-F5344CB8AC3E}">
        <p14:creationId xmlns:p14="http://schemas.microsoft.com/office/powerpoint/2010/main" val="1065617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1A4650C-886F-2226-99E3-677CC31FDDAA}"/>
              </a:ext>
            </a:extLst>
          </p:cNvPr>
          <p:cNvSpPr>
            <a:spLocks noGrp="1"/>
          </p:cNvSpPr>
          <p:nvPr>
            <p:ph type="title"/>
          </p:nvPr>
        </p:nvSpPr>
        <p:spPr>
          <a:xfrm>
            <a:off x="704087" y="559063"/>
            <a:ext cx="3306747" cy="5256025"/>
          </a:xfrm>
        </p:spPr>
        <p:txBody>
          <a:bodyPr>
            <a:normAutofit/>
          </a:bodyPr>
          <a:lstStyle/>
          <a:p>
            <a:r>
              <a:rPr lang="es-ES" sz="3600" dirty="0"/>
              <a:t>PRUEBA DE VOLATILIDAD: </a:t>
            </a:r>
            <a:r>
              <a:rPr lang="es-ES" sz="3600" dirty="0" err="1"/>
              <a:t>Garch</a:t>
            </a:r>
            <a:endParaRPr lang="es-ES" sz="3600" dirty="0"/>
          </a:p>
        </p:txBody>
      </p:sp>
      <p:cxnSp>
        <p:nvCxnSpPr>
          <p:cNvPr id="10" name="Straight Connector 9">
            <a:extLst>
              <a:ext uri="{FF2B5EF4-FFF2-40B4-BE49-F238E27FC236}">
                <a16:creationId xmlns:a16="http://schemas.microsoft.com/office/drawing/2014/main" id="{0AFF0B6C-73E2-4B40-9280-938C14922C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223541" y="723900"/>
            <a:ext cx="15948" cy="54500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Marcador de contenido 2">
            <a:extLst>
              <a:ext uri="{FF2B5EF4-FFF2-40B4-BE49-F238E27FC236}">
                <a16:creationId xmlns:a16="http://schemas.microsoft.com/office/drawing/2014/main" id="{9BCC55CE-FBB3-875C-BACF-2CEA8B79D2A4}"/>
              </a:ext>
            </a:extLst>
          </p:cNvPr>
          <p:cNvSpPr>
            <a:spLocks noGrp="1"/>
          </p:cNvSpPr>
          <p:nvPr>
            <p:ph idx="1"/>
          </p:nvPr>
        </p:nvSpPr>
        <p:spPr>
          <a:xfrm>
            <a:off x="4468144" y="292608"/>
            <a:ext cx="6923756" cy="6291072"/>
          </a:xfrm>
        </p:spPr>
        <p:txBody>
          <a:bodyPr>
            <a:normAutofit fontScale="70000" lnSpcReduction="20000"/>
          </a:bodyPr>
          <a:lstStyle/>
          <a:p>
            <a:r>
              <a:rPr lang="es-ES" b="1" dirty="0"/>
              <a:t>ABBV</a:t>
            </a:r>
            <a:r>
              <a:rPr lang="es-ES" dirty="0"/>
              <a:t>: Volatilidad pasada como predictor significativo (p = 8.370e-49). AIC: -6992.14, BIC: -6971.59.</a:t>
            </a:r>
          </a:p>
          <a:p>
            <a:r>
              <a:rPr lang="es-ES" b="1" dirty="0"/>
              <a:t>AVGO</a:t>
            </a:r>
            <a:r>
              <a:rPr lang="es-ES" dirty="0"/>
              <a:t>: Volatilidad pasada no significativa, estabilidad en volatilidad (p = 0.000). Intervalos de intercepto: [0.842, 0.918].</a:t>
            </a:r>
          </a:p>
          <a:p>
            <a:r>
              <a:rPr lang="es-ES" b="1" dirty="0"/>
              <a:t>AXP</a:t>
            </a:r>
            <a:r>
              <a:rPr lang="es-ES" dirty="0"/>
              <a:t>: Volatilidad pasada significativa (p = 5.520e-03). AIC: -6313.08, intervalos: [0.00044, 0.00255].</a:t>
            </a:r>
          </a:p>
          <a:p>
            <a:r>
              <a:rPr lang="es-ES" b="1" dirty="0"/>
              <a:t>BA</a:t>
            </a:r>
            <a:r>
              <a:rPr lang="es-ES" dirty="0"/>
              <a:t>: Beta = 0.887, influye poco en la volatilidad futura. Log-verosimilitud: 2856.55, AIC: -5705.10, BIC: -5684.55</a:t>
            </a:r>
          </a:p>
          <a:p>
            <a:r>
              <a:rPr lang="es-ES" dirty="0"/>
              <a:t>.</a:t>
            </a:r>
            <a:r>
              <a:rPr lang="es-ES" b="1" dirty="0"/>
              <a:t>CMG</a:t>
            </a:r>
            <a:r>
              <a:rPr lang="es-ES" dirty="0"/>
              <a:t>: Volatilidad histórica como predictor significativo (p = 4.174e-04). AIC: -6248.47, BIC: -6227.92</a:t>
            </a:r>
          </a:p>
          <a:p>
            <a:r>
              <a:rPr lang="es-ES" dirty="0"/>
              <a:t>.</a:t>
            </a:r>
            <a:r>
              <a:rPr lang="es-ES" b="1" dirty="0"/>
              <a:t>CAT</a:t>
            </a:r>
            <a:r>
              <a:rPr lang="es-ES" dirty="0"/>
              <a:t>: Volatilidad pasada significativa (p = 1.989e-02). </a:t>
            </a:r>
            <a:r>
              <a:rPr lang="es-ES" dirty="0" err="1"/>
              <a:t>Interceptos</a:t>
            </a:r>
            <a:r>
              <a:rPr lang="es-ES" dirty="0"/>
              <a:t> no nulos: [0.00019, 0.00216].</a:t>
            </a:r>
          </a:p>
          <a:p>
            <a:r>
              <a:rPr lang="es-ES" b="1" dirty="0"/>
              <a:t>CVX</a:t>
            </a:r>
            <a:r>
              <a:rPr lang="es-ES" dirty="0"/>
              <a:t>: Volatilidad histórica significativa (p = 9.792e-02). </a:t>
            </a:r>
            <a:r>
              <a:rPr lang="es-ES" dirty="0" err="1"/>
              <a:t>Interceptos</a:t>
            </a:r>
            <a:r>
              <a:rPr lang="es-ES" dirty="0"/>
              <a:t> por 0, AIC: -6577.20, BIC: -6556.65.</a:t>
            </a:r>
          </a:p>
          <a:p>
            <a:r>
              <a:rPr lang="es-ES" b="1" dirty="0"/>
              <a:t>JPM</a:t>
            </a:r>
            <a:r>
              <a:rPr lang="es-ES" dirty="0"/>
              <a:t>: Volatilidad histórica alineada con movimientos actuales (p = 3.470e-09). AIC: -124.92, BIC: -116.61.</a:t>
            </a:r>
          </a:p>
          <a:p>
            <a:r>
              <a:rPr lang="es-ES" b="1" dirty="0"/>
              <a:t>KO</a:t>
            </a:r>
            <a:r>
              <a:rPr lang="es-ES" dirty="0"/>
              <a:t>: muestra un p </a:t>
            </a:r>
            <a:r>
              <a:rPr lang="es-ES" dirty="0" err="1"/>
              <a:t>value</a:t>
            </a:r>
            <a:r>
              <a:rPr lang="es-ES" dirty="0"/>
              <a:t> de 0.249  </a:t>
            </a:r>
            <a:r>
              <a:rPr lang="es-ES" dirty="0" err="1"/>
              <a:t>on</a:t>
            </a:r>
            <a:r>
              <a:rPr lang="es-ES" dirty="0"/>
              <a:t> </a:t>
            </a:r>
            <a:r>
              <a:rPr lang="es-ES" dirty="0" err="1"/>
              <a:t>interceptos</a:t>
            </a:r>
            <a:r>
              <a:rPr lang="es-ES" dirty="0"/>
              <a:t> entre -1 y 1</a:t>
            </a:r>
          </a:p>
          <a:p>
            <a:r>
              <a:rPr lang="es-ES" dirty="0"/>
              <a:t>.</a:t>
            </a:r>
            <a:r>
              <a:rPr lang="es-ES" b="1" dirty="0"/>
              <a:t>LYB</a:t>
            </a:r>
            <a:r>
              <a:rPr lang="es-ES" dirty="0"/>
              <a:t>: p </a:t>
            </a:r>
            <a:r>
              <a:rPr lang="es-ES" dirty="0" err="1"/>
              <a:t>value</a:t>
            </a:r>
            <a:r>
              <a:rPr lang="es-ES" dirty="0"/>
              <a:t> casi nulo, coeficientes no significativos.</a:t>
            </a:r>
          </a:p>
          <a:p>
            <a:r>
              <a:rPr lang="es-ES" b="1" dirty="0"/>
              <a:t>NVDA</a:t>
            </a:r>
            <a:r>
              <a:rPr lang="es-ES" dirty="0"/>
              <a:t>: Mu significativo (p = 2.545e-76), coeficientes: [0.712, 0.881].</a:t>
            </a:r>
          </a:p>
          <a:p>
            <a:r>
              <a:rPr lang="es-ES" b="1" dirty="0"/>
              <a:t>TSLA</a:t>
            </a:r>
            <a:r>
              <a:rPr lang="es-ES" dirty="0"/>
              <a:t>: Valor p casi nulo, coeficientes significativos (0.93).</a:t>
            </a:r>
          </a:p>
          <a:p>
            <a:r>
              <a:rPr lang="es-ES" b="1" dirty="0"/>
              <a:t>VZ</a:t>
            </a:r>
            <a:r>
              <a:rPr lang="es-ES" dirty="0"/>
              <a:t>: Alta persistencia en la volatilidad (beta[1] = 0.800), 80% de la volatilidad influenciada por el día anterior.</a:t>
            </a:r>
          </a:p>
        </p:txBody>
      </p:sp>
    </p:spTree>
    <p:extLst>
      <p:ext uri="{BB962C8B-B14F-4D97-AF65-F5344CB8AC3E}">
        <p14:creationId xmlns:p14="http://schemas.microsoft.com/office/powerpoint/2010/main" val="2069592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1A4650C-886F-2226-99E3-677CC31FDDAA}"/>
              </a:ext>
            </a:extLst>
          </p:cNvPr>
          <p:cNvSpPr>
            <a:spLocks noGrp="1"/>
          </p:cNvSpPr>
          <p:nvPr>
            <p:ph type="title"/>
          </p:nvPr>
        </p:nvSpPr>
        <p:spPr>
          <a:xfrm>
            <a:off x="704087" y="559063"/>
            <a:ext cx="3306747" cy="5256025"/>
          </a:xfrm>
        </p:spPr>
        <p:txBody>
          <a:bodyPr>
            <a:normAutofit/>
          </a:bodyPr>
          <a:lstStyle/>
          <a:p>
            <a:r>
              <a:rPr lang="es-ES" sz="3600"/>
              <a:t>PRUEBA DE VOLATILIDAD: Garch</a:t>
            </a:r>
          </a:p>
        </p:txBody>
      </p:sp>
      <p:cxnSp>
        <p:nvCxnSpPr>
          <p:cNvPr id="10" name="Straight Connector 9">
            <a:extLst>
              <a:ext uri="{FF2B5EF4-FFF2-40B4-BE49-F238E27FC236}">
                <a16:creationId xmlns:a16="http://schemas.microsoft.com/office/drawing/2014/main" id="{0AFF0B6C-73E2-4B40-9280-938C14922C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223541" y="723900"/>
            <a:ext cx="15948" cy="54500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Marcador de contenido 3">
            <a:extLst>
              <a:ext uri="{FF2B5EF4-FFF2-40B4-BE49-F238E27FC236}">
                <a16:creationId xmlns:a16="http://schemas.microsoft.com/office/drawing/2014/main" id="{5C914186-687B-DA67-B431-713C1D941B56}"/>
              </a:ext>
            </a:extLst>
          </p:cNvPr>
          <p:cNvPicPr>
            <a:picLocks noGrp="1" noChangeAspect="1"/>
          </p:cNvPicPr>
          <p:nvPr>
            <p:ph idx="1"/>
          </p:nvPr>
        </p:nvPicPr>
        <p:blipFill>
          <a:blip r:embed="rId2"/>
          <a:stretch>
            <a:fillRect/>
          </a:stretch>
        </p:blipFill>
        <p:spPr>
          <a:xfrm>
            <a:off x="4660149" y="723900"/>
            <a:ext cx="5147371" cy="2449438"/>
          </a:xfrm>
          <a:prstGeom prst="rect">
            <a:avLst/>
          </a:prstGeom>
        </p:spPr>
      </p:pic>
      <p:pic>
        <p:nvPicPr>
          <p:cNvPr id="5" name="Imagen 4">
            <a:extLst>
              <a:ext uri="{FF2B5EF4-FFF2-40B4-BE49-F238E27FC236}">
                <a16:creationId xmlns:a16="http://schemas.microsoft.com/office/drawing/2014/main" id="{6DCB90C9-A240-527E-E5B0-A9D89ADBD287}"/>
              </a:ext>
            </a:extLst>
          </p:cNvPr>
          <p:cNvPicPr>
            <a:picLocks noChangeAspect="1"/>
          </p:cNvPicPr>
          <p:nvPr/>
        </p:nvPicPr>
        <p:blipFill>
          <a:blip r:embed="rId3"/>
          <a:stretch>
            <a:fillRect/>
          </a:stretch>
        </p:blipFill>
        <p:spPr>
          <a:xfrm>
            <a:off x="4950210" y="3684662"/>
            <a:ext cx="3988374" cy="2679103"/>
          </a:xfrm>
          <a:prstGeom prst="rect">
            <a:avLst/>
          </a:prstGeom>
        </p:spPr>
      </p:pic>
    </p:spTree>
    <p:extLst>
      <p:ext uri="{BB962C8B-B14F-4D97-AF65-F5344CB8AC3E}">
        <p14:creationId xmlns:p14="http://schemas.microsoft.com/office/powerpoint/2010/main" val="18523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A4650C-886F-2226-99E3-677CC31FDDAA}"/>
              </a:ext>
            </a:extLst>
          </p:cNvPr>
          <p:cNvSpPr>
            <a:spLocks noGrp="1"/>
          </p:cNvSpPr>
          <p:nvPr>
            <p:ph type="title"/>
          </p:nvPr>
        </p:nvSpPr>
        <p:spPr>
          <a:xfrm>
            <a:off x="704087" y="800987"/>
            <a:ext cx="3306747" cy="5256025"/>
          </a:xfrm>
        </p:spPr>
        <p:txBody>
          <a:bodyPr>
            <a:normAutofit/>
          </a:bodyPr>
          <a:lstStyle/>
          <a:p>
            <a:r>
              <a:rPr lang="es-ES" sz="3600" dirty="0"/>
              <a:t>PRUEBA DE VOLATILIDAD: </a:t>
            </a:r>
            <a:r>
              <a:rPr lang="es-ES" sz="3600" dirty="0" err="1"/>
              <a:t>take-outs</a:t>
            </a:r>
            <a:endParaRPr lang="es-ES" sz="3600" dirty="0"/>
          </a:p>
        </p:txBody>
      </p:sp>
      <p:sp>
        <p:nvSpPr>
          <p:cNvPr id="6" name="Marcador de contenido 5">
            <a:extLst>
              <a:ext uri="{FF2B5EF4-FFF2-40B4-BE49-F238E27FC236}">
                <a16:creationId xmlns:a16="http://schemas.microsoft.com/office/drawing/2014/main" id="{5E4A3B75-3FA0-B4F7-C29F-9F62B45A28E3}"/>
              </a:ext>
            </a:extLst>
          </p:cNvPr>
          <p:cNvSpPr>
            <a:spLocks noGrp="1"/>
          </p:cNvSpPr>
          <p:nvPr>
            <p:ph idx="1"/>
          </p:nvPr>
        </p:nvSpPr>
        <p:spPr>
          <a:xfrm>
            <a:off x="704087" y="2455074"/>
            <a:ext cx="10691265" cy="4076945"/>
          </a:xfrm>
        </p:spPr>
        <p:txBody>
          <a:bodyPr>
            <a:normAutofit fontScale="85000" lnSpcReduction="10000"/>
          </a:bodyPr>
          <a:lstStyle/>
          <a:p>
            <a:pPr marL="0" indent="0">
              <a:buNone/>
            </a:pPr>
            <a:r>
              <a:rPr lang="es-ES" b="1" dirty="0"/>
              <a:t>Coca-Cola (KO)</a:t>
            </a:r>
            <a:r>
              <a:rPr lang="es-ES" dirty="0"/>
              <a:t> presenta la volatilidad implícita más alta observada, indicando expectativas de cambios significativos en el precio de sus acciones.</a:t>
            </a:r>
          </a:p>
          <a:p>
            <a:pPr marL="0" indent="0">
              <a:buNone/>
            </a:pPr>
            <a:r>
              <a:rPr lang="es-ES" b="1" dirty="0"/>
              <a:t>Diversidad en Volatilidad de Fondo:</a:t>
            </a:r>
            <a:r>
              <a:rPr lang="es-ES" dirty="0"/>
              <a:t> Existe una notable diferencia en la volatilidad del fondo entre empresas, como Broadcom (AVGO) con 95.268 y NVIDIA (NVDA) con solo 8.314, reflejando variaciones en el perfil de riesgo.</a:t>
            </a:r>
          </a:p>
          <a:p>
            <a:pPr marL="0" indent="0">
              <a:buNone/>
            </a:pPr>
            <a:r>
              <a:rPr lang="es-ES" b="1" dirty="0"/>
              <a:t>Variaciones en Volatilidad Implícita:</a:t>
            </a:r>
            <a:r>
              <a:rPr lang="es-ES" dirty="0"/>
              <a:t> La volatilidad implícita muestra un amplio rango, desde 473.897 en SPY hasta 40.421 en NVIDIA (NVDA), evidenciando diferencias en las expectativas de mercado sobre la incertidumbre de precios entre sectores y compañías.</a:t>
            </a:r>
          </a:p>
          <a:p>
            <a:pPr marL="0" indent="0">
              <a:buNone/>
            </a:pPr>
            <a:r>
              <a:rPr lang="es-ES" b="1" dirty="0"/>
              <a:t>Persistencia de Volatilidad en Sectores Industriales y Tecnológicos:</a:t>
            </a:r>
            <a:r>
              <a:rPr lang="es-ES" dirty="0"/>
              <a:t> Empresas como Boeing (BA) y Broadcom (AVGO) muestran altos niveles de volatilidad tanto implícita como de fondo, sugiriendo una mayor percepción de riesgo en estos sectores.</a:t>
            </a:r>
          </a:p>
          <a:p>
            <a:pPr marL="0" indent="0">
              <a:buNone/>
            </a:pPr>
            <a:r>
              <a:rPr lang="es-ES" b="1" dirty="0"/>
              <a:t>Estabilidad en Empresas Tradicionales:</a:t>
            </a:r>
            <a:r>
              <a:rPr lang="es-ES" dirty="0"/>
              <a:t> Compañías como Verizon (VZ) exhiben volatilidades más bajas, lo que puede indicar una percepción de menor riesgo y expectativas de menos variabilidad en sus precios.</a:t>
            </a:r>
          </a:p>
        </p:txBody>
      </p:sp>
    </p:spTree>
    <p:extLst>
      <p:ext uri="{BB962C8B-B14F-4D97-AF65-F5344CB8AC3E}">
        <p14:creationId xmlns:p14="http://schemas.microsoft.com/office/powerpoint/2010/main" val="2844398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18D19C-872F-FB55-D34E-7321FEC3AC76}"/>
              </a:ext>
            </a:extLst>
          </p:cNvPr>
          <p:cNvSpPr>
            <a:spLocks noGrp="1"/>
          </p:cNvSpPr>
          <p:nvPr>
            <p:ph type="title"/>
          </p:nvPr>
        </p:nvSpPr>
        <p:spPr/>
        <p:txBody>
          <a:bodyPr/>
          <a:lstStyle/>
          <a:p>
            <a:r>
              <a:rPr lang="es-ES" dirty="0"/>
              <a:t>REGRESIÓN LINEAL</a:t>
            </a:r>
          </a:p>
        </p:txBody>
      </p:sp>
      <p:sp>
        <p:nvSpPr>
          <p:cNvPr id="3" name="Marcador de contenido 2">
            <a:extLst>
              <a:ext uri="{FF2B5EF4-FFF2-40B4-BE49-F238E27FC236}">
                <a16:creationId xmlns:a16="http://schemas.microsoft.com/office/drawing/2014/main" id="{8CE7F17C-7473-3968-9158-BE3FD7478FCC}"/>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2732526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74ABF6B1-3A9A-4CEE-889E-0D96AB03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611CC0C8-C714-4135-84E8-4BC5A83F1A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0AFDA3D-3C0B-4E18-B444-F11410C378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Imagen 5">
            <a:extLst>
              <a:ext uri="{FF2B5EF4-FFF2-40B4-BE49-F238E27FC236}">
                <a16:creationId xmlns:a16="http://schemas.microsoft.com/office/drawing/2014/main" id="{1189F162-E4C4-39F2-E60E-BD29F8A0F8AD}"/>
              </a:ext>
            </a:extLst>
          </p:cNvPr>
          <p:cNvPicPr>
            <a:picLocks noChangeAspect="1"/>
          </p:cNvPicPr>
          <p:nvPr/>
        </p:nvPicPr>
        <p:blipFill>
          <a:blip r:embed="rId2"/>
          <a:stretch>
            <a:fillRect/>
          </a:stretch>
        </p:blipFill>
        <p:spPr>
          <a:xfrm>
            <a:off x="8132484" y="3274922"/>
            <a:ext cx="3259416" cy="2526046"/>
          </a:xfrm>
          <a:prstGeom prst="rect">
            <a:avLst/>
          </a:prstGeom>
        </p:spPr>
      </p:pic>
      <p:pic>
        <p:nvPicPr>
          <p:cNvPr id="7" name="Imagen 6">
            <a:extLst>
              <a:ext uri="{FF2B5EF4-FFF2-40B4-BE49-F238E27FC236}">
                <a16:creationId xmlns:a16="http://schemas.microsoft.com/office/drawing/2014/main" id="{4C833E92-D3FC-529D-C942-334181F49E3A}"/>
              </a:ext>
            </a:extLst>
          </p:cNvPr>
          <p:cNvPicPr>
            <a:picLocks noChangeAspect="1"/>
          </p:cNvPicPr>
          <p:nvPr/>
        </p:nvPicPr>
        <p:blipFill>
          <a:blip r:embed="rId3"/>
          <a:stretch>
            <a:fillRect/>
          </a:stretch>
        </p:blipFill>
        <p:spPr>
          <a:xfrm>
            <a:off x="4480181" y="3246285"/>
            <a:ext cx="3231638" cy="2544914"/>
          </a:xfrm>
          <a:prstGeom prst="rect">
            <a:avLst/>
          </a:prstGeom>
        </p:spPr>
      </p:pic>
      <p:pic>
        <p:nvPicPr>
          <p:cNvPr id="4" name="Imagen 3">
            <a:extLst>
              <a:ext uri="{FF2B5EF4-FFF2-40B4-BE49-F238E27FC236}">
                <a16:creationId xmlns:a16="http://schemas.microsoft.com/office/drawing/2014/main" id="{0C10A868-C18A-3AD1-E48E-F34936D23C61}"/>
              </a:ext>
            </a:extLst>
          </p:cNvPr>
          <p:cNvPicPr>
            <a:picLocks noChangeAspect="1"/>
          </p:cNvPicPr>
          <p:nvPr/>
        </p:nvPicPr>
        <p:blipFill>
          <a:blip r:embed="rId4"/>
          <a:stretch>
            <a:fillRect/>
          </a:stretch>
        </p:blipFill>
        <p:spPr>
          <a:xfrm>
            <a:off x="800100" y="3273420"/>
            <a:ext cx="3282532" cy="2527549"/>
          </a:xfrm>
          <a:prstGeom prst="rect">
            <a:avLst/>
          </a:prstGeom>
        </p:spPr>
      </p:pic>
      <p:sp>
        <p:nvSpPr>
          <p:cNvPr id="2" name="Título 1">
            <a:extLst>
              <a:ext uri="{FF2B5EF4-FFF2-40B4-BE49-F238E27FC236}">
                <a16:creationId xmlns:a16="http://schemas.microsoft.com/office/drawing/2014/main" id="{5B18D19C-872F-FB55-D34E-7321FEC3AC76}"/>
              </a:ext>
            </a:extLst>
          </p:cNvPr>
          <p:cNvSpPr>
            <a:spLocks noGrp="1"/>
          </p:cNvSpPr>
          <p:nvPr>
            <p:ph type="title"/>
          </p:nvPr>
        </p:nvSpPr>
        <p:spPr>
          <a:xfrm>
            <a:off x="695325" y="870597"/>
            <a:ext cx="10848975" cy="1100559"/>
          </a:xfrm>
        </p:spPr>
        <p:txBody>
          <a:bodyPr vert="horz" lIns="91440" tIns="45720" rIns="91440" bIns="45720" rtlCol="0" anchor="t">
            <a:normAutofit/>
          </a:bodyPr>
          <a:lstStyle/>
          <a:p>
            <a:r>
              <a:rPr lang="en-US" sz="5400"/>
              <a:t>REGRESIÓN LINEAL</a:t>
            </a:r>
          </a:p>
        </p:txBody>
      </p:sp>
      <p:sp>
        <p:nvSpPr>
          <p:cNvPr id="3" name="Marcador de contenido 2">
            <a:extLst>
              <a:ext uri="{FF2B5EF4-FFF2-40B4-BE49-F238E27FC236}">
                <a16:creationId xmlns:a16="http://schemas.microsoft.com/office/drawing/2014/main" id="{8CE7F17C-7473-3968-9158-BE3FD7478FCC}"/>
              </a:ext>
            </a:extLst>
          </p:cNvPr>
          <p:cNvSpPr>
            <a:spLocks noGrp="1"/>
          </p:cNvSpPr>
          <p:nvPr>
            <p:ph idx="1"/>
          </p:nvPr>
        </p:nvSpPr>
        <p:spPr>
          <a:xfrm>
            <a:off x="695324" y="2042347"/>
            <a:ext cx="10848976" cy="452620"/>
          </a:xfrm>
        </p:spPr>
        <p:txBody>
          <a:bodyPr vert="horz" lIns="91440" tIns="45720" rIns="91440" bIns="45720" rtlCol="0" anchor="t">
            <a:normAutofit/>
          </a:bodyPr>
          <a:lstStyle/>
          <a:p>
            <a:pPr marL="0" indent="0">
              <a:buNone/>
            </a:pPr>
            <a:r>
              <a:rPr lang="en-US" dirty="0" err="1"/>
              <a:t>Acciones</a:t>
            </a:r>
            <a:r>
              <a:rPr lang="en-US" dirty="0"/>
              <a:t> con beta similar al mercado</a:t>
            </a:r>
          </a:p>
        </p:txBody>
      </p:sp>
    </p:spTree>
    <p:extLst>
      <p:ext uri="{BB962C8B-B14F-4D97-AF65-F5344CB8AC3E}">
        <p14:creationId xmlns:p14="http://schemas.microsoft.com/office/powerpoint/2010/main" val="2059623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74ABF6B1-3A9A-4CEE-889E-0D96AB03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611CC0C8-C714-4135-84E8-4BC5A83F1A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0AFDA3D-3C0B-4E18-B444-F11410C378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Imagen 4">
            <a:extLst>
              <a:ext uri="{FF2B5EF4-FFF2-40B4-BE49-F238E27FC236}">
                <a16:creationId xmlns:a16="http://schemas.microsoft.com/office/drawing/2014/main" id="{451682BF-4E44-8614-A7E8-289B486D4C4D}"/>
              </a:ext>
            </a:extLst>
          </p:cNvPr>
          <p:cNvPicPr>
            <a:picLocks noChangeAspect="1"/>
          </p:cNvPicPr>
          <p:nvPr/>
        </p:nvPicPr>
        <p:blipFill>
          <a:blip r:embed="rId2"/>
          <a:stretch>
            <a:fillRect/>
          </a:stretch>
        </p:blipFill>
        <p:spPr>
          <a:xfrm>
            <a:off x="8132484" y="3274922"/>
            <a:ext cx="3259416" cy="2526046"/>
          </a:xfrm>
          <a:prstGeom prst="rect">
            <a:avLst/>
          </a:prstGeom>
        </p:spPr>
      </p:pic>
      <p:pic>
        <p:nvPicPr>
          <p:cNvPr id="4" name="Imagen 3">
            <a:extLst>
              <a:ext uri="{FF2B5EF4-FFF2-40B4-BE49-F238E27FC236}">
                <a16:creationId xmlns:a16="http://schemas.microsoft.com/office/drawing/2014/main" id="{CAE2923E-F420-6E6C-E318-79625E125B39}"/>
              </a:ext>
            </a:extLst>
          </p:cNvPr>
          <p:cNvPicPr>
            <a:picLocks noChangeAspect="1"/>
          </p:cNvPicPr>
          <p:nvPr/>
        </p:nvPicPr>
        <p:blipFill>
          <a:blip r:embed="rId3"/>
          <a:stretch>
            <a:fillRect/>
          </a:stretch>
        </p:blipFill>
        <p:spPr>
          <a:xfrm>
            <a:off x="4480181" y="3286681"/>
            <a:ext cx="3231638" cy="2504518"/>
          </a:xfrm>
          <a:prstGeom prst="rect">
            <a:avLst/>
          </a:prstGeom>
        </p:spPr>
      </p:pic>
      <p:pic>
        <p:nvPicPr>
          <p:cNvPr id="6" name="Imagen 5">
            <a:extLst>
              <a:ext uri="{FF2B5EF4-FFF2-40B4-BE49-F238E27FC236}">
                <a16:creationId xmlns:a16="http://schemas.microsoft.com/office/drawing/2014/main" id="{77084498-748B-1124-B812-03A1C8E00717}"/>
              </a:ext>
            </a:extLst>
          </p:cNvPr>
          <p:cNvPicPr>
            <a:picLocks noChangeAspect="1"/>
          </p:cNvPicPr>
          <p:nvPr/>
        </p:nvPicPr>
        <p:blipFill>
          <a:blip r:embed="rId4"/>
          <a:stretch>
            <a:fillRect/>
          </a:stretch>
        </p:blipFill>
        <p:spPr>
          <a:xfrm>
            <a:off x="800100" y="3298038"/>
            <a:ext cx="3282532" cy="2502930"/>
          </a:xfrm>
          <a:prstGeom prst="rect">
            <a:avLst/>
          </a:prstGeom>
        </p:spPr>
      </p:pic>
      <p:sp>
        <p:nvSpPr>
          <p:cNvPr id="2" name="Título 1">
            <a:extLst>
              <a:ext uri="{FF2B5EF4-FFF2-40B4-BE49-F238E27FC236}">
                <a16:creationId xmlns:a16="http://schemas.microsoft.com/office/drawing/2014/main" id="{5B18D19C-872F-FB55-D34E-7321FEC3AC76}"/>
              </a:ext>
            </a:extLst>
          </p:cNvPr>
          <p:cNvSpPr>
            <a:spLocks noGrp="1"/>
          </p:cNvSpPr>
          <p:nvPr>
            <p:ph type="title"/>
          </p:nvPr>
        </p:nvSpPr>
        <p:spPr>
          <a:xfrm>
            <a:off x="695325" y="870597"/>
            <a:ext cx="10848975" cy="1100559"/>
          </a:xfrm>
        </p:spPr>
        <p:txBody>
          <a:bodyPr vert="horz" lIns="91440" tIns="45720" rIns="91440" bIns="45720" rtlCol="0" anchor="t">
            <a:normAutofit/>
          </a:bodyPr>
          <a:lstStyle/>
          <a:p>
            <a:r>
              <a:rPr lang="en-US" sz="5400"/>
              <a:t>REGRESIÓN LINEAL</a:t>
            </a:r>
          </a:p>
        </p:txBody>
      </p:sp>
      <p:sp>
        <p:nvSpPr>
          <p:cNvPr id="3" name="Marcador de contenido 2">
            <a:extLst>
              <a:ext uri="{FF2B5EF4-FFF2-40B4-BE49-F238E27FC236}">
                <a16:creationId xmlns:a16="http://schemas.microsoft.com/office/drawing/2014/main" id="{8CE7F17C-7473-3968-9158-BE3FD7478FCC}"/>
              </a:ext>
            </a:extLst>
          </p:cNvPr>
          <p:cNvSpPr>
            <a:spLocks noGrp="1"/>
          </p:cNvSpPr>
          <p:nvPr>
            <p:ph idx="1"/>
          </p:nvPr>
        </p:nvSpPr>
        <p:spPr>
          <a:xfrm>
            <a:off x="695324" y="2042347"/>
            <a:ext cx="10848976" cy="452620"/>
          </a:xfrm>
        </p:spPr>
        <p:txBody>
          <a:bodyPr vert="horz" lIns="91440" tIns="45720" rIns="91440" bIns="45720" rtlCol="0" anchor="t">
            <a:normAutofit/>
          </a:bodyPr>
          <a:lstStyle/>
          <a:p>
            <a:pPr marL="0" indent="0">
              <a:buNone/>
            </a:pPr>
            <a:r>
              <a:rPr lang="en-US"/>
              <a:t>Acciones con menor sensibilidad al mercado</a:t>
            </a:r>
          </a:p>
        </p:txBody>
      </p:sp>
    </p:spTree>
    <p:extLst>
      <p:ext uri="{BB962C8B-B14F-4D97-AF65-F5344CB8AC3E}">
        <p14:creationId xmlns:p14="http://schemas.microsoft.com/office/powerpoint/2010/main" val="1752268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5" name="Straight Connector 1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16">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7" name="Rectangle 18">
            <a:extLst>
              <a:ext uri="{FF2B5EF4-FFF2-40B4-BE49-F238E27FC236}">
                <a16:creationId xmlns:a16="http://schemas.microsoft.com/office/drawing/2014/main" id="{35A8B9ED-4476-44C5-9209-0146C28B53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0">
            <a:extLst>
              <a:ext uri="{FF2B5EF4-FFF2-40B4-BE49-F238E27FC236}">
                <a16:creationId xmlns:a16="http://schemas.microsoft.com/office/drawing/2014/main" id="{F0C34567-6096-4347-8107-EC8D2AEFA3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2">
            <a:extLst>
              <a:ext uri="{FF2B5EF4-FFF2-40B4-BE49-F238E27FC236}">
                <a16:creationId xmlns:a16="http://schemas.microsoft.com/office/drawing/2014/main" id="{7039C108-ED63-4645-9FC8-D00CC583D3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Imagen 9">
            <a:extLst>
              <a:ext uri="{FF2B5EF4-FFF2-40B4-BE49-F238E27FC236}">
                <a16:creationId xmlns:a16="http://schemas.microsoft.com/office/drawing/2014/main" id="{065775BB-103B-7118-E220-4658739084DA}"/>
              </a:ext>
            </a:extLst>
          </p:cNvPr>
          <p:cNvPicPr>
            <a:picLocks noChangeAspect="1"/>
          </p:cNvPicPr>
          <p:nvPr/>
        </p:nvPicPr>
        <p:blipFill>
          <a:blip r:embed="rId2"/>
          <a:stretch>
            <a:fillRect/>
          </a:stretch>
        </p:blipFill>
        <p:spPr>
          <a:xfrm>
            <a:off x="716107" y="989257"/>
            <a:ext cx="3078240" cy="2385635"/>
          </a:xfrm>
          <a:prstGeom prst="rect">
            <a:avLst/>
          </a:prstGeom>
        </p:spPr>
      </p:pic>
      <p:pic>
        <p:nvPicPr>
          <p:cNvPr id="9" name="Imagen 8">
            <a:extLst>
              <a:ext uri="{FF2B5EF4-FFF2-40B4-BE49-F238E27FC236}">
                <a16:creationId xmlns:a16="http://schemas.microsoft.com/office/drawing/2014/main" id="{26686A9E-F95A-70AF-D40E-6212D4F939B4}"/>
              </a:ext>
            </a:extLst>
          </p:cNvPr>
          <p:cNvPicPr>
            <a:picLocks noChangeAspect="1"/>
          </p:cNvPicPr>
          <p:nvPr/>
        </p:nvPicPr>
        <p:blipFill>
          <a:blip r:embed="rId3"/>
          <a:stretch>
            <a:fillRect/>
          </a:stretch>
        </p:blipFill>
        <p:spPr>
          <a:xfrm>
            <a:off x="3975003" y="1005482"/>
            <a:ext cx="3116258" cy="2376146"/>
          </a:xfrm>
          <a:prstGeom prst="rect">
            <a:avLst/>
          </a:prstGeom>
        </p:spPr>
      </p:pic>
      <p:pic>
        <p:nvPicPr>
          <p:cNvPr id="8" name="Imagen 7">
            <a:extLst>
              <a:ext uri="{FF2B5EF4-FFF2-40B4-BE49-F238E27FC236}">
                <a16:creationId xmlns:a16="http://schemas.microsoft.com/office/drawing/2014/main" id="{024F3CB6-BB07-9569-D92A-73BA4D1CCF61}"/>
              </a:ext>
            </a:extLst>
          </p:cNvPr>
          <p:cNvPicPr>
            <a:picLocks noChangeAspect="1"/>
          </p:cNvPicPr>
          <p:nvPr/>
        </p:nvPicPr>
        <p:blipFill>
          <a:blip r:embed="rId4"/>
          <a:stretch>
            <a:fillRect/>
          </a:stretch>
        </p:blipFill>
        <p:spPr>
          <a:xfrm>
            <a:off x="716107" y="3537183"/>
            <a:ext cx="3078240" cy="2385635"/>
          </a:xfrm>
          <a:prstGeom prst="rect">
            <a:avLst/>
          </a:prstGeom>
        </p:spPr>
      </p:pic>
      <p:pic>
        <p:nvPicPr>
          <p:cNvPr id="7" name="Imagen 6">
            <a:extLst>
              <a:ext uri="{FF2B5EF4-FFF2-40B4-BE49-F238E27FC236}">
                <a16:creationId xmlns:a16="http://schemas.microsoft.com/office/drawing/2014/main" id="{E345714C-4113-8A4B-74DD-E5346D64906A}"/>
              </a:ext>
            </a:extLst>
          </p:cNvPr>
          <p:cNvPicPr>
            <a:picLocks noChangeAspect="1"/>
          </p:cNvPicPr>
          <p:nvPr/>
        </p:nvPicPr>
        <p:blipFill>
          <a:blip r:embed="rId5"/>
          <a:stretch>
            <a:fillRect/>
          </a:stretch>
        </p:blipFill>
        <p:spPr>
          <a:xfrm>
            <a:off x="3975003" y="3537183"/>
            <a:ext cx="3116258" cy="2376146"/>
          </a:xfrm>
          <a:prstGeom prst="rect">
            <a:avLst/>
          </a:prstGeom>
        </p:spPr>
      </p:pic>
      <p:sp>
        <p:nvSpPr>
          <p:cNvPr id="2" name="Título 1">
            <a:extLst>
              <a:ext uri="{FF2B5EF4-FFF2-40B4-BE49-F238E27FC236}">
                <a16:creationId xmlns:a16="http://schemas.microsoft.com/office/drawing/2014/main" id="{5B18D19C-872F-FB55-D34E-7321FEC3AC76}"/>
              </a:ext>
            </a:extLst>
          </p:cNvPr>
          <p:cNvSpPr>
            <a:spLocks noGrp="1"/>
          </p:cNvSpPr>
          <p:nvPr>
            <p:ph type="title"/>
          </p:nvPr>
        </p:nvSpPr>
        <p:spPr>
          <a:xfrm>
            <a:off x="7633606" y="1066800"/>
            <a:ext cx="3758293" cy="3505175"/>
          </a:xfrm>
        </p:spPr>
        <p:txBody>
          <a:bodyPr vert="horz" lIns="91440" tIns="45720" rIns="91440" bIns="45720" rtlCol="0" anchor="t">
            <a:normAutofit/>
          </a:bodyPr>
          <a:lstStyle/>
          <a:p>
            <a:r>
              <a:rPr lang="en-US" sz="5400"/>
              <a:t>REGRESIÓN LINEAL</a:t>
            </a:r>
          </a:p>
        </p:txBody>
      </p:sp>
      <p:sp>
        <p:nvSpPr>
          <p:cNvPr id="3" name="Marcador de contenido 2">
            <a:extLst>
              <a:ext uri="{FF2B5EF4-FFF2-40B4-BE49-F238E27FC236}">
                <a16:creationId xmlns:a16="http://schemas.microsoft.com/office/drawing/2014/main" id="{8CE7F17C-7473-3968-9158-BE3FD7478FCC}"/>
              </a:ext>
            </a:extLst>
          </p:cNvPr>
          <p:cNvSpPr>
            <a:spLocks noGrp="1"/>
          </p:cNvSpPr>
          <p:nvPr>
            <p:ph idx="1"/>
          </p:nvPr>
        </p:nvSpPr>
        <p:spPr>
          <a:xfrm>
            <a:off x="7633606" y="4785543"/>
            <a:ext cx="3758293" cy="1005657"/>
          </a:xfrm>
        </p:spPr>
        <p:txBody>
          <a:bodyPr vert="horz" lIns="91440" tIns="45720" rIns="91440" bIns="45720" rtlCol="0" anchor="b">
            <a:normAutofit/>
          </a:bodyPr>
          <a:lstStyle/>
          <a:p>
            <a:pPr marL="0" indent="0">
              <a:buNone/>
            </a:pPr>
            <a:r>
              <a:rPr lang="en-US" dirty="0" err="1"/>
              <a:t>Acciones</a:t>
            </a:r>
            <a:r>
              <a:rPr lang="en-US" dirty="0"/>
              <a:t> con mayor </a:t>
            </a:r>
            <a:r>
              <a:rPr lang="en-US" dirty="0" err="1"/>
              <a:t>sensibilidad</a:t>
            </a:r>
            <a:r>
              <a:rPr lang="en-US" dirty="0"/>
              <a:t> al mercado: media</a:t>
            </a:r>
          </a:p>
        </p:txBody>
      </p:sp>
    </p:spTree>
    <p:extLst>
      <p:ext uri="{BB962C8B-B14F-4D97-AF65-F5344CB8AC3E}">
        <p14:creationId xmlns:p14="http://schemas.microsoft.com/office/powerpoint/2010/main" val="2246767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74ABF6B1-3A9A-4CEE-889E-0D96AB03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611CC0C8-C714-4135-84E8-4BC5A83F1A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0AFDA3D-3C0B-4E18-B444-F11410C378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Imagen 4">
            <a:extLst>
              <a:ext uri="{FF2B5EF4-FFF2-40B4-BE49-F238E27FC236}">
                <a16:creationId xmlns:a16="http://schemas.microsoft.com/office/drawing/2014/main" id="{AEC3E9F0-DC8A-6E58-6493-5A6CA1907618}"/>
              </a:ext>
            </a:extLst>
          </p:cNvPr>
          <p:cNvPicPr>
            <a:picLocks noChangeAspect="1"/>
          </p:cNvPicPr>
          <p:nvPr/>
        </p:nvPicPr>
        <p:blipFill>
          <a:blip r:embed="rId2"/>
          <a:stretch>
            <a:fillRect/>
          </a:stretch>
        </p:blipFill>
        <p:spPr>
          <a:xfrm>
            <a:off x="8132484" y="3274922"/>
            <a:ext cx="3259416" cy="2526046"/>
          </a:xfrm>
          <a:prstGeom prst="rect">
            <a:avLst/>
          </a:prstGeom>
        </p:spPr>
      </p:pic>
      <p:pic>
        <p:nvPicPr>
          <p:cNvPr id="6" name="Imagen 5">
            <a:extLst>
              <a:ext uri="{FF2B5EF4-FFF2-40B4-BE49-F238E27FC236}">
                <a16:creationId xmlns:a16="http://schemas.microsoft.com/office/drawing/2014/main" id="{70C457BA-36E9-633C-7088-9BFE038C824A}"/>
              </a:ext>
            </a:extLst>
          </p:cNvPr>
          <p:cNvPicPr>
            <a:picLocks noChangeAspect="1"/>
          </p:cNvPicPr>
          <p:nvPr/>
        </p:nvPicPr>
        <p:blipFill>
          <a:blip r:embed="rId3"/>
          <a:stretch>
            <a:fillRect/>
          </a:stretch>
        </p:blipFill>
        <p:spPr>
          <a:xfrm>
            <a:off x="4480181" y="3286681"/>
            <a:ext cx="3231638" cy="2504518"/>
          </a:xfrm>
          <a:prstGeom prst="rect">
            <a:avLst/>
          </a:prstGeom>
        </p:spPr>
      </p:pic>
      <p:pic>
        <p:nvPicPr>
          <p:cNvPr id="4" name="Imagen 3">
            <a:extLst>
              <a:ext uri="{FF2B5EF4-FFF2-40B4-BE49-F238E27FC236}">
                <a16:creationId xmlns:a16="http://schemas.microsoft.com/office/drawing/2014/main" id="{B66A558E-0280-AFA1-FE12-FD421371772A}"/>
              </a:ext>
            </a:extLst>
          </p:cNvPr>
          <p:cNvPicPr>
            <a:picLocks noChangeAspect="1"/>
          </p:cNvPicPr>
          <p:nvPr/>
        </p:nvPicPr>
        <p:blipFill>
          <a:blip r:embed="rId4"/>
          <a:stretch>
            <a:fillRect/>
          </a:stretch>
        </p:blipFill>
        <p:spPr>
          <a:xfrm>
            <a:off x="800100" y="3257008"/>
            <a:ext cx="3282532" cy="2543961"/>
          </a:xfrm>
          <a:prstGeom prst="rect">
            <a:avLst/>
          </a:prstGeom>
        </p:spPr>
      </p:pic>
      <p:sp>
        <p:nvSpPr>
          <p:cNvPr id="2" name="Título 1">
            <a:extLst>
              <a:ext uri="{FF2B5EF4-FFF2-40B4-BE49-F238E27FC236}">
                <a16:creationId xmlns:a16="http://schemas.microsoft.com/office/drawing/2014/main" id="{5B18D19C-872F-FB55-D34E-7321FEC3AC76}"/>
              </a:ext>
            </a:extLst>
          </p:cNvPr>
          <p:cNvSpPr>
            <a:spLocks noGrp="1"/>
          </p:cNvSpPr>
          <p:nvPr>
            <p:ph type="title"/>
          </p:nvPr>
        </p:nvSpPr>
        <p:spPr>
          <a:xfrm>
            <a:off x="695325" y="870597"/>
            <a:ext cx="10848975" cy="1100559"/>
          </a:xfrm>
        </p:spPr>
        <p:txBody>
          <a:bodyPr vert="horz" lIns="91440" tIns="45720" rIns="91440" bIns="45720" rtlCol="0" anchor="t">
            <a:normAutofit/>
          </a:bodyPr>
          <a:lstStyle/>
          <a:p>
            <a:r>
              <a:rPr lang="en-US" sz="5400"/>
              <a:t>REGRESIÓN LINEAL</a:t>
            </a:r>
          </a:p>
        </p:txBody>
      </p:sp>
      <p:sp>
        <p:nvSpPr>
          <p:cNvPr id="3" name="Marcador de contenido 2">
            <a:extLst>
              <a:ext uri="{FF2B5EF4-FFF2-40B4-BE49-F238E27FC236}">
                <a16:creationId xmlns:a16="http://schemas.microsoft.com/office/drawing/2014/main" id="{8CE7F17C-7473-3968-9158-BE3FD7478FCC}"/>
              </a:ext>
            </a:extLst>
          </p:cNvPr>
          <p:cNvSpPr>
            <a:spLocks noGrp="1"/>
          </p:cNvSpPr>
          <p:nvPr>
            <p:ph idx="1"/>
          </p:nvPr>
        </p:nvSpPr>
        <p:spPr>
          <a:xfrm>
            <a:off x="695324" y="2042347"/>
            <a:ext cx="10848976" cy="452620"/>
          </a:xfrm>
        </p:spPr>
        <p:txBody>
          <a:bodyPr vert="horz" lIns="91440" tIns="45720" rIns="91440" bIns="45720" rtlCol="0" anchor="t">
            <a:normAutofit/>
          </a:bodyPr>
          <a:lstStyle/>
          <a:p>
            <a:pPr marL="0" indent="0">
              <a:buNone/>
            </a:pPr>
            <a:r>
              <a:rPr lang="en-US" dirty="0" err="1"/>
              <a:t>Acciones</a:t>
            </a:r>
            <a:r>
              <a:rPr lang="en-US" dirty="0"/>
              <a:t> con mayor </a:t>
            </a:r>
            <a:r>
              <a:rPr lang="en-US" dirty="0" err="1"/>
              <a:t>sensibilidad</a:t>
            </a:r>
            <a:r>
              <a:rPr lang="en-US" dirty="0"/>
              <a:t> al mercado: </a:t>
            </a:r>
            <a:r>
              <a:rPr lang="en-US" dirty="0" err="1"/>
              <a:t>alta</a:t>
            </a:r>
            <a:endParaRPr lang="en-US" dirty="0"/>
          </a:p>
        </p:txBody>
      </p:sp>
    </p:spTree>
    <p:extLst>
      <p:ext uri="{BB962C8B-B14F-4D97-AF65-F5344CB8AC3E}">
        <p14:creationId xmlns:p14="http://schemas.microsoft.com/office/powerpoint/2010/main" val="3055589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18D19C-872F-FB55-D34E-7321FEC3AC76}"/>
              </a:ext>
            </a:extLst>
          </p:cNvPr>
          <p:cNvSpPr>
            <a:spLocks noGrp="1"/>
          </p:cNvSpPr>
          <p:nvPr>
            <p:ph type="title"/>
          </p:nvPr>
        </p:nvSpPr>
        <p:spPr>
          <a:xfrm>
            <a:off x="750367" y="770964"/>
            <a:ext cx="10691265" cy="1307592"/>
          </a:xfrm>
        </p:spPr>
        <p:txBody>
          <a:bodyPr/>
          <a:lstStyle/>
          <a:p>
            <a:r>
              <a:rPr lang="es-ES" dirty="0"/>
              <a:t>REGRESIÓN LINEAL: MÉTRICAS DE EVALUACIÓN</a:t>
            </a:r>
          </a:p>
        </p:txBody>
      </p:sp>
      <p:graphicFrame>
        <p:nvGraphicFramePr>
          <p:cNvPr id="4" name="Tabla 3">
            <a:extLst>
              <a:ext uri="{FF2B5EF4-FFF2-40B4-BE49-F238E27FC236}">
                <a16:creationId xmlns:a16="http://schemas.microsoft.com/office/drawing/2014/main" id="{310EB562-05EE-46D4-FCFB-CF7851AD0B31}"/>
              </a:ext>
            </a:extLst>
          </p:cNvPr>
          <p:cNvGraphicFramePr>
            <a:graphicFrameLocks noGrp="1"/>
          </p:cNvGraphicFramePr>
          <p:nvPr>
            <p:extLst>
              <p:ext uri="{D42A27DB-BD31-4B8C-83A1-F6EECF244321}">
                <p14:modId xmlns:p14="http://schemas.microsoft.com/office/powerpoint/2010/main" val="627797585"/>
              </p:ext>
            </p:extLst>
          </p:nvPr>
        </p:nvGraphicFramePr>
        <p:xfrm>
          <a:off x="1852707" y="1424760"/>
          <a:ext cx="8128000" cy="5198633"/>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911153280"/>
                    </a:ext>
                  </a:extLst>
                </a:gridCol>
                <a:gridCol w="1625600">
                  <a:extLst>
                    <a:ext uri="{9D8B030D-6E8A-4147-A177-3AD203B41FA5}">
                      <a16:colId xmlns:a16="http://schemas.microsoft.com/office/drawing/2014/main" val="1071775683"/>
                    </a:ext>
                  </a:extLst>
                </a:gridCol>
                <a:gridCol w="1625600">
                  <a:extLst>
                    <a:ext uri="{9D8B030D-6E8A-4147-A177-3AD203B41FA5}">
                      <a16:colId xmlns:a16="http://schemas.microsoft.com/office/drawing/2014/main" val="3985717236"/>
                    </a:ext>
                  </a:extLst>
                </a:gridCol>
                <a:gridCol w="1625600">
                  <a:extLst>
                    <a:ext uri="{9D8B030D-6E8A-4147-A177-3AD203B41FA5}">
                      <a16:colId xmlns:a16="http://schemas.microsoft.com/office/drawing/2014/main" val="2537526786"/>
                    </a:ext>
                  </a:extLst>
                </a:gridCol>
                <a:gridCol w="1625600">
                  <a:extLst>
                    <a:ext uri="{9D8B030D-6E8A-4147-A177-3AD203B41FA5}">
                      <a16:colId xmlns:a16="http://schemas.microsoft.com/office/drawing/2014/main" val="959030827"/>
                    </a:ext>
                  </a:extLst>
                </a:gridCol>
              </a:tblGrid>
              <a:tr h="377713">
                <a:tc>
                  <a:txBody>
                    <a:bodyPr/>
                    <a:lstStyle/>
                    <a:p>
                      <a:endParaRPr lang="es-ES"/>
                    </a:p>
                  </a:txBody>
                  <a:tcPr/>
                </a:tc>
                <a:tc>
                  <a:txBody>
                    <a:bodyPr/>
                    <a:lstStyle/>
                    <a:p>
                      <a:r>
                        <a:rPr lang="es-ES" dirty="0"/>
                        <a:t>R2</a:t>
                      </a:r>
                    </a:p>
                  </a:txBody>
                  <a:tcPr/>
                </a:tc>
                <a:tc>
                  <a:txBody>
                    <a:bodyPr/>
                    <a:lstStyle/>
                    <a:p>
                      <a:r>
                        <a:rPr lang="es-ES" dirty="0"/>
                        <a:t>R2 ajustado</a:t>
                      </a:r>
                    </a:p>
                  </a:txBody>
                  <a:tcPr/>
                </a:tc>
                <a:tc>
                  <a:txBody>
                    <a:bodyPr/>
                    <a:lstStyle/>
                    <a:p>
                      <a:r>
                        <a:rPr lang="es-ES" dirty="0"/>
                        <a:t>P-</a:t>
                      </a:r>
                      <a:r>
                        <a:rPr lang="es-ES" dirty="0" err="1"/>
                        <a:t>value</a:t>
                      </a:r>
                      <a:endParaRPr lang="es-E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RMSE</a:t>
                      </a:r>
                    </a:p>
                  </a:txBody>
                  <a:tcPr/>
                </a:tc>
                <a:extLst>
                  <a:ext uri="{0D108BD9-81ED-4DB2-BD59-A6C34878D82A}">
                    <a16:rowId xmlns:a16="http://schemas.microsoft.com/office/drawing/2014/main" val="1113590757"/>
                  </a:ext>
                </a:extLst>
              </a:tr>
              <a:tr h="370840">
                <a:tc>
                  <a:txBody>
                    <a:bodyPr/>
                    <a:lstStyle/>
                    <a:p>
                      <a:r>
                        <a:rPr lang="es-ES" dirty="0"/>
                        <a:t>VZ</a:t>
                      </a:r>
                    </a:p>
                  </a:txBody>
                  <a:tcPr/>
                </a:tc>
                <a:tc>
                  <a:txBody>
                    <a:bodyPr/>
                    <a:lstStyle/>
                    <a:p>
                      <a:r>
                        <a:rPr lang="es-ES" dirty="0"/>
                        <a:t>11.8%</a:t>
                      </a:r>
                    </a:p>
                  </a:txBody>
                  <a:tcPr/>
                </a:tc>
                <a:tc>
                  <a:txBody>
                    <a:bodyPr/>
                    <a:lstStyle/>
                    <a:p>
                      <a:r>
                        <a:rPr lang="es-ES" dirty="0"/>
                        <a:t>11.4%</a:t>
                      </a:r>
                    </a:p>
                  </a:txBody>
                  <a:tcPr/>
                </a:tc>
                <a:tc>
                  <a:txBody>
                    <a:bodyPr/>
                    <a:lstStyle/>
                    <a:p>
                      <a:r>
                        <a:rPr lang="es-ES" dirty="0"/>
                        <a:t>0.0001</a:t>
                      </a:r>
                    </a:p>
                  </a:txBody>
                  <a:tcPr/>
                </a:tc>
                <a:tc>
                  <a:txBody>
                    <a:bodyPr/>
                    <a:lstStyle/>
                    <a:p>
                      <a:r>
                        <a:rPr lang="es-ES" dirty="0"/>
                        <a:t>0.01137</a:t>
                      </a:r>
                    </a:p>
                  </a:txBody>
                  <a:tcPr/>
                </a:tc>
                <a:extLst>
                  <a:ext uri="{0D108BD9-81ED-4DB2-BD59-A6C34878D82A}">
                    <a16:rowId xmlns:a16="http://schemas.microsoft.com/office/drawing/2014/main" val="631618746"/>
                  </a:ext>
                </a:extLst>
              </a:tr>
              <a:tr h="370840">
                <a:tc>
                  <a:txBody>
                    <a:bodyPr/>
                    <a:lstStyle/>
                    <a:p>
                      <a:r>
                        <a:rPr lang="es-ES" dirty="0"/>
                        <a:t>ABBV</a:t>
                      </a:r>
                    </a:p>
                  </a:txBody>
                  <a:tcPr/>
                </a:tc>
                <a:tc>
                  <a:txBody>
                    <a:bodyPr/>
                    <a:lstStyle/>
                    <a:p>
                      <a:r>
                        <a:rPr lang="es-ES" dirty="0"/>
                        <a:t>11.3%</a:t>
                      </a:r>
                    </a:p>
                  </a:txBody>
                  <a:tcPr/>
                </a:tc>
                <a:tc>
                  <a:txBody>
                    <a:bodyPr/>
                    <a:lstStyle/>
                    <a:p>
                      <a:r>
                        <a:rPr lang="es-ES" dirty="0"/>
                        <a:t>10.9%</a:t>
                      </a:r>
                    </a:p>
                  </a:txBody>
                  <a:tcPr/>
                </a:tc>
                <a:tc>
                  <a:txBody>
                    <a:bodyPr/>
                    <a:lstStyle/>
                    <a:p>
                      <a:r>
                        <a:rPr lang="es-ES" dirty="0"/>
                        <a:t>0.552</a:t>
                      </a:r>
                    </a:p>
                  </a:txBody>
                  <a:tcPr/>
                </a:tc>
                <a:tc>
                  <a:txBody>
                    <a:bodyPr/>
                    <a:lstStyle/>
                    <a:p>
                      <a:r>
                        <a:rPr lang="es-ES" dirty="0"/>
                        <a:t>0.01342</a:t>
                      </a:r>
                    </a:p>
                  </a:txBody>
                  <a:tcPr/>
                </a:tc>
                <a:extLst>
                  <a:ext uri="{0D108BD9-81ED-4DB2-BD59-A6C34878D82A}">
                    <a16:rowId xmlns:a16="http://schemas.microsoft.com/office/drawing/2014/main" val="3834690497"/>
                  </a:ext>
                </a:extLst>
              </a:tr>
              <a:tr h="370840">
                <a:tc>
                  <a:txBody>
                    <a:bodyPr/>
                    <a:lstStyle/>
                    <a:p>
                      <a:r>
                        <a:rPr lang="es-ES" dirty="0"/>
                        <a:t>KO</a:t>
                      </a:r>
                    </a:p>
                  </a:txBody>
                  <a:tcPr/>
                </a:tc>
                <a:tc>
                  <a:txBody>
                    <a:bodyPr/>
                    <a:lstStyle/>
                    <a:p>
                      <a:r>
                        <a:rPr lang="es-ES" dirty="0"/>
                        <a:t>26.9%</a:t>
                      </a:r>
                    </a:p>
                  </a:txBody>
                  <a:tcPr/>
                </a:tc>
                <a:tc>
                  <a:txBody>
                    <a:bodyPr/>
                    <a:lstStyle/>
                    <a:p>
                      <a:r>
                        <a:rPr lang="es-ES" dirty="0"/>
                        <a:t>26.6%</a:t>
                      </a:r>
                    </a:p>
                  </a:txBody>
                  <a:tcPr/>
                </a:tc>
                <a:tc>
                  <a:txBody>
                    <a:bodyPr/>
                    <a:lstStyle/>
                    <a:p>
                      <a:r>
                        <a:rPr lang="es-ES" dirty="0"/>
                        <a:t>0.004</a:t>
                      </a:r>
                    </a:p>
                  </a:txBody>
                  <a:tcPr/>
                </a:tc>
                <a:tc>
                  <a:txBody>
                    <a:bodyPr/>
                    <a:lstStyle/>
                    <a:p>
                      <a:r>
                        <a:rPr lang="es-ES" dirty="0"/>
                        <a:t>0.00896</a:t>
                      </a:r>
                    </a:p>
                  </a:txBody>
                  <a:tcPr/>
                </a:tc>
                <a:extLst>
                  <a:ext uri="{0D108BD9-81ED-4DB2-BD59-A6C34878D82A}">
                    <a16:rowId xmlns:a16="http://schemas.microsoft.com/office/drawing/2014/main" val="2083022698"/>
                  </a:ext>
                </a:extLst>
              </a:tr>
              <a:tr h="370840">
                <a:tc>
                  <a:txBody>
                    <a:bodyPr/>
                    <a:lstStyle/>
                    <a:p>
                      <a:r>
                        <a:rPr lang="es-ES" dirty="0"/>
                        <a:t>CAT</a:t>
                      </a:r>
                    </a:p>
                  </a:txBody>
                  <a:tcPr/>
                </a:tc>
                <a:tc>
                  <a:txBody>
                    <a:bodyPr/>
                    <a:lstStyle/>
                    <a:p>
                      <a:r>
                        <a:rPr lang="es-ES" dirty="0"/>
                        <a:t>40.6%</a:t>
                      </a:r>
                    </a:p>
                  </a:txBody>
                  <a:tcPr/>
                </a:tc>
                <a:tc>
                  <a:txBody>
                    <a:bodyPr/>
                    <a:lstStyle/>
                    <a:p>
                      <a:r>
                        <a:rPr lang="es-ES" dirty="0"/>
                        <a:t>40.3%</a:t>
                      </a:r>
                    </a:p>
                  </a:txBody>
                  <a:tcPr/>
                </a:tc>
                <a:tc>
                  <a:txBody>
                    <a:bodyPr/>
                    <a:lstStyle/>
                    <a:p>
                      <a:r>
                        <a:rPr lang="es-ES" dirty="0"/>
                        <a:t>0.005</a:t>
                      </a:r>
                    </a:p>
                  </a:txBody>
                  <a:tcPr/>
                </a:tc>
                <a:tc>
                  <a:txBody>
                    <a:bodyPr/>
                    <a:lstStyle/>
                    <a:p>
                      <a:r>
                        <a:rPr lang="es-ES" dirty="0"/>
                        <a:t>0.01579</a:t>
                      </a:r>
                    </a:p>
                  </a:txBody>
                  <a:tcPr/>
                </a:tc>
                <a:extLst>
                  <a:ext uri="{0D108BD9-81ED-4DB2-BD59-A6C34878D82A}">
                    <a16:rowId xmlns:a16="http://schemas.microsoft.com/office/drawing/2014/main" val="978734201"/>
                  </a:ext>
                </a:extLst>
              </a:tr>
              <a:tr h="370840">
                <a:tc>
                  <a:txBody>
                    <a:bodyPr/>
                    <a:lstStyle/>
                    <a:p>
                      <a:r>
                        <a:rPr lang="es-ES" dirty="0"/>
                        <a:t>CMG</a:t>
                      </a:r>
                    </a:p>
                  </a:txBody>
                  <a:tcPr/>
                </a:tc>
                <a:tc>
                  <a:txBody>
                    <a:bodyPr/>
                    <a:lstStyle/>
                    <a:p>
                      <a:r>
                        <a:rPr lang="es-ES" dirty="0"/>
                        <a:t>32.3%</a:t>
                      </a:r>
                    </a:p>
                  </a:txBody>
                  <a:tcPr/>
                </a:tc>
                <a:tc>
                  <a:txBody>
                    <a:bodyPr/>
                    <a:lstStyle/>
                    <a:p>
                      <a:r>
                        <a:rPr lang="es-ES" dirty="0"/>
                        <a:t>31.9%</a:t>
                      </a:r>
                    </a:p>
                  </a:txBody>
                  <a:tcPr/>
                </a:tc>
                <a:tc>
                  <a:txBody>
                    <a:bodyPr/>
                    <a:lstStyle/>
                    <a:p>
                      <a:r>
                        <a:rPr lang="es-ES" dirty="0"/>
                        <a:t>0.000073</a:t>
                      </a:r>
                    </a:p>
                  </a:txBody>
                  <a:tcPr/>
                </a:tc>
                <a:tc>
                  <a:txBody>
                    <a:bodyPr/>
                    <a:lstStyle/>
                    <a:p>
                      <a:r>
                        <a:rPr lang="es-ES" dirty="0"/>
                        <a:t>0.01531</a:t>
                      </a:r>
                    </a:p>
                  </a:txBody>
                  <a:tcPr/>
                </a:tc>
                <a:extLst>
                  <a:ext uri="{0D108BD9-81ED-4DB2-BD59-A6C34878D82A}">
                    <a16:rowId xmlns:a16="http://schemas.microsoft.com/office/drawing/2014/main" val="2491514448"/>
                  </a:ext>
                </a:extLst>
              </a:tr>
              <a:tr h="370840">
                <a:tc>
                  <a:txBody>
                    <a:bodyPr/>
                    <a:lstStyle/>
                    <a:p>
                      <a:r>
                        <a:rPr lang="es-ES" dirty="0"/>
                        <a:t>CVX</a:t>
                      </a:r>
                    </a:p>
                  </a:txBody>
                  <a:tcPr/>
                </a:tc>
                <a:tc>
                  <a:txBody>
                    <a:bodyPr/>
                    <a:lstStyle/>
                    <a:p>
                      <a:r>
                        <a:rPr lang="es-ES" dirty="0"/>
                        <a:t>37.3%</a:t>
                      </a:r>
                    </a:p>
                  </a:txBody>
                  <a:tcPr/>
                </a:tc>
                <a:tc>
                  <a:txBody>
                    <a:bodyPr/>
                    <a:lstStyle/>
                    <a:p>
                      <a:r>
                        <a:rPr lang="es-ES" dirty="0"/>
                        <a:t>37.0%</a:t>
                      </a:r>
                    </a:p>
                  </a:txBody>
                  <a:tcPr/>
                </a:tc>
                <a:tc>
                  <a:txBody>
                    <a:bodyPr/>
                    <a:lstStyle/>
                    <a:p>
                      <a:r>
                        <a:rPr lang="es-ES" dirty="0"/>
                        <a:t>0.592</a:t>
                      </a:r>
                    </a:p>
                  </a:txBody>
                  <a:tcPr/>
                </a:tc>
                <a:tc>
                  <a:txBody>
                    <a:bodyPr/>
                    <a:lstStyle/>
                    <a:p>
                      <a:r>
                        <a:rPr lang="es-ES" dirty="0"/>
                        <a:t>0.0179</a:t>
                      </a:r>
                    </a:p>
                  </a:txBody>
                  <a:tcPr/>
                </a:tc>
                <a:extLst>
                  <a:ext uri="{0D108BD9-81ED-4DB2-BD59-A6C34878D82A}">
                    <a16:rowId xmlns:a16="http://schemas.microsoft.com/office/drawing/2014/main" val="1046401688"/>
                  </a:ext>
                </a:extLst>
              </a:tr>
              <a:tr h="370840">
                <a:tc>
                  <a:txBody>
                    <a:bodyPr/>
                    <a:lstStyle/>
                    <a:p>
                      <a:r>
                        <a:rPr lang="es-ES" dirty="0"/>
                        <a:t>JPM</a:t>
                      </a:r>
                    </a:p>
                  </a:txBody>
                  <a:tcPr/>
                </a:tc>
                <a:tc>
                  <a:txBody>
                    <a:bodyPr/>
                    <a:lstStyle/>
                    <a:p>
                      <a:r>
                        <a:rPr lang="es-ES" dirty="0"/>
                        <a:t>36.6%</a:t>
                      </a:r>
                    </a:p>
                  </a:txBody>
                  <a:tcPr/>
                </a:tc>
                <a:tc>
                  <a:txBody>
                    <a:bodyPr/>
                    <a:lstStyle/>
                    <a:p>
                      <a:r>
                        <a:rPr lang="es-ES" dirty="0"/>
                        <a:t>35.9%</a:t>
                      </a:r>
                    </a:p>
                  </a:txBody>
                  <a:tcPr/>
                </a:tc>
                <a:tc>
                  <a:txBody>
                    <a:bodyPr/>
                    <a:lstStyle/>
                    <a:p>
                      <a:r>
                        <a:rPr lang="es-ES" dirty="0"/>
                        <a:t>0.360</a:t>
                      </a:r>
                    </a:p>
                  </a:txBody>
                  <a:tcPr/>
                </a:tc>
                <a:tc>
                  <a:txBody>
                    <a:bodyPr/>
                    <a:lstStyle/>
                    <a:p>
                      <a:r>
                        <a:rPr lang="es-ES" dirty="0"/>
                        <a:t>0.0138</a:t>
                      </a:r>
                    </a:p>
                  </a:txBody>
                  <a:tcPr/>
                </a:tc>
                <a:extLst>
                  <a:ext uri="{0D108BD9-81ED-4DB2-BD59-A6C34878D82A}">
                    <a16:rowId xmlns:a16="http://schemas.microsoft.com/office/drawing/2014/main" val="1406679766"/>
                  </a:ext>
                </a:extLst>
              </a:tr>
              <a:tr h="370840">
                <a:tc>
                  <a:txBody>
                    <a:bodyPr/>
                    <a:lstStyle/>
                    <a:p>
                      <a:r>
                        <a:rPr lang="es-ES" dirty="0"/>
                        <a:t>LYB</a:t>
                      </a:r>
                    </a:p>
                  </a:txBody>
                  <a:tcPr/>
                </a:tc>
                <a:tc>
                  <a:txBody>
                    <a:bodyPr/>
                    <a:lstStyle/>
                    <a:p>
                      <a:r>
                        <a:rPr lang="es-ES" dirty="0"/>
                        <a:t>27.2%</a:t>
                      </a:r>
                    </a:p>
                  </a:txBody>
                  <a:tcPr/>
                </a:tc>
                <a:tc>
                  <a:txBody>
                    <a:bodyPr/>
                    <a:lstStyle/>
                    <a:p>
                      <a:r>
                        <a:rPr lang="es-ES" dirty="0"/>
                        <a:t>26.8%</a:t>
                      </a:r>
                    </a:p>
                  </a:txBody>
                  <a:tcPr/>
                </a:tc>
                <a:tc>
                  <a:txBody>
                    <a:bodyPr/>
                    <a:lstStyle/>
                    <a:p>
                      <a:r>
                        <a:rPr lang="es-ES" dirty="0"/>
                        <a:t>0.015</a:t>
                      </a:r>
                    </a:p>
                  </a:txBody>
                  <a:tcPr/>
                </a:tc>
                <a:tc>
                  <a:txBody>
                    <a:bodyPr/>
                    <a:lstStyle/>
                    <a:p>
                      <a:r>
                        <a:rPr lang="es-ES" dirty="0"/>
                        <a:t>0.01679</a:t>
                      </a:r>
                    </a:p>
                  </a:txBody>
                  <a:tcPr/>
                </a:tc>
                <a:extLst>
                  <a:ext uri="{0D108BD9-81ED-4DB2-BD59-A6C34878D82A}">
                    <a16:rowId xmlns:a16="http://schemas.microsoft.com/office/drawing/2014/main" val="1487556285"/>
                  </a:ext>
                </a:extLst>
              </a:tr>
              <a:tr h="370840">
                <a:tc>
                  <a:txBody>
                    <a:bodyPr/>
                    <a:lstStyle/>
                    <a:p>
                      <a:r>
                        <a:rPr lang="es-ES" dirty="0"/>
                        <a:t>AXP</a:t>
                      </a:r>
                    </a:p>
                  </a:txBody>
                  <a:tcPr/>
                </a:tc>
                <a:tc>
                  <a:txBody>
                    <a:bodyPr/>
                    <a:lstStyle/>
                    <a:p>
                      <a:r>
                        <a:rPr lang="es-ES" dirty="0"/>
                        <a:t>22%</a:t>
                      </a:r>
                    </a:p>
                  </a:txBody>
                  <a:tcPr/>
                </a:tc>
                <a:tc>
                  <a:txBody>
                    <a:bodyPr/>
                    <a:lstStyle/>
                    <a:p>
                      <a:r>
                        <a:rPr lang="es-ES" dirty="0"/>
                        <a:t>21.7%</a:t>
                      </a:r>
                    </a:p>
                  </a:txBody>
                  <a:tcPr/>
                </a:tc>
                <a:tc>
                  <a:txBody>
                    <a:bodyPr/>
                    <a:lstStyle/>
                    <a:p>
                      <a:r>
                        <a:rPr lang="es-ES" sz="1800" b="0" i="0" u="none" strike="noStrike" kern="1200" dirty="0">
                          <a:solidFill>
                            <a:schemeClr val="dk1"/>
                          </a:solidFill>
                          <a:effectLst/>
                          <a:latin typeface="+mn-lt"/>
                          <a:ea typeface="+mn-ea"/>
                          <a:cs typeface="+mn-cs"/>
                        </a:rPr>
                        <a:t>0.028</a:t>
                      </a:r>
                      <a:endParaRPr lang="es-ES" dirty="0"/>
                    </a:p>
                  </a:txBody>
                  <a:tcPr/>
                </a:tc>
                <a:tc>
                  <a:txBody>
                    <a:bodyPr/>
                    <a:lstStyle/>
                    <a:p>
                      <a:r>
                        <a:rPr lang="es-ES" sz="1800" b="0" i="0" kern="1200" dirty="0">
                          <a:solidFill>
                            <a:schemeClr val="dk1"/>
                          </a:solidFill>
                          <a:effectLst/>
                          <a:latin typeface="+mn-lt"/>
                          <a:ea typeface="+mn-ea"/>
                          <a:cs typeface="+mn-cs"/>
                        </a:rPr>
                        <a:t>0.01418</a:t>
                      </a:r>
                      <a:endParaRPr lang="es-ES" dirty="0"/>
                    </a:p>
                  </a:txBody>
                  <a:tcPr/>
                </a:tc>
                <a:extLst>
                  <a:ext uri="{0D108BD9-81ED-4DB2-BD59-A6C34878D82A}">
                    <a16:rowId xmlns:a16="http://schemas.microsoft.com/office/drawing/2014/main" val="3749634372"/>
                  </a:ext>
                </a:extLst>
              </a:tr>
              <a:tr h="370840">
                <a:tc>
                  <a:txBody>
                    <a:bodyPr/>
                    <a:lstStyle/>
                    <a:p>
                      <a:r>
                        <a:rPr lang="es-ES" dirty="0"/>
                        <a:t>AVGO</a:t>
                      </a:r>
                    </a:p>
                  </a:txBody>
                  <a:tcPr/>
                </a:tc>
                <a:tc>
                  <a:txBody>
                    <a:bodyPr/>
                    <a:lstStyle/>
                    <a:p>
                      <a:r>
                        <a:rPr lang="es-ES" dirty="0"/>
                        <a:t>50.1%</a:t>
                      </a:r>
                    </a:p>
                  </a:txBody>
                  <a:tcPr/>
                </a:tc>
                <a:tc>
                  <a:txBody>
                    <a:bodyPr/>
                    <a:lstStyle/>
                    <a:p>
                      <a:r>
                        <a:rPr lang="es-ES" dirty="0"/>
                        <a:t>49.9%</a:t>
                      </a:r>
                    </a:p>
                  </a:txBody>
                  <a:tcPr/>
                </a:tc>
                <a:tc>
                  <a:txBody>
                    <a:bodyPr/>
                    <a:lstStyle/>
                    <a:p>
                      <a:r>
                        <a:rPr lang="es-ES" dirty="0"/>
                        <a:t>0.100</a:t>
                      </a:r>
                    </a:p>
                  </a:txBody>
                  <a:tcPr/>
                </a:tc>
                <a:tc>
                  <a:txBody>
                    <a:bodyPr/>
                    <a:lstStyle/>
                    <a:p>
                      <a:r>
                        <a:rPr lang="es-ES" sz="1800" b="0" i="0" kern="1200" dirty="0">
                          <a:solidFill>
                            <a:schemeClr val="dk1"/>
                          </a:solidFill>
                          <a:effectLst/>
                          <a:latin typeface="+mn-lt"/>
                          <a:ea typeface="+mn-ea"/>
                          <a:cs typeface="+mn-cs"/>
                        </a:rPr>
                        <a:t>0.0139</a:t>
                      </a:r>
                      <a:endParaRPr lang="es-ES" dirty="0"/>
                    </a:p>
                  </a:txBody>
                  <a:tcPr/>
                </a:tc>
                <a:extLst>
                  <a:ext uri="{0D108BD9-81ED-4DB2-BD59-A6C34878D82A}">
                    <a16:rowId xmlns:a16="http://schemas.microsoft.com/office/drawing/2014/main" val="3625559734"/>
                  </a:ext>
                </a:extLst>
              </a:tr>
              <a:tr h="370840">
                <a:tc>
                  <a:txBody>
                    <a:bodyPr/>
                    <a:lstStyle/>
                    <a:p>
                      <a:r>
                        <a:rPr lang="es-ES" dirty="0"/>
                        <a:t>BA</a:t>
                      </a:r>
                    </a:p>
                  </a:txBody>
                  <a:tcPr/>
                </a:tc>
                <a:tc>
                  <a:txBody>
                    <a:bodyPr/>
                    <a:lstStyle/>
                    <a:p>
                      <a:r>
                        <a:rPr lang="es-ES" dirty="0"/>
                        <a:t>28.2%</a:t>
                      </a:r>
                    </a:p>
                  </a:txBody>
                  <a:tcPr/>
                </a:tc>
                <a:tc>
                  <a:txBody>
                    <a:bodyPr/>
                    <a:lstStyle/>
                    <a:p>
                      <a:r>
                        <a:rPr lang="es-ES" dirty="0"/>
                        <a:t>27.8%</a:t>
                      </a:r>
                    </a:p>
                  </a:txBody>
                  <a:tcPr/>
                </a:tc>
                <a:tc>
                  <a:txBody>
                    <a:bodyPr/>
                    <a:lstStyle/>
                    <a:p>
                      <a:r>
                        <a:rPr lang="es-ES" dirty="0"/>
                        <a:t>0.00005</a:t>
                      </a:r>
                    </a:p>
                  </a:txBody>
                  <a:tcPr/>
                </a:tc>
                <a:tc>
                  <a:txBody>
                    <a:bodyPr/>
                    <a:lstStyle/>
                    <a:p>
                      <a:endParaRPr lang="es-ES" dirty="0"/>
                    </a:p>
                  </a:txBody>
                  <a:tcPr/>
                </a:tc>
                <a:extLst>
                  <a:ext uri="{0D108BD9-81ED-4DB2-BD59-A6C34878D82A}">
                    <a16:rowId xmlns:a16="http://schemas.microsoft.com/office/drawing/2014/main" val="2770320682"/>
                  </a:ext>
                </a:extLst>
              </a:tr>
              <a:tr h="370840">
                <a:tc>
                  <a:txBody>
                    <a:bodyPr/>
                    <a:lstStyle/>
                    <a:p>
                      <a:r>
                        <a:rPr lang="es-ES" dirty="0"/>
                        <a:t>TSLA</a:t>
                      </a:r>
                    </a:p>
                  </a:txBody>
                  <a:tcPr/>
                </a:tc>
                <a:tc>
                  <a:txBody>
                    <a:bodyPr/>
                    <a:lstStyle/>
                    <a:p>
                      <a:r>
                        <a:rPr lang="es-ES" dirty="0"/>
                        <a:t>27.2%</a:t>
                      </a:r>
                    </a:p>
                  </a:txBody>
                  <a:tcPr/>
                </a:tc>
                <a:tc>
                  <a:txBody>
                    <a:bodyPr/>
                    <a:lstStyle/>
                    <a:p>
                      <a:r>
                        <a:rPr lang="es-ES" dirty="0"/>
                        <a:t>26.8%</a:t>
                      </a:r>
                    </a:p>
                  </a:txBody>
                  <a:tcPr/>
                </a:tc>
                <a:tc>
                  <a:txBody>
                    <a:bodyPr/>
                    <a:lstStyle/>
                    <a:p>
                      <a:r>
                        <a:rPr lang="es-ES" dirty="0"/>
                        <a:t>0.000047</a:t>
                      </a:r>
                    </a:p>
                  </a:txBody>
                  <a:tcPr/>
                </a:tc>
                <a:tc>
                  <a:txBody>
                    <a:bodyPr/>
                    <a:lstStyle/>
                    <a:p>
                      <a:r>
                        <a:rPr lang="es-ES" dirty="0"/>
                        <a:t>0.032</a:t>
                      </a:r>
                    </a:p>
                  </a:txBody>
                  <a:tcPr/>
                </a:tc>
                <a:extLst>
                  <a:ext uri="{0D108BD9-81ED-4DB2-BD59-A6C34878D82A}">
                    <a16:rowId xmlns:a16="http://schemas.microsoft.com/office/drawing/2014/main" val="200823220"/>
                  </a:ext>
                </a:extLst>
              </a:tr>
              <a:tr h="370840">
                <a:tc>
                  <a:txBody>
                    <a:bodyPr/>
                    <a:lstStyle/>
                    <a:p>
                      <a:r>
                        <a:rPr lang="es-ES" dirty="0"/>
                        <a:t>NVDA</a:t>
                      </a:r>
                    </a:p>
                  </a:txBody>
                  <a:tcPr/>
                </a:tc>
                <a:tc>
                  <a:txBody>
                    <a:bodyPr/>
                    <a:lstStyle/>
                    <a:p>
                      <a:r>
                        <a:rPr lang="es-ES" dirty="0"/>
                        <a:t>48.3%</a:t>
                      </a:r>
                    </a:p>
                  </a:txBody>
                  <a:tcPr/>
                </a:tc>
                <a:tc>
                  <a:txBody>
                    <a:bodyPr/>
                    <a:lstStyle/>
                    <a:p>
                      <a:r>
                        <a:rPr lang="es-ES" dirty="0"/>
                        <a:t>48.0%</a:t>
                      </a:r>
                    </a:p>
                  </a:txBody>
                  <a:tcPr/>
                </a:tc>
                <a:tc>
                  <a:txBody>
                    <a:bodyPr/>
                    <a:lstStyle/>
                    <a:p>
                      <a:r>
                        <a:rPr lang="es-ES" dirty="0"/>
                        <a:t>0.00000034</a:t>
                      </a:r>
                    </a:p>
                  </a:txBody>
                  <a:tcPr/>
                </a:tc>
                <a:tc>
                  <a:txBody>
                    <a:bodyPr/>
                    <a:lstStyle/>
                    <a:p>
                      <a:r>
                        <a:rPr lang="es-ES" dirty="0"/>
                        <a:t>0.02204</a:t>
                      </a:r>
                    </a:p>
                  </a:txBody>
                  <a:tcPr/>
                </a:tc>
                <a:extLst>
                  <a:ext uri="{0D108BD9-81ED-4DB2-BD59-A6C34878D82A}">
                    <a16:rowId xmlns:a16="http://schemas.microsoft.com/office/drawing/2014/main" val="1375867162"/>
                  </a:ext>
                </a:extLst>
              </a:tr>
            </a:tbl>
          </a:graphicData>
        </a:graphic>
      </p:graphicFrame>
    </p:spTree>
    <p:extLst>
      <p:ext uri="{BB962C8B-B14F-4D97-AF65-F5344CB8AC3E}">
        <p14:creationId xmlns:p14="http://schemas.microsoft.com/office/powerpoint/2010/main" val="4203218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AAD0195E-7F27-4D06-9427-0C121D721A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D74C2FC-3228-4FC1-B97B-87AD35508D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3EBBFAB5-4108-77A2-7A7B-3EDFF9A8E042}"/>
              </a:ext>
            </a:extLst>
          </p:cNvPr>
          <p:cNvSpPr>
            <a:spLocks noGrp="1"/>
          </p:cNvSpPr>
          <p:nvPr>
            <p:ph type="title"/>
          </p:nvPr>
        </p:nvSpPr>
        <p:spPr>
          <a:xfrm>
            <a:off x="700087" y="909638"/>
            <a:ext cx="10691813" cy="1155618"/>
          </a:xfrm>
        </p:spPr>
        <p:txBody>
          <a:bodyPr>
            <a:normAutofit/>
          </a:bodyPr>
          <a:lstStyle/>
          <a:p>
            <a:r>
              <a:rPr lang="es-ES" dirty="0"/>
              <a:t>PROBLEMA PARA RESOLVER y retos</a:t>
            </a:r>
          </a:p>
        </p:txBody>
      </p:sp>
      <p:graphicFrame>
        <p:nvGraphicFramePr>
          <p:cNvPr id="5" name="Marcador de contenido 2">
            <a:extLst>
              <a:ext uri="{FF2B5EF4-FFF2-40B4-BE49-F238E27FC236}">
                <a16:creationId xmlns:a16="http://schemas.microsoft.com/office/drawing/2014/main" id="{26A12404-AF13-7D32-72F7-A08572C7F8F9}"/>
              </a:ext>
            </a:extLst>
          </p:cNvPr>
          <p:cNvGraphicFramePr>
            <a:graphicFrameLocks noGrp="1"/>
          </p:cNvGraphicFramePr>
          <p:nvPr>
            <p:ph idx="1"/>
            <p:extLst>
              <p:ext uri="{D42A27DB-BD31-4B8C-83A1-F6EECF244321}">
                <p14:modId xmlns:p14="http://schemas.microsoft.com/office/powerpoint/2010/main" val="552972318"/>
              </p:ext>
            </p:extLst>
          </p:nvPr>
        </p:nvGraphicFramePr>
        <p:xfrm>
          <a:off x="700088" y="2222500"/>
          <a:ext cx="10691812" cy="3740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3110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AAD0195E-7F27-4D06-9427-0C121D721A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D74C2FC-3228-4FC1-B97B-87AD35508D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F4DC161C-D8F5-53E5-387F-056E82DBE48B}"/>
              </a:ext>
            </a:extLst>
          </p:cNvPr>
          <p:cNvSpPr>
            <a:spLocks noGrp="1"/>
          </p:cNvSpPr>
          <p:nvPr>
            <p:ph type="title"/>
          </p:nvPr>
        </p:nvSpPr>
        <p:spPr>
          <a:xfrm>
            <a:off x="700087" y="909638"/>
            <a:ext cx="10691813" cy="1155618"/>
          </a:xfrm>
        </p:spPr>
        <p:txBody>
          <a:bodyPr>
            <a:normAutofit/>
          </a:bodyPr>
          <a:lstStyle/>
          <a:p>
            <a:r>
              <a:rPr lang="es-ES" dirty="0"/>
              <a:t>MODELOS DE EXPLICABILIDAD</a:t>
            </a:r>
          </a:p>
        </p:txBody>
      </p:sp>
      <p:sp>
        <p:nvSpPr>
          <p:cNvPr id="4" name="Marcador de contenido 2">
            <a:extLst>
              <a:ext uri="{FF2B5EF4-FFF2-40B4-BE49-F238E27FC236}">
                <a16:creationId xmlns:a16="http://schemas.microsoft.com/office/drawing/2014/main" id="{DD8D170E-6088-7020-7274-63DCD436FE71}"/>
              </a:ext>
            </a:extLst>
          </p:cNvPr>
          <p:cNvSpPr txBox="1">
            <a:spLocks/>
          </p:cNvSpPr>
          <p:nvPr/>
        </p:nvSpPr>
        <p:spPr>
          <a:xfrm>
            <a:off x="800100" y="1937886"/>
            <a:ext cx="8625217" cy="359845"/>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722376">
              <a:spcBef>
                <a:spcPts val="790"/>
              </a:spcBef>
              <a:buNone/>
            </a:pPr>
            <a:r>
              <a:rPr lang="en-US" sz="1580" kern="1200" dirty="0" err="1">
                <a:solidFill>
                  <a:schemeClr val="tx1"/>
                </a:solidFill>
                <a:latin typeface="+mn-lt"/>
                <a:ea typeface="+mn-ea"/>
                <a:cs typeface="+mn-cs"/>
              </a:rPr>
              <a:t>Acciones</a:t>
            </a:r>
            <a:r>
              <a:rPr lang="en-US" sz="1580" kern="1200" dirty="0">
                <a:solidFill>
                  <a:schemeClr val="tx1"/>
                </a:solidFill>
                <a:latin typeface="+mn-lt"/>
                <a:ea typeface="+mn-ea"/>
                <a:cs typeface="+mn-cs"/>
              </a:rPr>
              <a:t> con beta similar al mercado</a:t>
            </a:r>
            <a:endParaRPr lang="en-US" dirty="0"/>
          </a:p>
        </p:txBody>
      </p:sp>
      <p:pic>
        <p:nvPicPr>
          <p:cNvPr id="5" name="Imagen 4">
            <a:extLst>
              <a:ext uri="{FF2B5EF4-FFF2-40B4-BE49-F238E27FC236}">
                <a16:creationId xmlns:a16="http://schemas.microsoft.com/office/drawing/2014/main" id="{04F1D352-3314-747E-D0E0-97CD36909743}"/>
              </a:ext>
            </a:extLst>
          </p:cNvPr>
          <p:cNvPicPr>
            <a:picLocks noChangeAspect="1"/>
          </p:cNvPicPr>
          <p:nvPr/>
        </p:nvPicPr>
        <p:blipFill>
          <a:blip r:embed="rId2"/>
          <a:stretch>
            <a:fillRect/>
          </a:stretch>
        </p:blipFill>
        <p:spPr>
          <a:xfrm>
            <a:off x="738114" y="2543146"/>
            <a:ext cx="4017041" cy="1513176"/>
          </a:xfrm>
          <a:prstGeom prst="rect">
            <a:avLst/>
          </a:prstGeom>
        </p:spPr>
      </p:pic>
      <p:pic>
        <p:nvPicPr>
          <p:cNvPr id="6" name="Imagen 5">
            <a:extLst>
              <a:ext uri="{FF2B5EF4-FFF2-40B4-BE49-F238E27FC236}">
                <a16:creationId xmlns:a16="http://schemas.microsoft.com/office/drawing/2014/main" id="{ACDC2FF0-6E22-4616-F443-CE50C03771DE}"/>
              </a:ext>
            </a:extLst>
          </p:cNvPr>
          <p:cNvPicPr>
            <a:picLocks noChangeAspect="1"/>
          </p:cNvPicPr>
          <p:nvPr/>
        </p:nvPicPr>
        <p:blipFill>
          <a:blip r:embed="rId3"/>
          <a:stretch>
            <a:fillRect/>
          </a:stretch>
        </p:blipFill>
        <p:spPr>
          <a:xfrm>
            <a:off x="-100012" y="4012687"/>
            <a:ext cx="4058925" cy="1918397"/>
          </a:xfrm>
          <a:prstGeom prst="rect">
            <a:avLst/>
          </a:prstGeom>
        </p:spPr>
      </p:pic>
      <p:pic>
        <p:nvPicPr>
          <p:cNvPr id="7" name="Imagen 6">
            <a:extLst>
              <a:ext uri="{FF2B5EF4-FFF2-40B4-BE49-F238E27FC236}">
                <a16:creationId xmlns:a16="http://schemas.microsoft.com/office/drawing/2014/main" id="{D9CA3559-52C1-2D86-F7BF-EBF8758F4E62}"/>
              </a:ext>
            </a:extLst>
          </p:cNvPr>
          <p:cNvPicPr>
            <a:picLocks noChangeAspect="1"/>
          </p:cNvPicPr>
          <p:nvPr/>
        </p:nvPicPr>
        <p:blipFill>
          <a:blip r:embed="rId4"/>
          <a:stretch>
            <a:fillRect/>
          </a:stretch>
        </p:blipFill>
        <p:spPr>
          <a:xfrm>
            <a:off x="4655188" y="2598917"/>
            <a:ext cx="3365005" cy="1298263"/>
          </a:xfrm>
          <a:prstGeom prst="rect">
            <a:avLst/>
          </a:prstGeom>
        </p:spPr>
      </p:pic>
      <p:pic>
        <p:nvPicPr>
          <p:cNvPr id="8" name="Imagen 7">
            <a:extLst>
              <a:ext uri="{FF2B5EF4-FFF2-40B4-BE49-F238E27FC236}">
                <a16:creationId xmlns:a16="http://schemas.microsoft.com/office/drawing/2014/main" id="{B96DBB1A-88BF-254C-AE4E-0C3F1F60E33C}"/>
              </a:ext>
            </a:extLst>
          </p:cNvPr>
          <p:cNvPicPr>
            <a:picLocks noChangeAspect="1"/>
          </p:cNvPicPr>
          <p:nvPr/>
        </p:nvPicPr>
        <p:blipFill>
          <a:blip r:embed="rId5"/>
          <a:stretch>
            <a:fillRect/>
          </a:stretch>
        </p:blipFill>
        <p:spPr>
          <a:xfrm>
            <a:off x="4308229" y="4060782"/>
            <a:ext cx="4058925" cy="1918397"/>
          </a:xfrm>
          <a:prstGeom prst="rect">
            <a:avLst/>
          </a:prstGeom>
        </p:spPr>
      </p:pic>
      <p:pic>
        <p:nvPicPr>
          <p:cNvPr id="9" name="Imagen 8">
            <a:extLst>
              <a:ext uri="{FF2B5EF4-FFF2-40B4-BE49-F238E27FC236}">
                <a16:creationId xmlns:a16="http://schemas.microsoft.com/office/drawing/2014/main" id="{23C0F1B3-7A5D-C4BC-B611-1A3539B043D7}"/>
              </a:ext>
            </a:extLst>
          </p:cNvPr>
          <p:cNvPicPr>
            <a:picLocks noChangeAspect="1"/>
          </p:cNvPicPr>
          <p:nvPr/>
        </p:nvPicPr>
        <p:blipFill>
          <a:blip r:embed="rId6"/>
          <a:stretch>
            <a:fillRect/>
          </a:stretch>
        </p:blipFill>
        <p:spPr>
          <a:xfrm>
            <a:off x="7811435" y="2483465"/>
            <a:ext cx="4351339" cy="1628102"/>
          </a:xfrm>
          <a:prstGeom prst="rect">
            <a:avLst/>
          </a:prstGeom>
        </p:spPr>
      </p:pic>
      <p:pic>
        <p:nvPicPr>
          <p:cNvPr id="10" name="Imagen 9">
            <a:extLst>
              <a:ext uri="{FF2B5EF4-FFF2-40B4-BE49-F238E27FC236}">
                <a16:creationId xmlns:a16="http://schemas.microsoft.com/office/drawing/2014/main" id="{A4A107FF-1C2D-7604-5E61-68D73627FB06}"/>
              </a:ext>
            </a:extLst>
          </p:cNvPr>
          <p:cNvPicPr>
            <a:picLocks noChangeAspect="1"/>
          </p:cNvPicPr>
          <p:nvPr/>
        </p:nvPicPr>
        <p:blipFill>
          <a:blip r:embed="rId7"/>
          <a:stretch>
            <a:fillRect/>
          </a:stretch>
        </p:blipFill>
        <p:spPr>
          <a:xfrm>
            <a:off x="8119862" y="4140352"/>
            <a:ext cx="4058925" cy="1918397"/>
          </a:xfrm>
          <a:prstGeom prst="rect">
            <a:avLst/>
          </a:prstGeom>
        </p:spPr>
      </p:pic>
    </p:spTree>
    <p:extLst>
      <p:ext uri="{BB962C8B-B14F-4D97-AF65-F5344CB8AC3E}">
        <p14:creationId xmlns:p14="http://schemas.microsoft.com/office/powerpoint/2010/main" val="1649644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DC161C-D8F5-53E5-387F-056E82DBE48B}"/>
              </a:ext>
            </a:extLst>
          </p:cNvPr>
          <p:cNvSpPr>
            <a:spLocks noGrp="1"/>
          </p:cNvSpPr>
          <p:nvPr>
            <p:ph type="title"/>
          </p:nvPr>
        </p:nvSpPr>
        <p:spPr/>
        <p:txBody>
          <a:bodyPr/>
          <a:lstStyle/>
          <a:p>
            <a:r>
              <a:rPr lang="es-ES" dirty="0"/>
              <a:t>MODELOS DE EXPLICABILIDAD</a:t>
            </a:r>
          </a:p>
        </p:txBody>
      </p:sp>
      <p:pic>
        <p:nvPicPr>
          <p:cNvPr id="4" name="Imagen 3">
            <a:extLst>
              <a:ext uri="{FF2B5EF4-FFF2-40B4-BE49-F238E27FC236}">
                <a16:creationId xmlns:a16="http://schemas.microsoft.com/office/drawing/2014/main" id="{533575A1-4D92-DA67-B7C0-68FE2D96C073}"/>
              </a:ext>
            </a:extLst>
          </p:cNvPr>
          <p:cNvPicPr>
            <a:picLocks noChangeAspect="1"/>
          </p:cNvPicPr>
          <p:nvPr/>
        </p:nvPicPr>
        <p:blipFill>
          <a:blip r:embed="rId2"/>
          <a:stretch>
            <a:fillRect/>
          </a:stretch>
        </p:blipFill>
        <p:spPr>
          <a:xfrm>
            <a:off x="-61528" y="2417624"/>
            <a:ext cx="3740150" cy="1416050"/>
          </a:xfrm>
          <a:prstGeom prst="rect">
            <a:avLst/>
          </a:prstGeom>
        </p:spPr>
      </p:pic>
      <p:pic>
        <p:nvPicPr>
          <p:cNvPr id="5" name="Imagen 4">
            <a:extLst>
              <a:ext uri="{FF2B5EF4-FFF2-40B4-BE49-F238E27FC236}">
                <a16:creationId xmlns:a16="http://schemas.microsoft.com/office/drawing/2014/main" id="{F01C16B5-5FC1-F171-1056-E84BEDC79D82}"/>
              </a:ext>
            </a:extLst>
          </p:cNvPr>
          <p:cNvPicPr>
            <a:picLocks noChangeAspect="1"/>
          </p:cNvPicPr>
          <p:nvPr/>
        </p:nvPicPr>
        <p:blipFill>
          <a:blip r:embed="rId3"/>
          <a:stretch>
            <a:fillRect/>
          </a:stretch>
        </p:blipFill>
        <p:spPr>
          <a:xfrm>
            <a:off x="314778" y="4651877"/>
            <a:ext cx="2987539" cy="1415542"/>
          </a:xfrm>
          <a:prstGeom prst="rect">
            <a:avLst/>
          </a:prstGeom>
        </p:spPr>
      </p:pic>
      <p:pic>
        <p:nvPicPr>
          <p:cNvPr id="6" name="Imagen 5">
            <a:extLst>
              <a:ext uri="{FF2B5EF4-FFF2-40B4-BE49-F238E27FC236}">
                <a16:creationId xmlns:a16="http://schemas.microsoft.com/office/drawing/2014/main" id="{ED05AF64-2441-C474-B593-EA9125560C13}"/>
              </a:ext>
            </a:extLst>
          </p:cNvPr>
          <p:cNvPicPr>
            <a:picLocks noChangeAspect="1"/>
          </p:cNvPicPr>
          <p:nvPr/>
        </p:nvPicPr>
        <p:blipFill>
          <a:blip r:embed="rId4"/>
          <a:stretch>
            <a:fillRect/>
          </a:stretch>
        </p:blipFill>
        <p:spPr>
          <a:xfrm>
            <a:off x="3958397" y="2539560"/>
            <a:ext cx="3721100" cy="1416050"/>
          </a:xfrm>
          <a:prstGeom prst="rect">
            <a:avLst/>
          </a:prstGeom>
        </p:spPr>
      </p:pic>
      <p:pic>
        <p:nvPicPr>
          <p:cNvPr id="7" name="Imagen 6">
            <a:extLst>
              <a:ext uri="{FF2B5EF4-FFF2-40B4-BE49-F238E27FC236}">
                <a16:creationId xmlns:a16="http://schemas.microsoft.com/office/drawing/2014/main" id="{8437F98C-55B9-3832-9832-1221D665C1FE}"/>
              </a:ext>
            </a:extLst>
          </p:cNvPr>
          <p:cNvPicPr>
            <a:picLocks noChangeAspect="1"/>
          </p:cNvPicPr>
          <p:nvPr/>
        </p:nvPicPr>
        <p:blipFill>
          <a:blip r:embed="rId5"/>
          <a:stretch>
            <a:fillRect/>
          </a:stretch>
        </p:blipFill>
        <p:spPr>
          <a:xfrm>
            <a:off x="3526435" y="4440376"/>
            <a:ext cx="3899649" cy="1838544"/>
          </a:xfrm>
          <a:prstGeom prst="rect">
            <a:avLst/>
          </a:prstGeom>
        </p:spPr>
      </p:pic>
      <p:pic>
        <p:nvPicPr>
          <p:cNvPr id="9" name="Imagen 8">
            <a:extLst>
              <a:ext uri="{FF2B5EF4-FFF2-40B4-BE49-F238E27FC236}">
                <a16:creationId xmlns:a16="http://schemas.microsoft.com/office/drawing/2014/main" id="{EBF915B3-0BFE-FB89-EE1F-7CABF899598D}"/>
              </a:ext>
            </a:extLst>
          </p:cNvPr>
          <p:cNvPicPr>
            <a:picLocks noChangeAspect="1"/>
          </p:cNvPicPr>
          <p:nvPr/>
        </p:nvPicPr>
        <p:blipFill>
          <a:blip r:embed="rId6"/>
          <a:stretch>
            <a:fillRect/>
          </a:stretch>
        </p:blipFill>
        <p:spPr>
          <a:xfrm>
            <a:off x="8060948" y="4577530"/>
            <a:ext cx="3599782" cy="1701390"/>
          </a:xfrm>
          <a:prstGeom prst="rect">
            <a:avLst/>
          </a:prstGeom>
        </p:spPr>
      </p:pic>
      <p:pic>
        <p:nvPicPr>
          <p:cNvPr id="10" name="Imagen 9">
            <a:extLst>
              <a:ext uri="{FF2B5EF4-FFF2-40B4-BE49-F238E27FC236}">
                <a16:creationId xmlns:a16="http://schemas.microsoft.com/office/drawing/2014/main" id="{70852290-EA2D-1304-FF0D-5251B800BF05}"/>
              </a:ext>
            </a:extLst>
          </p:cNvPr>
          <p:cNvPicPr>
            <a:picLocks noChangeAspect="1"/>
          </p:cNvPicPr>
          <p:nvPr/>
        </p:nvPicPr>
        <p:blipFill>
          <a:blip r:embed="rId7"/>
          <a:stretch>
            <a:fillRect/>
          </a:stretch>
        </p:blipFill>
        <p:spPr>
          <a:xfrm>
            <a:off x="7735388" y="2600928"/>
            <a:ext cx="4409881" cy="1701390"/>
          </a:xfrm>
          <a:prstGeom prst="rect">
            <a:avLst/>
          </a:prstGeom>
        </p:spPr>
      </p:pic>
      <p:sp>
        <p:nvSpPr>
          <p:cNvPr id="11" name="Marcador de contenido 2">
            <a:extLst>
              <a:ext uri="{FF2B5EF4-FFF2-40B4-BE49-F238E27FC236}">
                <a16:creationId xmlns:a16="http://schemas.microsoft.com/office/drawing/2014/main" id="{0ACFFE98-D607-5724-D1A5-EBD04D9E9F98}"/>
              </a:ext>
            </a:extLst>
          </p:cNvPr>
          <p:cNvSpPr>
            <a:spLocks noGrp="1"/>
          </p:cNvSpPr>
          <p:nvPr>
            <p:ph idx="1"/>
          </p:nvPr>
        </p:nvSpPr>
        <p:spPr>
          <a:xfrm>
            <a:off x="314778" y="1867188"/>
            <a:ext cx="10848976" cy="452620"/>
          </a:xfrm>
        </p:spPr>
        <p:txBody>
          <a:bodyPr vert="horz" lIns="91440" tIns="45720" rIns="91440" bIns="45720" rtlCol="0" anchor="t">
            <a:normAutofit/>
          </a:bodyPr>
          <a:lstStyle/>
          <a:p>
            <a:pPr marL="0" indent="0">
              <a:buNone/>
            </a:pPr>
            <a:r>
              <a:rPr lang="en-US"/>
              <a:t>Acciones con menor sensibilidad al mercado</a:t>
            </a:r>
          </a:p>
        </p:txBody>
      </p:sp>
    </p:spTree>
    <p:extLst>
      <p:ext uri="{BB962C8B-B14F-4D97-AF65-F5344CB8AC3E}">
        <p14:creationId xmlns:p14="http://schemas.microsoft.com/office/powerpoint/2010/main" val="2290128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DC161C-D8F5-53E5-387F-056E82DBE48B}"/>
              </a:ext>
            </a:extLst>
          </p:cNvPr>
          <p:cNvSpPr>
            <a:spLocks noGrp="1"/>
          </p:cNvSpPr>
          <p:nvPr>
            <p:ph type="title"/>
          </p:nvPr>
        </p:nvSpPr>
        <p:spPr/>
        <p:txBody>
          <a:bodyPr/>
          <a:lstStyle/>
          <a:p>
            <a:r>
              <a:rPr lang="es-ES" dirty="0"/>
              <a:t>MODELOS DE EXPLICABILIDAD</a:t>
            </a:r>
          </a:p>
        </p:txBody>
      </p:sp>
      <p:pic>
        <p:nvPicPr>
          <p:cNvPr id="4" name="Imagen 3">
            <a:extLst>
              <a:ext uri="{FF2B5EF4-FFF2-40B4-BE49-F238E27FC236}">
                <a16:creationId xmlns:a16="http://schemas.microsoft.com/office/drawing/2014/main" id="{CCA28847-18C6-B1DD-A518-21AFCF0A3B1D}"/>
              </a:ext>
            </a:extLst>
          </p:cNvPr>
          <p:cNvPicPr>
            <a:picLocks noChangeAspect="1"/>
          </p:cNvPicPr>
          <p:nvPr/>
        </p:nvPicPr>
        <p:blipFill>
          <a:blip r:embed="rId2"/>
          <a:stretch>
            <a:fillRect/>
          </a:stretch>
        </p:blipFill>
        <p:spPr>
          <a:xfrm>
            <a:off x="575130" y="1981574"/>
            <a:ext cx="3576258" cy="1416529"/>
          </a:xfrm>
          <a:prstGeom prst="rect">
            <a:avLst/>
          </a:prstGeom>
        </p:spPr>
      </p:pic>
      <p:pic>
        <p:nvPicPr>
          <p:cNvPr id="5" name="Imagen 4">
            <a:extLst>
              <a:ext uri="{FF2B5EF4-FFF2-40B4-BE49-F238E27FC236}">
                <a16:creationId xmlns:a16="http://schemas.microsoft.com/office/drawing/2014/main" id="{9463AA20-839F-F49F-1F82-3B9C2F9BE9DF}"/>
              </a:ext>
            </a:extLst>
          </p:cNvPr>
          <p:cNvPicPr>
            <a:picLocks noChangeAspect="1"/>
          </p:cNvPicPr>
          <p:nvPr/>
        </p:nvPicPr>
        <p:blipFill>
          <a:blip r:embed="rId3"/>
          <a:stretch>
            <a:fillRect/>
          </a:stretch>
        </p:blipFill>
        <p:spPr>
          <a:xfrm>
            <a:off x="700635" y="4194602"/>
            <a:ext cx="3370670" cy="1593103"/>
          </a:xfrm>
          <a:prstGeom prst="rect">
            <a:avLst/>
          </a:prstGeom>
        </p:spPr>
      </p:pic>
      <p:pic>
        <p:nvPicPr>
          <p:cNvPr id="6" name="Imagen 5">
            <a:extLst>
              <a:ext uri="{FF2B5EF4-FFF2-40B4-BE49-F238E27FC236}">
                <a16:creationId xmlns:a16="http://schemas.microsoft.com/office/drawing/2014/main" id="{5AE2197F-79F4-F7FA-038B-7DCD6965B8FA}"/>
              </a:ext>
            </a:extLst>
          </p:cNvPr>
          <p:cNvPicPr>
            <a:picLocks noChangeAspect="1"/>
          </p:cNvPicPr>
          <p:nvPr/>
        </p:nvPicPr>
        <p:blipFill>
          <a:blip r:embed="rId4"/>
          <a:stretch>
            <a:fillRect/>
          </a:stretch>
        </p:blipFill>
        <p:spPr>
          <a:xfrm>
            <a:off x="4151388" y="2152306"/>
            <a:ext cx="3441957" cy="1307592"/>
          </a:xfrm>
          <a:prstGeom prst="rect">
            <a:avLst/>
          </a:prstGeom>
        </p:spPr>
      </p:pic>
      <p:pic>
        <p:nvPicPr>
          <p:cNvPr id="7" name="Imagen 6">
            <a:extLst>
              <a:ext uri="{FF2B5EF4-FFF2-40B4-BE49-F238E27FC236}">
                <a16:creationId xmlns:a16="http://schemas.microsoft.com/office/drawing/2014/main" id="{C0650FCB-00AE-71E3-6ACF-BE39FB186B22}"/>
              </a:ext>
            </a:extLst>
          </p:cNvPr>
          <p:cNvPicPr>
            <a:picLocks noChangeAspect="1"/>
          </p:cNvPicPr>
          <p:nvPr/>
        </p:nvPicPr>
        <p:blipFill>
          <a:blip r:embed="rId5"/>
          <a:stretch>
            <a:fillRect/>
          </a:stretch>
        </p:blipFill>
        <p:spPr>
          <a:xfrm>
            <a:off x="4769917" y="4418182"/>
            <a:ext cx="2552700" cy="1206500"/>
          </a:xfrm>
          <a:prstGeom prst="rect">
            <a:avLst/>
          </a:prstGeom>
        </p:spPr>
      </p:pic>
      <p:pic>
        <p:nvPicPr>
          <p:cNvPr id="8" name="Imagen 7">
            <a:extLst>
              <a:ext uri="{FF2B5EF4-FFF2-40B4-BE49-F238E27FC236}">
                <a16:creationId xmlns:a16="http://schemas.microsoft.com/office/drawing/2014/main" id="{212D92D4-6B04-D9C6-EF63-7D776B8051BF}"/>
              </a:ext>
            </a:extLst>
          </p:cNvPr>
          <p:cNvPicPr>
            <a:picLocks noChangeAspect="1"/>
          </p:cNvPicPr>
          <p:nvPr/>
        </p:nvPicPr>
        <p:blipFill>
          <a:blip r:embed="rId6"/>
          <a:stretch>
            <a:fillRect/>
          </a:stretch>
        </p:blipFill>
        <p:spPr>
          <a:xfrm>
            <a:off x="7602141" y="2256827"/>
            <a:ext cx="3441957" cy="1287846"/>
          </a:xfrm>
          <a:prstGeom prst="rect">
            <a:avLst/>
          </a:prstGeom>
        </p:spPr>
      </p:pic>
      <p:pic>
        <p:nvPicPr>
          <p:cNvPr id="9" name="Imagen 8">
            <a:extLst>
              <a:ext uri="{FF2B5EF4-FFF2-40B4-BE49-F238E27FC236}">
                <a16:creationId xmlns:a16="http://schemas.microsoft.com/office/drawing/2014/main" id="{E8C83024-2772-14B9-8373-1961BEBB5BCE}"/>
              </a:ext>
            </a:extLst>
          </p:cNvPr>
          <p:cNvPicPr>
            <a:picLocks noChangeAspect="1"/>
          </p:cNvPicPr>
          <p:nvPr/>
        </p:nvPicPr>
        <p:blipFill>
          <a:blip r:embed="rId7"/>
          <a:stretch>
            <a:fillRect/>
          </a:stretch>
        </p:blipFill>
        <p:spPr>
          <a:xfrm>
            <a:off x="8021229" y="4224880"/>
            <a:ext cx="3387440" cy="1593103"/>
          </a:xfrm>
          <a:prstGeom prst="rect">
            <a:avLst/>
          </a:prstGeom>
        </p:spPr>
      </p:pic>
      <p:sp>
        <p:nvSpPr>
          <p:cNvPr id="10" name="Marcador de contenido 2">
            <a:extLst>
              <a:ext uri="{FF2B5EF4-FFF2-40B4-BE49-F238E27FC236}">
                <a16:creationId xmlns:a16="http://schemas.microsoft.com/office/drawing/2014/main" id="{2D91D105-DFCE-5C91-716D-C991A8AB9F93}"/>
              </a:ext>
            </a:extLst>
          </p:cNvPr>
          <p:cNvSpPr>
            <a:spLocks noGrp="1"/>
          </p:cNvSpPr>
          <p:nvPr>
            <p:ph idx="1"/>
          </p:nvPr>
        </p:nvSpPr>
        <p:spPr>
          <a:xfrm>
            <a:off x="700635" y="945159"/>
            <a:ext cx="6456430" cy="1005657"/>
          </a:xfrm>
        </p:spPr>
        <p:txBody>
          <a:bodyPr vert="horz" lIns="91440" tIns="45720" rIns="91440" bIns="45720" rtlCol="0" anchor="b">
            <a:normAutofit/>
          </a:bodyPr>
          <a:lstStyle/>
          <a:p>
            <a:pPr marL="0" indent="0">
              <a:buNone/>
            </a:pPr>
            <a:r>
              <a:rPr lang="en-US" dirty="0" err="1"/>
              <a:t>Acciones</a:t>
            </a:r>
            <a:r>
              <a:rPr lang="en-US" dirty="0"/>
              <a:t> con mayor </a:t>
            </a:r>
            <a:r>
              <a:rPr lang="en-US" dirty="0" err="1"/>
              <a:t>sensibilidad</a:t>
            </a:r>
            <a:r>
              <a:rPr lang="en-US" dirty="0"/>
              <a:t> al mercado: media</a:t>
            </a:r>
          </a:p>
        </p:txBody>
      </p:sp>
    </p:spTree>
    <p:extLst>
      <p:ext uri="{BB962C8B-B14F-4D97-AF65-F5344CB8AC3E}">
        <p14:creationId xmlns:p14="http://schemas.microsoft.com/office/powerpoint/2010/main" val="1694054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DC161C-D8F5-53E5-387F-056E82DBE48B}"/>
              </a:ext>
            </a:extLst>
          </p:cNvPr>
          <p:cNvSpPr>
            <a:spLocks noGrp="1"/>
          </p:cNvSpPr>
          <p:nvPr>
            <p:ph type="title"/>
          </p:nvPr>
        </p:nvSpPr>
        <p:spPr/>
        <p:txBody>
          <a:bodyPr/>
          <a:lstStyle/>
          <a:p>
            <a:r>
              <a:rPr lang="es-ES" dirty="0"/>
              <a:t>MODELOS DE EXPLICABILIDAD</a:t>
            </a:r>
          </a:p>
        </p:txBody>
      </p:sp>
      <p:pic>
        <p:nvPicPr>
          <p:cNvPr id="4" name="Imagen 3">
            <a:extLst>
              <a:ext uri="{FF2B5EF4-FFF2-40B4-BE49-F238E27FC236}">
                <a16:creationId xmlns:a16="http://schemas.microsoft.com/office/drawing/2014/main" id="{0D66E28D-DABC-854A-F6F2-45683C8F924E}"/>
              </a:ext>
            </a:extLst>
          </p:cNvPr>
          <p:cNvPicPr>
            <a:picLocks noChangeAspect="1"/>
          </p:cNvPicPr>
          <p:nvPr/>
        </p:nvPicPr>
        <p:blipFill>
          <a:blip r:embed="rId2"/>
          <a:stretch>
            <a:fillRect/>
          </a:stretch>
        </p:blipFill>
        <p:spPr>
          <a:xfrm>
            <a:off x="38128" y="2637195"/>
            <a:ext cx="3695700" cy="1416050"/>
          </a:xfrm>
          <a:prstGeom prst="rect">
            <a:avLst/>
          </a:prstGeom>
        </p:spPr>
      </p:pic>
      <p:pic>
        <p:nvPicPr>
          <p:cNvPr id="5" name="Imagen 4">
            <a:extLst>
              <a:ext uri="{FF2B5EF4-FFF2-40B4-BE49-F238E27FC236}">
                <a16:creationId xmlns:a16="http://schemas.microsoft.com/office/drawing/2014/main" id="{B5EB7168-BA4E-0892-662E-A5A5FB57B726}"/>
              </a:ext>
            </a:extLst>
          </p:cNvPr>
          <p:cNvPicPr>
            <a:picLocks noChangeAspect="1"/>
          </p:cNvPicPr>
          <p:nvPr/>
        </p:nvPicPr>
        <p:blipFill>
          <a:blip r:embed="rId3"/>
          <a:stretch>
            <a:fillRect/>
          </a:stretch>
        </p:blipFill>
        <p:spPr>
          <a:xfrm>
            <a:off x="38128" y="4355296"/>
            <a:ext cx="3817727" cy="1808898"/>
          </a:xfrm>
          <a:prstGeom prst="rect">
            <a:avLst/>
          </a:prstGeom>
        </p:spPr>
      </p:pic>
      <p:pic>
        <p:nvPicPr>
          <p:cNvPr id="6" name="Imagen 5">
            <a:extLst>
              <a:ext uri="{FF2B5EF4-FFF2-40B4-BE49-F238E27FC236}">
                <a16:creationId xmlns:a16="http://schemas.microsoft.com/office/drawing/2014/main" id="{BFBE97CC-1072-F407-0409-1F71D10B05F4}"/>
              </a:ext>
            </a:extLst>
          </p:cNvPr>
          <p:cNvPicPr>
            <a:picLocks noChangeAspect="1"/>
          </p:cNvPicPr>
          <p:nvPr/>
        </p:nvPicPr>
        <p:blipFill>
          <a:blip r:embed="rId4"/>
          <a:stretch>
            <a:fillRect/>
          </a:stretch>
        </p:blipFill>
        <p:spPr>
          <a:xfrm>
            <a:off x="3769687" y="2591852"/>
            <a:ext cx="4065468" cy="1521140"/>
          </a:xfrm>
          <a:prstGeom prst="rect">
            <a:avLst/>
          </a:prstGeom>
        </p:spPr>
      </p:pic>
      <p:pic>
        <p:nvPicPr>
          <p:cNvPr id="7" name="Imagen 6">
            <a:extLst>
              <a:ext uri="{FF2B5EF4-FFF2-40B4-BE49-F238E27FC236}">
                <a16:creationId xmlns:a16="http://schemas.microsoft.com/office/drawing/2014/main" id="{AFB4772B-6184-C8BF-02D5-4EFCFE77383F}"/>
              </a:ext>
            </a:extLst>
          </p:cNvPr>
          <p:cNvPicPr>
            <a:picLocks noChangeAspect="1"/>
          </p:cNvPicPr>
          <p:nvPr/>
        </p:nvPicPr>
        <p:blipFill>
          <a:blip r:embed="rId5"/>
          <a:stretch>
            <a:fillRect/>
          </a:stretch>
        </p:blipFill>
        <p:spPr>
          <a:xfrm>
            <a:off x="3855855" y="4323758"/>
            <a:ext cx="3739392" cy="1762989"/>
          </a:xfrm>
          <a:prstGeom prst="rect">
            <a:avLst/>
          </a:prstGeom>
        </p:spPr>
      </p:pic>
      <p:pic>
        <p:nvPicPr>
          <p:cNvPr id="8" name="Imagen 7">
            <a:extLst>
              <a:ext uri="{FF2B5EF4-FFF2-40B4-BE49-F238E27FC236}">
                <a16:creationId xmlns:a16="http://schemas.microsoft.com/office/drawing/2014/main" id="{23E57A64-DB59-00FC-3217-7BD175F75B73}"/>
              </a:ext>
            </a:extLst>
          </p:cNvPr>
          <p:cNvPicPr>
            <a:picLocks noChangeAspect="1"/>
          </p:cNvPicPr>
          <p:nvPr/>
        </p:nvPicPr>
        <p:blipFill>
          <a:blip r:embed="rId6"/>
          <a:stretch>
            <a:fillRect/>
          </a:stretch>
        </p:blipFill>
        <p:spPr>
          <a:xfrm>
            <a:off x="7871014" y="2521422"/>
            <a:ext cx="4121496" cy="1531823"/>
          </a:xfrm>
          <a:prstGeom prst="rect">
            <a:avLst/>
          </a:prstGeom>
        </p:spPr>
      </p:pic>
      <p:pic>
        <p:nvPicPr>
          <p:cNvPr id="9" name="Imagen 8">
            <a:extLst>
              <a:ext uri="{FF2B5EF4-FFF2-40B4-BE49-F238E27FC236}">
                <a16:creationId xmlns:a16="http://schemas.microsoft.com/office/drawing/2014/main" id="{321AA908-363A-2ACE-C1FF-F1AED662CE27}"/>
              </a:ext>
            </a:extLst>
          </p:cNvPr>
          <p:cNvPicPr>
            <a:picLocks noChangeAspect="1"/>
          </p:cNvPicPr>
          <p:nvPr/>
        </p:nvPicPr>
        <p:blipFill>
          <a:blip r:embed="rId7"/>
          <a:stretch>
            <a:fillRect/>
          </a:stretch>
        </p:blipFill>
        <p:spPr>
          <a:xfrm>
            <a:off x="7835155" y="4143610"/>
            <a:ext cx="4121496" cy="1943137"/>
          </a:xfrm>
          <a:prstGeom prst="rect">
            <a:avLst/>
          </a:prstGeom>
        </p:spPr>
      </p:pic>
      <p:sp>
        <p:nvSpPr>
          <p:cNvPr id="10" name="Marcador de contenido 2">
            <a:extLst>
              <a:ext uri="{FF2B5EF4-FFF2-40B4-BE49-F238E27FC236}">
                <a16:creationId xmlns:a16="http://schemas.microsoft.com/office/drawing/2014/main" id="{F38BE465-C81D-9755-9367-A960339C3835}"/>
              </a:ext>
            </a:extLst>
          </p:cNvPr>
          <p:cNvSpPr>
            <a:spLocks noGrp="1"/>
          </p:cNvSpPr>
          <p:nvPr>
            <p:ph idx="1"/>
          </p:nvPr>
        </p:nvSpPr>
        <p:spPr>
          <a:xfrm>
            <a:off x="700635" y="1917777"/>
            <a:ext cx="10848976" cy="452620"/>
          </a:xfrm>
        </p:spPr>
        <p:txBody>
          <a:bodyPr vert="horz" lIns="91440" tIns="45720" rIns="91440" bIns="45720" rtlCol="0" anchor="t">
            <a:normAutofit/>
          </a:bodyPr>
          <a:lstStyle/>
          <a:p>
            <a:pPr marL="0" indent="0">
              <a:buNone/>
            </a:pPr>
            <a:r>
              <a:rPr lang="en-US" dirty="0" err="1"/>
              <a:t>Acciones</a:t>
            </a:r>
            <a:r>
              <a:rPr lang="en-US" dirty="0"/>
              <a:t> con mayor </a:t>
            </a:r>
            <a:r>
              <a:rPr lang="en-US" dirty="0" err="1"/>
              <a:t>sensibilidad</a:t>
            </a:r>
            <a:r>
              <a:rPr lang="en-US" dirty="0"/>
              <a:t> al mercado: Alta</a:t>
            </a:r>
          </a:p>
        </p:txBody>
      </p:sp>
    </p:spTree>
    <p:extLst>
      <p:ext uri="{BB962C8B-B14F-4D97-AF65-F5344CB8AC3E}">
        <p14:creationId xmlns:p14="http://schemas.microsoft.com/office/powerpoint/2010/main" val="36478782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812473-BE9A-FF34-365F-1065214D6889}"/>
              </a:ext>
            </a:extLst>
          </p:cNvPr>
          <p:cNvSpPr>
            <a:spLocks noGrp="1"/>
          </p:cNvSpPr>
          <p:nvPr>
            <p:ph type="title"/>
          </p:nvPr>
        </p:nvSpPr>
        <p:spPr/>
        <p:txBody>
          <a:bodyPr/>
          <a:lstStyle/>
          <a:p>
            <a:r>
              <a:rPr lang="es-ES" dirty="0"/>
              <a:t>REGRESIÓN LASSO</a:t>
            </a:r>
          </a:p>
        </p:txBody>
      </p:sp>
      <p:pic>
        <p:nvPicPr>
          <p:cNvPr id="5" name="Marcador de contenido 4" descr="Imagen que contiene texto, ventana, sostener, mujer&#10;&#10;Descripción generada automáticamente">
            <a:extLst>
              <a:ext uri="{FF2B5EF4-FFF2-40B4-BE49-F238E27FC236}">
                <a16:creationId xmlns:a16="http://schemas.microsoft.com/office/drawing/2014/main" id="{A9846440-442E-F278-B2EE-CEB02062FC43}"/>
              </a:ext>
            </a:extLst>
          </p:cNvPr>
          <p:cNvPicPr>
            <a:picLocks noGrp="1" noChangeAspect="1"/>
          </p:cNvPicPr>
          <p:nvPr>
            <p:ph idx="1"/>
          </p:nvPr>
        </p:nvPicPr>
        <p:blipFill>
          <a:blip r:embed="rId2"/>
          <a:stretch>
            <a:fillRect/>
          </a:stretch>
        </p:blipFill>
        <p:spPr>
          <a:xfrm>
            <a:off x="3652316" y="3429000"/>
            <a:ext cx="4787900" cy="3238500"/>
          </a:xfrm>
        </p:spPr>
      </p:pic>
      <p:sp>
        <p:nvSpPr>
          <p:cNvPr id="6" name="Marcador de contenido 2">
            <a:extLst>
              <a:ext uri="{FF2B5EF4-FFF2-40B4-BE49-F238E27FC236}">
                <a16:creationId xmlns:a16="http://schemas.microsoft.com/office/drawing/2014/main" id="{147B5C97-DFA9-5449-2565-55B31548370D}"/>
              </a:ext>
            </a:extLst>
          </p:cNvPr>
          <p:cNvSpPr txBox="1">
            <a:spLocks/>
          </p:cNvSpPr>
          <p:nvPr/>
        </p:nvSpPr>
        <p:spPr>
          <a:xfrm>
            <a:off x="700634" y="1819543"/>
            <a:ext cx="10691265" cy="1771114"/>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El modelo da un resultado muy bajo, indicando que está incorrectamente estructurado. Sin embargo, la naturaleza del modelo no es predecir retornos sino entender el impacto que tiene una variable en la toma de decisiones financieras. Por esta razón y entendiendo el principio de parsimonia, no se le da persistencia al modelo.</a:t>
            </a:r>
          </a:p>
        </p:txBody>
      </p:sp>
    </p:spTree>
    <p:extLst>
      <p:ext uri="{BB962C8B-B14F-4D97-AF65-F5344CB8AC3E}">
        <p14:creationId xmlns:p14="http://schemas.microsoft.com/office/powerpoint/2010/main" val="3243967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03AF0A-7686-FDFE-997B-8267BF790378}"/>
              </a:ext>
            </a:extLst>
          </p:cNvPr>
          <p:cNvSpPr>
            <a:spLocks noGrp="1"/>
          </p:cNvSpPr>
          <p:nvPr>
            <p:ph type="title"/>
          </p:nvPr>
        </p:nvSpPr>
        <p:spPr/>
        <p:txBody>
          <a:bodyPr/>
          <a:lstStyle/>
          <a:p>
            <a:r>
              <a:rPr lang="es-ES" dirty="0"/>
              <a:t>Arboles de decisión</a:t>
            </a:r>
          </a:p>
        </p:txBody>
      </p:sp>
      <p:sp>
        <p:nvSpPr>
          <p:cNvPr id="3" name="Marcador de contenido 2">
            <a:extLst>
              <a:ext uri="{FF2B5EF4-FFF2-40B4-BE49-F238E27FC236}">
                <a16:creationId xmlns:a16="http://schemas.microsoft.com/office/drawing/2014/main" id="{9D3901F7-B0BE-873A-66EC-A6CEDAC54F2A}"/>
              </a:ext>
            </a:extLst>
          </p:cNvPr>
          <p:cNvSpPr>
            <a:spLocks noGrp="1"/>
          </p:cNvSpPr>
          <p:nvPr>
            <p:ph idx="1"/>
          </p:nvPr>
        </p:nvSpPr>
        <p:spPr>
          <a:xfrm>
            <a:off x="700635" y="2221992"/>
            <a:ext cx="10691265" cy="1771114"/>
          </a:xfrm>
        </p:spPr>
        <p:txBody>
          <a:bodyPr/>
          <a:lstStyle/>
          <a:p>
            <a:r>
              <a:rPr lang="es-ES" dirty="0"/>
              <a:t>El modelo da un resultado muy bajo, indicando que está incorrectamente estructurado. Sin embargo, la naturaleza del modelo no es predecir retornos sino entender el impacto que tiene una variable en la toma de decisiones financieras. Por esta razón y entendiendo el principio de parsimonia, no se le da persistencia al modelo.</a:t>
            </a:r>
          </a:p>
        </p:txBody>
      </p:sp>
      <p:pic>
        <p:nvPicPr>
          <p:cNvPr id="5" name="Imagen 4" descr="Imagen que contiene Texto&#10;&#10;Descripción generada automáticamente">
            <a:extLst>
              <a:ext uri="{FF2B5EF4-FFF2-40B4-BE49-F238E27FC236}">
                <a16:creationId xmlns:a16="http://schemas.microsoft.com/office/drawing/2014/main" id="{CFCF5F11-22FB-2A33-E4D1-B3CA63B0ACBC}"/>
              </a:ext>
            </a:extLst>
          </p:cNvPr>
          <p:cNvPicPr>
            <a:picLocks noChangeAspect="1"/>
          </p:cNvPicPr>
          <p:nvPr/>
        </p:nvPicPr>
        <p:blipFill>
          <a:blip r:embed="rId2"/>
          <a:stretch>
            <a:fillRect/>
          </a:stretch>
        </p:blipFill>
        <p:spPr>
          <a:xfrm>
            <a:off x="3348584" y="3993106"/>
            <a:ext cx="5395365" cy="2864894"/>
          </a:xfrm>
          <a:prstGeom prst="rect">
            <a:avLst/>
          </a:prstGeom>
        </p:spPr>
      </p:pic>
    </p:spTree>
    <p:extLst>
      <p:ext uri="{BB962C8B-B14F-4D97-AF65-F5344CB8AC3E}">
        <p14:creationId xmlns:p14="http://schemas.microsoft.com/office/powerpoint/2010/main" val="3620309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767B00-9BA2-37B5-FAF3-B2F8BE03E92C}"/>
              </a:ext>
            </a:extLst>
          </p:cNvPr>
          <p:cNvSpPr>
            <a:spLocks noGrp="1"/>
          </p:cNvSpPr>
          <p:nvPr>
            <p:ph type="title"/>
          </p:nvPr>
        </p:nvSpPr>
        <p:spPr/>
        <p:txBody>
          <a:bodyPr/>
          <a:lstStyle/>
          <a:p>
            <a:r>
              <a:rPr lang="es-ES" dirty="0"/>
              <a:t>Conclusiones</a:t>
            </a:r>
          </a:p>
        </p:txBody>
      </p:sp>
      <p:sp>
        <p:nvSpPr>
          <p:cNvPr id="3" name="Marcador de contenido 2">
            <a:extLst>
              <a:ext uri="{FF2B5EF4-FFF2-40B4-BE49-F238E27FC236}">
                <a16:creationId xmlns:a16="http://schemas.microsoft.com/office/drawing/2014/main" id="{D0EED91D-0324-275A-3C5E-AA4247C8620F}"/>
              </a:ext>
            </a:extLst>
          </p:cNvPr>
          <p:cNvSpPr>
            <a:spLocks noGrp="1"/>
          </p:cNvSpPr>
          <p:nvPr>
            <p:ph idx="1"/>
          </p:nvPr>
        </p:nvSpPr>
        <p:spPr/>
        <p:txBody>
          <a:bodyPr/>
          <a:lstStyle/>
          <a:p>
            <a:r>
              <a:rPr lang="es-ES" dirty="0"/>
              <a:t>En cuanto a modelos financieros, es clave el entendimiento del problema y entender cuál es el </a:t>
            </a:r>
            <a:r>
              <a:rPr lang="es-ES" dirty="0" err="1"/>
              <a:t>outcome</a:t>
            </a:r>
            <a:r>
              <a:rPr lang="es-ES" dirty="0"/>
              <a:t> que se espera tener, siempre se prioriza el principio de parsimonia.</a:t>
            </a:r>
          </a:p>
          <a:p>
            <a:r>
              <a:rPr lang="es-ES" dirty="0"/>
              <a:t>Las variables macroeconómicas no tienen mayor impacto a corto plazo, puesto la frecuencia con la que son sacadas, estas pueden tener mayores impactos posteriormente, además, cabe resaltar la primicia del inversor.</a:t>
            </a:r>
          </a:p>
          <a:p>
            <a:r>
              <a:rPr lang="es-ES" dirty="0"/>
              <a:t>La variable de sentimiento puede ser potencialmente utilizada en portafolios de inversión cuya aversión al riesgo sea alta.</a:t>
            </a:r>
          </a:p>
          <a:p>
            <a:pPr lvl="1"/>
            <a:r>
              <a:rPr lang="es-ES" dirty="0"/>
              <a:t>Cuando es baja, esta variable genera ruido.</a:t>
            </a:r>
          </a:p>
          <a:p>
            <a:pPr lvl="1"/>
            <a:r>
              <a:rPr lang="es-ES" dirty="0"/>
              <a:t>Cuando es igual al mercado, esta variable no muestra un impacto evidente.</a:t>
            </a:r>
          </a:p>
          <a:p>
            <a:pPr marL="457200" lvl="1" indent="0">
              <a:buNone/>
            </a:pPr>
            <a:endParaRPr lang="es-ES" dirty="0"/>
          </a:p>
          <a:p>
            <a:pPr marL="457200" lvl="1" indent="0">
              <a:buNone/>
            </a:pPr>
            <a:endParaRPr lang="es-ES" dirty="0"/>
          </a:p>
        </p:txBody>
      </p:sp>
    </p:spTree>
    <p:extLst>
      <p:ext uri="{BB962C8B-B14F-4D97-AF65-F5344CB8AC3E}">
        <p14:creationId xmlns:p14="http://schemas.microsoft.com/office/powerpoint/2010/main" val="37252206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D1B725-D4A2-A804-045F-A7C148FF0BAA}"/>
              </a:ext>
            </a:extLst>
          </p:cNvPr>
          <p:cNvSpPr>
            <a:spLocks noGrp="1"/>
          </p:cNvSpPr>
          <p:nvPr>
            <p:ph type="title"/>
          </p:nvPr>
        </p:nvSpPr>
        <p:spPr/>
        <p:txBody>
          <a:bodyPr>
            <a:normAutofit fontScale="90000"/>
          </a:bodyPr>
          <a:lstStyle/>
          <a:p>
            <a:r>
              <a:rPr lang="es-ES" dirty="0"/>
              <a:t>Recomendaciones para futuras </a:t>
            </a:r>
            <a:r>
              <a:rPr lang="es-ES" dirty="0" err="1"/>
              <a:t>busquedas</a:t>
            </a:r>
            <a:endParaRPr lang="es-ES" dirty="0"/>
          </a:p>
        </p:txBody>
      </p:sp>
      <p:sp>
        <p:nvSpPr>
          <p:cNvPr id="3" name="Marcador de contenido 2">
            <a:extLst>
              <a:ext uri="{FF2B5EF4-FFF2-40B4-BE49-F238E27FC236}">
                <a16:creationId xmlns:a16="http://schemas.microsoft.com/office/drawing/2014/main" id="{075D2B36-F36A-56E9-9A00-DC586490740E}"/>
              </a:ext>
            </a:extLst>
          </p:cNvPr>
          <p:cNvSpPr>
            <a:spLocks noGrp="1"/>
          </p:cNvSpPr>
          <p:nvPr>
            <p:ph idx="1"/>
          </p:nvPr>
        </p:nvSpPr>
        <p:spPr/>
        <p:txBody>
          <a:bodyPr/>
          <a:lstStyle/>
          <a:p>
            <a:r>
              <a:rPr lang="es-ES" dirty="0"/>
              <a:t>Inclusión de variables APT como rendimientos de bonos o factores de la industria específica.</a:t>
            </a:r>
          </a:p>
          <a:p>
            <a:r>
              <a:rPr lang="es-ES" dirty="0"/>
              <a:t>En caso de analizar todas las acciones, por medio de la volatilidad se puede generar un k-</a:t>
            </a:r>
            <a:r>
              <a:rPr lang="es-ES" dirty="0" err="1"/>
              <a:t>means</a:t>
            </a:r>
            <a:r>
              <a:rPr lang="es-ES" dirty="0"/>
              <a:t> que determine ciertos:</a:t>
            </a:r>
          </a:p>
          <a:p>
            <a:pPr lvl="1"/>
            <a:r>
              <a:rPr lang="es-ES" dirty="0"/>
              <a:t>Comportamientos en cuanto a la volatilidad de sus rendimientos para toma de decisiones</a:t>
            </a:r>
          </a:p>
          <a:p>
            <a:pPr lvl="1"/>
            <a:r>
              <a:rPr lang="es-ES" dirty="0"/>
              <a:t>Volatilidad o patrones de reacción de los consumidores ante toma de decisiones.</a:t>
            </a:r>
          </a:p>
          <a:p>
            <a:pPr lvl="1"/>
            <a:endParaRPr lang="es-ES" dirty="0"/>
          </a:p>
          <a:p>
            <a:pPr marL="457200" lvl="1" indent="0">
              <a:buNone/>
            </a:pPr>
            <a:endParaRPr lang="es-ES" dirty="0"/>
          </a:p>
        </p:txBody>
      </p:sp>
    </p:spTree>
    <p:extLst>
      <p:ext uri="{BB962C8B-B14F-4D97-AF65-F5344CB8AC3E}">
        <p14:creationId xmlns:p14="http://schemas.microsoft.com/office/powerpoint/2010/main" val="36969074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0548DC4-9CF3-3E91-26E7-77AAF4815037}"/>
              </a:ext>
            </a:extLst>
          </p:cNvPr>
          <p:cNvSpPr>
            <a:spLocks noGrp="1"/>
          </p:cNvSpPr>
          <p:nvPr>
            <p:ph type="title"/>
          </p:nvPr>
        </p:nvSpPr>
        <p:spPr>
          <a:xfrm>
            <a:off x="8138159" y="1177348"/>
            <a:ext cx="3330906" cy="3441068"/>
          </a:xfrm>
        </p:spPr>
        <p:txBody>
          <a:bodyPr vert="horz" lIns="91440" tIns="45720" rIns="91440" bIns="45720" rtlCol="0" anchor="t">
            <a:normAutofit/>
          </a:bodyPr>
          <a:lstStyle/>
          <a:p>
            <a:r>
              <a:rPr lang="en-US" sz="4200" dirty="0"/>
              <a:t>Gracias!</a:t>
            </a:r>
          </a:p>
        </p:txBody>
      </p:sp>
      <p:cxnSp>
        <p:nvCxnSpPr>
          <p:cNvPr id="16"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Graphic 6" descr="Smiling Face with No Fill">
            <a:extLst>
              <a:ext uri="{FF2B5EF4-FFF2-40B4-BE49-F238E27FC236}">
                <a16:creationId xmlns:a16="http://schemas.microsoft.com/office/drawing/2014/main" id="{D98727B9-5AF9-375E-CE92-536CB3FA8C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45541" y="863602"/>
            <a:ext cx="5134757" cy="5134757"/>
          </a:xfrm>
          <a:prstGeom prst="rect">
            <a:avLst/>
          </a:prstGeom>
        </p:spPr>
      </p:pic>
      <p:cxnSp>
        <p:nvCxnSpPr>
          <p:cNvPr id="18" name="Straight Connector 17">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885"/>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1695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2152D8-02DD-F83E-1E64-42F2617F4AFD}"/>
              </a:ext>
            </a:extLst>
          </p:cNvPr>
          <p:cNvSpPr>
            <a:spLocks noGrp="1"/>
          </p:cNvSpPr>
          <p:nvPr>
            <p:ph type="title"/>
          </p:nvPr>
        </p:nvSpPr>
        <p:spPr/>
        <p:txBody>
          <a:bodyPr>
            <a:normAutofit fontScale="90000"/>
          </a:bodyPr>
          <a:lstStyle/>
          <a:p>
            <a:r>
              <a:rPr lang="es-ES" dirty="0"/>
              <a:t>Conceptos relevantes: ENTENDIMIENTO DEL PROBLEMA</a:t>
            </a:r>
          </a:p>
        </p:txBody>
      </p:sp>
      <p:sp>
        <p:nvSpPr>
          <p:cNvPr id="3" name="Marcador de contenido 2">
            <a:extLst>
              <a:ext uri="{FF2B5EF4-FFF2-40B4-BE49-F238E27FC236}">
                <a16:creationId xmlns:a16="http://schemas.microsoft.com/office/drawing/2014/main" id="{B234F669-19D3-09AC-0747-3CFF99A7FF9E}"/>
              </a:ext>
            </a:extLst>
          </p:cNvPr>
          <p:cNvSpPr>
            <a:spLocks noGrp="1"/>
          </p:cNvSpPr>
          <p:nvPr>
            <p:ph idx="1"/>
          </p:nvPr>
        </p:nvSpPr>
        <p:spPr/>
        <p:txBody>
          <a:bodyPr/>
          <a:lstStyle/>
          <a:p>
            <a:r>
              <a:rPr lang="es-ES" dirty="0"/>
              <a:t>CAPM</a:t>
            </a:r>
          </a:p>
          <a:p>
            <a:r>
              <a:rPr lang="es-ES" dirty="0"/>
              <a:t>BETA</a:t>
            </a:r>
          </a:p>
          <a:p>
            <a:r>
              <a:rPr lang="es-ES" dirty="0"/>
              <a:t>Variables macroeconómicas influyentes</a:t>
            </a:r>
          </a:p>
          <a:p>
            <a:r>
              <a:rPr lang="es-ES" dirty="0"/>
              <a:t>Nicho de las acciones</a:t>
            </a:r>
          </a:p>
          <a:p>
            <a:r>
              <a:rPr lang="es-ES" dirty="0"/>
              <a:t>SP500</a:t>
            </a:r>
          </a:p>
          <a:p>
            <a:r>
              <a:rPr lang="es-ES" dirty="0"/>
              <a:t>Aversión al riesgo</a:t>
            </a:r>
          </a:p>
          <a:p>
            <a:r>
              <a:rPr lang="es-ES" dirty="0"/>
              <a:t>Relación rentabilidad-riesgo</a:t>
            </a:r>
          </a:p>
          <a:p>
            <a:r>
              <a:rPr lang="es-ES" dirty="0"/>
              <a:t>Acciones “seguras”</a:t>
            </a:r>
          </a:p>
          <a:p>
            <a:endParaRPr lang="es-ES" dirty="0"/>
          </a:p>
        </p:txBody>
      </p:sp>
    </p:spTree>
    <p:extLst>
      <p:ext uri="{BB962C8B-B14F-4D97-AF65-F5344CB8AC3E}">
        <p14:creationId xmlns:p14="http://schemas.microsoft.com/office/powerpoint/2010/main" val="605128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9529D1-6E7D-1327-8A06-DFEC4B9D19A5}"/>
              </a:ext>
            </a:extLst>
          </p:cNvPr>
          <p:cNvSpPr>
            <a:spLocks noGrp="1"/>
          </p:cNvSpPr>
          <p:nvPr>
            <p:ph type="title"/>
          </p:nvPr>
        </p:nvSpPr>
        <p:spPr/>
        <p:txBody>
          <a:bodyPr/>
          <a:lstStyle/>
          <a:p>
            <a:r>
              <a:rPr lang="es-ES" dirty="0"/>
              <a:t>FUENTES</a:t>
            </a:r>
          </a:p>
        </p:txBody>
      </p:sp>
      <p:sp>
        <p:nvSpPr>
          <p:cNvPr id="3" name="Marcador de contenido 2">
            <a:extLst>
              <a:ext uri="{FF2B5EF4-FFF2-40B4-BE49-F238E27FC236}">
                <a16:creationId xmlns:a16="http://schemas.microsoft.com/office/drawing/2014/main" id="{8C8CF923-F865-AE5D-01B4-D17FD64EDFDA}"/>
              </a:ext>
            </a:extLst>
          </p:cNvPr>
          <p:cNvSpPr>
            <a:spLocks noGrp="1"/>
          </p:cNvSpPr>
          <p:nvPr>
            <p:ph idx="1"/>
          </p:nvPr>
        </p:nvSpPr>
        <p:spPr>
          <a:xfrm>
            <a:off x="700636" y="2221992"/>
            <a:ext cx="4429304" cy="3721608"/>
          </a:xfrm>
        </p:spPr>
        <p:txBody>
          <a:bodyPr/>
          <a:lstStyle/>
          <a:p>
            <a:r>
              <a:rPr lang="es-ES" dirty="0"/>
              <a:t>Datos macro económicos</a:t>
            </a:r>
          </a:p>
          <a:p>
            <a:r>
              <a:rPr lang="es-ES" dirty="0"/>
              <a:t>Variable de análisis de sentimiento</a:t>
            </a:r>
          </a:p>
          <a:p>
            <a:endParaRPr lang="es-ES" dirty="0"/>
          </a:p>
        </p:txBody>
      </p:sp>
      <p:sp>
        <p:nvSpPr>
          <p:cNvPr id="4" name="Marcador de contenido 2">
            <a:extLst>
              <a:ext uri="{FF2B5EF4-FFF2-40B4-BE49-F238E27FC236}">
                <a16:creationId xmlns:a16="http://schemas.microsoft.com/office/drawing/2014/main" id="{2E2B3875-3203-4873-D1E3-CDA3CF8309B5}"/>
              </a:ext>
            </a:extLst>
          </p:cNvPr>
          <p:cNvSpPr txBox="1">
            <a:spLocks/>
          </p:cNvSpPr>
          <p:nvPr/>
        </p:nvSpPr>
        <p:spPr>
          <a:xfrm>
            <a:off x="6215449" y="2221992"/>
            <a:ext cx="4429304" cy="84667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Precios y retorno de las acciones</a:t>
            </a:r>
          </a:p>
          <a:p>
            <a:endParaRPr lang="es-ES" dirty="0"/>
          </a:p>
        </p:txBody>
      </p:sp>
      <p:pic>
        <p:nvPicPr>
          <p:cNvPr id="1026" name="Picture 2">
            <a:extLst>
              <a:ext uri="{FF2B5EF4-FFF2-40B4-BE49-F238E27FC236}">
                <a16:creationId xmlns:a16="http://schemas.microsoft.com/office/drawing/2014/main" id="{9A4AC63B-7486-1B91-5D2D-64806C919D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073" y="3594311"/>
            <a:ext cx="4605867" cy="85640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ython yfinance: Analyzing Stock Data with Python">
            <a:extLst>
              <a:ext uri="{FF2B5EF4-FFF2-40B4-BE49-F238E27FC236}">
                <a16:creationId xmlns:a16="http://schemas.microsoft.com/office/drawing/2014/main" id="{01AFEBD7-18E9-B2D9-4154-6FF9D6A340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6552" y="3023913"/>
            <a:ext cx="4309533" cy="2394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8997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75840F-130F-BFDC-92E2-56D7158377EC}"/>
              </a:ext>
            </a:extLst>
          </p:cNvPr>
          <p:cNvSpPr>
            <a:spLocks noGrp="1"/>
          </p:cNvSpPr>
          <p:nvPr>
            <p:ph type="title"/>
          </p:nvPr>
        </p:nvSpPr>
        <p:spPr/>
        <p:txBody>
          <a:bodyPr/>
          <a:lstStyle/>
          <a:p>
            <a:r>
              <a:rPr lang="es-ES" dirty="0"/>
              <a:t>PREPARACIÓN DE DATOS</a:t>
            </a:r>
          </a:p>
        </p:txBody>
      </p:sp>
      <p:sp>
        <p:nvSpPr>
          <p:cNvPr id="3" name="Marcador de contenido 2">
            <a:extLst>
              <a:ext uri="{FF2B5EF4-FFF2-40B4-BE49-F238E27FC236}">
                <a16:creationId xmlns:a16="http://schemas.microsoft.com/office/drawing/2014/main" id="{DA56DF3C-3EC5-1289-6A4F-AEF9765BA74A}"/>
              </a:ext>
            </a:extLst>
          </p:cNvPr>
          <p:cNvSpPr>
            <a:spLocks noGrp="1"/>
          </p:cNvSpPr>
          <p:nvPr>
            <p:ph idx="1"/>
          </p:nvPr>
        </p:nvSpPr>
        <p:spPr/>
        <p:txBody>
          <a:bodyPr/>
          <a:lstStyle/>
          <a:p>
            <a:r>
              <a:rPr lang="es-ES" dirty="0"/>
              <a:t>Frecuencia</a:t>
            </a:r>
          </a:p>
          <a:p>
            <a:r>
              <a:rPr lang="es-ES" dirty="0"/>
              <a:t>Rango de tiempo</a:t>
            </a:r>
          </a:p>
          <a:p>
            <a:r>
              <a:rPr lang="es-ES" dirty="0"/>
              <a:t>Manejo de </a:t>
            </a:r>
            <a:r>
              <a:rPr lang="es-ES" dirty="0" err="1"/>
              <a:t>NAs</a:t>
            </a:r>
            <a:r>
              <a:rPr lang="es-ES" dirty="0"/>
              <a:t> por medio de:</a:t>
            </a:r>
          </a:p>
          <a:p>
            <a:pPr lvl="1"/>
            <a:r>
              <a:rPr lang="es-ES" dirty="0"/>
              <a:t>Imputación</a:t>
            </a:r>
          </a:p>
          <a:p>
            <a:pPr lvl="1"/>
            <a:r>
              <a:rPr lang="es-ES" dirty="0"/>
              <a:t>Eliminación</a:t>
            </a:r>
          </a:p>
          <a:p>
            <a:endParaRPr lang="es-ES" dirty="0"/>
          </a:p>
        </p:txBody>
      </p:sp>
      <p:pic>
        <p:nvPicPr>
          <p:cNvPr id="5" name="Imagen 4" descr="Captura de pantalla con la imagen de una pantalla&#10;&#10;Descripción generada automáticamente con confianza media">
            <a:extLst>
              <a:ext uri="{FF2B5EF4-FFF2-40B4-BE49-F238E27FC236}">
                <a16:creationId xmlns:a16="http://schemas.microsoft.com/office/drawing/2014/main" id="{09E9EA03-7D33-830D-4520-95F135D02677}"/>
              </a:ext>
            </a:extLst>
          </p:cNvPr>
          <p:cNvPicPr>
            <a:picLocks noChangeAspect="1"/>
          </p:cNvPicPr>
          <p:nvPr/>
        </p:nvPicPr>
        <p:blipFill>
          <a:blip r:embed="rId2"/>
          <a:stretch>
            <a:fillRect/>
          </a:stretch>
        </p:blipFill>
        <p:spPr>
          <a:xfrm flipH="1">
            <a:off x="700635" y="4675269"/>
            <a:ext cx="3215054" cy="2054062"/>
          </a:xfrm>
          <a:prstGeom prst="rect">
            <a:avLst/>
          </a:prstGeom>
        </p:spPr>
      </p:pic>
      <p:pic>
        <p:nvPicPr>
          <p:cNvPr id="8" name="Imagen 7">
            <a:extLst>
              <a:ext uri="{FF2B5EF4-FFF2-40B4-BE49-F238E27FC236}">
                <a16:creationId xmlns:a16="http://schemas.microsoft.com/office/drawing/2014/main" id="{D938F8E5-11EC-5F83-E3AB-9D466EB1AD41}"/>
              </a:ext>
            </a:extLst>
          </p:cNvPr>
          <p:cNvPicPr>
            <a:picLocks noChangeAspect="1"/>
          </p:cNvPicPr>
          <p:nvPr/>
        </p:nvPicPr>
        <p:blipFill>
          <a:blip r:embed="rId3"/>
          <a:stretch>
            <a:fillRect/>
          </a:stretch>
        </p:blipFill>
        <p:spPr>
          <a:xfrm>
            <a:off x="4297973" y="5461000"/>
            <a:ext cx="7188200" cy="482600"/>
          </a:xfrm>
          <a:prstGeom prst="rect">
            <a:avLst/>
          </a:prstGeom>
        </p:spPr>
      </p:pic>
      <p:pic>
        <p:nvPicPr>
          <p:cNvPr id="10" name="Imagen 9" descr="Texto&#10;&#10;Descripción generada automáticamente">
            <a:extLst>
              <a:ext uri="{FF2B5EF4-FFF2-40B4-BE49-F238E27FC236}">
                <a16:creationId xmlns:a16="http://schemas.microsoft.com/office/drawing/2014/main" id="{A44457D0-5B85-CFDC-374C-6964B12D0B7F}"/>
              </a:ext>
            </a:extLst>
          </p:cNvPr>
          <p:cNvPicPr>
            <a:picLocks noChangeAspect="1"/>
          </p:cNvPicPr>
          <p:nvPr/>
        </p:nvPicPr>
        <p:blipFill>
          <a:blip r:embed="rId4"/>
          <a:stretch>
            <a:fillRect/>
          </a:stretch>
        </p:blipFill>
        <p:spPr>
          <a:xfrm>
            <a:off x="6595068" y="3449476"/>
            <a:ext cx="4201233" cy="1429708"/>
          </a:xfrm>
          <a:prstGeom prst="rect">
            <a:avLst/>
          </a:prstGeom>
        </p:spPr>
      </p:pic>
    </p:spTree>
    <p:extLst>
      <p:ext uri="{BB962C8B-B14F-4D97-AF65-F5344CB8AC3E}">
        <p14:creationId xmlns:p14="http://schemas.microsoft.com/office/powerpoint/2010/main" val="2209501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9FD010E-586D-ED7B-255F-7FDA8B6B985D}"/>
              </a:ext>
            </a:extLst>
          </p:cNvPr>
          <p:cNvSpPr>
            <a:spLocks noGrp="1"/>
          </p:cNvSpPr>
          <p:nvPr>
            <p:ph type="title"/>
          </p:nvPr>
        </p:nvSpPr>
        <p:spPr>
          <a:xfrm>
            <a:off x="704088" y="914400"/>
            <a:ext cx="3799763" cy="1473200"/>
          </a:xfrm>
        </p:spPr>
        <p:txBody>
          <a:bodyPr>
            <a:normAutofit/>
          </a:bodyPr>
          <a:lstStyle/>
          <a:p>
            <a:r>
              <a:rPr lang="es-ES" sz="3600"/>
              <a:t>INGENIERÍA DE CARACTERÍSTICAS</a:t>
            </a:r>
          </a:p>
        </p:txBody>
      </p:sp>
      <p:sp>
        <p:nvSpPr>
          <p:cNvPr id="3" name="Marcador de contenido 2">
            <a:extLst>
              <a:ext uri="{FF2B5EF4-FFF2-40B4-BE49-F238E27FC236}">
                <a16:creationId xmlns:a16="http://schemas.microsoft.com/office/drawing/2014/main" id="{D1742710-F898-7767-C464-101BBAE450CF}"/>
              </a:ext>
            </a:extLst>
          </p:cNvPr>
          <p:cNvSpPr>
            <a:spLocks noGrp="1"/>
          </p:cNvSpPr>
          <p:nvPr>
            <p:ph idx="1"/>
          </p:nvPr>
        </p:nvSpPr>
        <p:spPr>
          <a:xfrm>
            <a:off x="704088" y="2387600"/>
            <a:ext cx="3799763" cy="3767328"/>
          </a:xfrm>
        </p:spPr>
        <p:txBody>
          <a:bodyPr>
            <a:normAutofit/>
          </a:bodyPr>
          <a:lstStyle/>
          <a:p>
            <a:r>
              <a:rPr lang="es-ES" dirty="0"/>
              <a:t>Crear nuevas variables a partir de las existentes: retornos.</a:t>
            </a:r>
          </a:p>
          <a:p>
            <a:r>
              <a:rPr lang="es-ES" dirty="0"/>
              <a:t>Cambio de tasa en datos macroeconómicos</a:t>
            </a:r>
          </a:p>
          <a:p>
            <a:r>
              <a:rPr lang="es-ES" dirty="0"/>
              <a:t>Manejo de </a:t>
            </a:r>
            <a:r>
              <a:rPr lang="es-ES" dirty="0" err="1"/>
              <a:t>outliers</a:t>
            </a:r>
            <a:r>
              <a:rPr lang="es-ES" dirty="0"/>
              <a:t>: en el contexto financiero, estos </a:t>
            </a:r>
            <a:r>
              <a:rPr lang="es-ES" dirty="0" err="1"/>
              <a:t>outliers</a:t>
            </a:r>
            <a:r>
              <a:rPr lang="es-ES" dirty="0"/>
              <a:t> tienen un significado y su efecto en el modelo es relevante, por esto, se toma la decisión de no removerlos.</a:t>
            </a:r>
          </a:p>
          <a:p>
            <a:pPr marL="0" indent="0">
              <a:buNone/>
            </a:pPr>
            <a:endParaRPr lang="es-ES" dirty="0"/>
          </a:p>
          <a:p>
            <a:endParaRPr lang="es-ES" dirty="0"/>
          </a:p>
        </p:txBody>
      </p:sp>
      <p:cxnSp>
        <p:nvCxnSpPr>
          <p:cNvPr id="11" name="Straight Connector 10">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Imagen 4">
            <a:extLst>
              <a:ext uri="{FF2B5EF4-FFF2-40B4-BE49-F238E27FC236}">
                <a16:creationId xmlns:a16="http://schemas.microsoft.com/office/drawing/2014/main" id="{05DD455A-4EE3-26B6-850A-701AF52C8183}"/>
              </a:ext>
            </a:extLst>
          </p:cNvPr>
          <p:cNvPicPr>
            <a:picLocks noChangeAspect="1"/>
          </p:cNvPicPr>
          <p:nvPr/>
        </p:nvPicPr>
        <p:blipFill>
          <a:blip r:embed="rId2"/>
          <a:stretch>
            <a:fillRect/>
          </a:stretch>
        </p:blipFill>
        <p:spPr>
          <a:xfrm>
            <a:off x="5254830" y="914400"/>
            <a:ext cx="6233081" cy="4883468"/>
          </a:xfrm>
          <a:prstGeom prst="rect">
            <a:avLst/>
          </a:prstGeom>
        </p:spPr>
      </p:pic>
    </p:spTree>
    <p:extLst>
      <p:ext uri="{BB962C8B-B14F-4D97-AF65-F5344CB8AC3E}">
        <p14:creationId xmlns:p14="http://schemas.microsoft.com/office/powerpoint/2010/main" val="2085139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109E738-3B9E-4529-9D47-C9708D612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C896A13E-5C9D-4C6C-B52D-A2C74DEFC8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Marcador de contenido 3">
            <a:extLst>
              <a:ext uri="{FF2B5EF4-FFF2-40B4-BE49-F238E27FC236}">
                <a16:creationId xmlns:a16="http://schemas.microsoft.com/office/drawing/2014/main" id="{8C7ADD45-A3D3-75DC-6143-E363BE40B0AC}"/>
              </a:ext>
            </a:extLst>
          </p:cNvPr>
          <p:cNvPicPr>
            <a:picLocks noChangeAspect="1"/>
          </p:cNvPicPr>
          <p:nvPr/>
        </p:nvPicPr>
        <p:blipFill rotWithShape="1">
          <a:blip r:embed="rId2"/>
          <a:srcRect l="2730" r="34547" b="-3"/>
          <a:stretch/>
        </p:blipFill>
        <p:spPr>
          <a:xfrm>
            <a:off x="5310196" y="30"/>
            <a:ext cx="3476626" cy="3464344"/>
          </a:xfrm>
          <a:prstGeom prst="rect">
            <a:avLst/>
          </a:prstGeom>
        </p:spPr>
      </p:pic>
      <p:pic>
        <p:nvPicPr>
          <p:cNvPr id="5" name="Imagen 4">
            <a:extLst>
              <a:ext uri="{FF2B5EF4-FFF2-40B4-BE49-F238E27FC236}">
                <a16:creationId xmlns:a16="http://schemas.microsoft.com/office/drawing/2014/main" id="{33C23002-B1ED-9BAE-66EC-6BC884A87046}"/>
              </a:ext>
            </a:extLst>
          </p:cNvPr>
          <p:cNvPicPr>
            <a:picLocks noChangeAspect="1"/>
          </p:cNvPicPr>
          <p:nvPr/>
        </p:nvPicPr>
        <p:blipFill rotWithShape="1">
          <a:blip r:embed="rId3"/>
          <a:srcRect l="12571" r="14396" b="4"/>
          <a:stretch/>
        </p:blipFill>
        <p:spPr>
          <a:xfrm>
            <a:off x="8784295" y="10"/>
            <a:ext cx="3407704" cy="3464373"/>
          </a:xfrm>
          <a:prstGeom prst="rect">
            <a:avLst/>
          </a:prstGeom>
        </p:spPr>
      </p:pic>
      <p:pic>
        <p:nvPicPr>
          <p:cNvPr id="7" name="Imagen 6">
            <a:extLst>
              <a:ext uri="{FF2B5EF4-FFF2-40B4-BE49-F238E27FC236}">
                <a16:creationId xmlns:a16="http://schemas.microsoft.com/office/drawing/2014/main" id="{37299F88-648B-442F-EA42-0690823C4EEE}"/>
              </a:ext>
            </a:extLst>
          </p:cNvPr>
          <p:cNvPicPr>
            <a:picLocks noChangeAspect="1"/>
          </p:cNvPicPr>
          <p:nvPr/>
        </p:nvPicPr>
        <p:blipFill rotWithShape="1">
          <a:blip r:embed="rId4"/>
          <a:srcRect l="8807" r="13081" b="4"/>
          <a:stretch/>
        </p:blipFill>
        <p:spPr>
          <a:xfrm>
            <a:off x="8668507" y="3505345"/>
            <a:ext cx="3476626" cy="3393611"/>
          </a:xfrm>
          <a:prstGeom prst="rect">
            <a:avLst/>
          </a:prstGeom>
        </p:spPr>
      </p:pic>
      <p:pic>
        <p:nvPicPr>
          <p:cNvPr id="6" name="Imagen 5">
            <a:extLst>
              <a:ext uri="{FF2B5EF4-FFF2-40B4-BE49-F238E27FC236}">
                <a16:creationId xmlns:a16="http://schemas.microsoft.com/office/drawing/2014/main" id="{D366CB04-72CF-1D82-5D57-2A0FFF8713DE}"/>
              </a:ext>
            </a:extLst>
          </p:cNvPr>
          <p:cNvPicPr>
            <a:picLocks noChangeAspect="1"/>
          </p:cNvPicPr>
          <p:nvPr/>
        </p:nvPicPr>
        <p:blipFill rotWithShape="1">
          <a:blip r:embed="rId5"/>
          <a:srcRect l="22240" r="7970" b="-2"/>
          <a:stretch/>
        </p:blipFill>
        <p:spPr>
          <a:xfrm>
            <a:off x="1195294" y="2008977"/>
            <a:ext cx="3005164" cy="2992736"/>
          </a:xfrm>
          <a:prstGeom prst="rect">
            <a:avLst/>
          </a:prstGeom>
        </p:spPr>
      </p:pic>
      <p:sp>
        <p:nvSpPr>
          <p:cNvPr id="2" name="Título 1">
            <a:extLst>
              <a:ext uri="{FF2B5EF4-FFF2-40B4-BE49-F238E27FC236}">
                <a16:creationId xmlns:a16="http://schemas.microsoft.com/office/drawing/2014/main" id="{9444FEEB-B54D-3FDE-7A78-68F7E4DD220F}"/>
              </a:ext>
            </a:extLst>
          </p:cNvPr>
          <p:cNvSpPr>
            <a:spLocks noGrp="1"/>
          </p:cNvSpPr>
          <p:nvPr>
            <p:ph type="title"/>
          </p:nvPr>
        </p:nvSpPr>
        <p:spPr>
          <a:xfrm>
            <a:off x="700087" y="909637"/>
            <a:ext cx="3968165" cy="1316736"/>
          </a:xfrm>
        </p:spPr>
        <p:txBody>
          <a:bodyPr>
            <a:normAutofit/>
          </a:bodyPr>
          <a:lstStyle/>
          <a:p>
            <a:r>
              <a:rPr lang="es-ES" dirty="0"/>
              <a:t>ANÁLISIS EXPLORATORIO</a:t>
            </a:r>
          </a:p>
        </p:txBody>
      </p:sp>
      <p:sp>
        <p:nvSpPr>
          <p:cNvPr id="12" name="Marcador de contenido 11">
            <a:extLst>
              <a:ext uri="{FF2B5EF4-FFF2-40B4-BE49-F238E27FC236}">
                <a16:creationId xmlns:a16="http://schemas.microsoft.com/office/drawing/2014/main" id="{ADEB6C8D-B854-8FCA-DBF8-7B540709FC87}"/>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1407829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DE466E-B123-AF75-5E99-3FAEF0BD2C39}"/>
              </a:ext>
            </a:extLst>
          </p:cNvPr>
          <p:cNvSpPr>
            <a:spLocks noGrp="1"/>
          </p:cNvSpPr>
          <p:nvPr>
            <p:ph type="title"/>
          </p:nvPr>
        </p:nvSpPr>
        <p:spPr/>
        <p:txBody>
          <a:bodyPr/>
          <a:lstStyle/>
          <a:p>
            <a:r>
              <a:rPr lang="es-ES" dirty="0"/>
              <a:t>ANÁLISIS EXPLORATORIO</a:t>
            </a:r>
          </a:p>
        </p:txBody>
      </p:sp>
      <p:pic>
        <p:nvPicPr>
          <p:cNvPr id="4" name="Marcador de contenido 8" descr="Interfaz de usuario gráfica, Texto&#10;&#10;Descripción generada automáticamente">
            <a:extLst>
              <a:ext uri="{FF2B5EF4-FFF2-40B4-BE49-F238E27FC236}">
                <a16:creationId xmlns:a16="http://schemas.microsoft.com/office/drawing/2014/main" id="{2E43A22A-C0F8-0D22-3EEC-DFC65C238833}"/>
              </a:ext>
            </a:extLst>
          </p:cNvPr>
          <p:cNvPicPr>
            <a:picLocks noGrp="1" noChangeAspect="1"/>
          </p:cNvPicPr>
          <p:nvPr>
            <p:ph idx="1"/>
          </p:nvPr>
        </p:nvPicPr>
        <p:blipFill>
          <a:blip r:embed="rId2"/>
          <a:stretch>
            <a:fillRect/>
          </a:stretch>
        </p:blipFill>
        <p:spPr>
          <a:xfrm>
            <a:off x="263623" y="2543070"/>
            <a:ext cx="11664753" cy="1771860"/>
          </a:xfrm>
        </p:spPr>
      </p:pic>
    </p:spTree>
    <p:extLst>
      <p:ext uri="{BB962C8B-B14F-4D97-AF65-F5344CB8AC3E}">
        <p14:creationId xmlns:p14="http://schemas.microsoft.com/office/powerpoint/2010/main" val="956296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5AD789-E58C-6623-F399-1637DCC75BB6}"/>
              </a:ext>
            </a:extLst>
          </p:cNvPr>
          <p:cNvSpPr>
            <a:spLocks noGrp="1"/>
          </p:cNvSpPr>
          <p:nvPr>
            <p:ph type="title"/>
          </p:nvPr>
        </p:nvSpPr>
        <p:spPr/>
        <p:txBody>
          <a:bodyPr/>
          <a:lstStyle/>
          <a:p>
            <a:r>
              <a:rPr lang="es-ES" dirty="0"/>
              <a:t>CAPM: regresión</a:t>
            </a:r>
          </a:p>
        </p:txBody>
      </p:sp>
      <p:pic>
        <p:nvPicPr>
          <p:cNvPr id="4" name="Imagen 3">
            <a:extLst>
              <a:ext uri="{FF2B5EF4-FFF2-40B4-BE49-F238E27FC236}">
                <a16:creationId xmlns:a16="http://schemas.microsoft.com/office/drawing/2014/main" id="{7EB01CB6-DEAD-D7D6-6B3A-A5F21F5EEBD7}"/>
              </a:ext>
            </a:extLst>
          </p:cNvPr>
          <p:cNvPicPr>
            <a:picLocks noChangeAspect="1"/>
          </p:cNvPicPr>
          <p:nvPr/>
        </p:nvPicPr>
        <p:blipFill>
          <a:blip r:embed="rId2"/>
          <a:stretch>
            <a:fillRect/>
          </a:stretch>
        </p:blipFill>
        <p:spPr>
          <a:xfrm>
            <a:off x="1019556" y="2221992"/>
            <a:ext cx="6108352" cy="3447288"/>
          </a:xfrm>
          <a:prstGeom prst="rect">
            <a:avLst/>
          </a:prstGeom>
        </p:spPr>
      </p:pic>
      <p:pic>
        <p:nvPicPr>
          <p:cNvPr id="5" name="Imagen 4">
            <a:extLst>
              <a:ext uri="{FF2B5EF4-FFF2-40B4-BE49-F238E27FC236}">
                <a16:creationId xmlns:a16="http://schemas.microsoft.com/office/drawing/2014/main" id="{00FBEB4D-6851-219F-A9B6-CC87657D7097}"/>
              </a:ext>
            </a:extLst>
          </p:cNvPr>
          <p:cNvPicPr>
            <a:picLocks noChangeAspect="1"/>
          </p:cNvPicPr>
          <p:nvPr/>
        </p:nvPicPr>
        <p:blipFill>
          <a:blip r:embed="rId3"/>
          <a:stretch>
            <a:fillRect/>
          </a:stretch>
        </p:blipFill>
        <p:spPr>
          <a:xfrm>
            <a:off x="7497519" y="3840480"/>
            <a:ext cx="3674925" cy="2103120"/>
          </a:xfrm>
          <a:prstGeom prst="rect">
            <a:avLst/>
          </a:prstGeom>
        </p:spPr>
      </p:pic>
    </p:spTree>
    <p:extLst>
      <p:ext uri="{BB962C8B-B14F-4D97-AF65-F5344CB8AC3E}">
        <p14:creationId xmlns:p14="http://schemas.microsoft.com/office/powerpoint/2010/main" val="3137823212"/>
      </p:ext>
    </p:extLst>
  </p:cSld>
  <p:clrMapOvr>
    <a:masterClrMapping/>
  </p:clrMapOvr>
</p:sld>
</file>

<file path=ppt/theme/theme1.xml><?xml version="1.0" encoding="utf-8"?>
<a:theme xmlns:a="http://schemas.openxmlformats.org/drawingml/2006/main" name="ChronicleVTI">
  <a:themeElements>
    <a:clrScheme name="AnalogousFromDarkSeedLeftStep">
      <a:dk1>
        <a:srgbClr val="000000"/>
      </a:dk1>
      <a:lt1>
        <a:srgbClr val="FFFFFF"/>
      </a:lt1>
      <a:dk2>
        <a:srgbClr val="1B2830"/>
      </a:dk2>
      <a:lt2>
        <a:srgbClr val="F1F3F0"/>
      </a:lt2>
      <a:accent1>
        <a:srgbClr val="A629E7"/>
      </a:accent1>
      <a:accent2>
        <a:srgbClr val="592FD9"/>
      </a:accent2>
      <a:accent3>
        <a:srgbClr val="294AE7"/>
      </a:accent3>
      <a:accent4>
        <a:srgbClr val="1787D5"/>
      </a:accent4>
      <a:accent5>
        <a:srgbClr val="22BFBE"/>
      </a:accent5>
      <a:accent6>
        <a:srgbClr val="16C67B"/>
      </a:accent6>
      <a:hlink>
        <a:srgbClr val="3897A9"/>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1753</TotalTime>
  <Words>1122</Words>
  <Application>Microsoft Macintosh PowerPoint</Application>
  <PresentationFormat>Panorámica</PresentationFormat>
  <Paragraphs>156</Paragraphs>
  <Slides>28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28</vt:i4>
      </vt:variant>
    </vt:vector>
  </HeadingPairs>
  <TitlesOfParts>
    <vt:vector size="32" baseType="lpstr">
      <vt:lpstr>Arial</vt:lpstr>
      <vt:lpstr>Calisto MT</vt:lpstr>
      <vt:lpstr>Univers Condensed</vt:lpstr>
      <vt:lpstr>ChronicleVTI</vt:lpstr>
      <vt:lpstr>Análisis de acciones financieras y relación con behavioral finance</vt:lpstr>
      <vt:lpstr>PROBLEMA PARA RESOLVER y retos</vt:lpstr>
      <vt:lpstr>Conceptos relevantes: ENTENDIMIENTO DEL PROBLEMA</vt:lpstr>
      <vt:lpstr>FUENTES</vt:lpstr>
      <vt:lpstr>PREPARACIÓN DE DATOS</vt:lpstr>
      <vt:lpstr>INGENIERÍA DE CARACTERÍSTICAS</vt:lpstr>
      <vt:lpstr>ANÁLISIS EXPLORATORIO</vt:lpstr>
      <vt:lpstr>ANÁLISIS EXPLORATORIO</vt:lpstr>
      <vt:lpstr>CAPM: regresión</vt:lpstr>
      <vt:lpstr>PRUEBA DE VOLATILIDAD: Garch</vt:lpstr>
      <vt:lpstr>PRUEBA DE VOLATILIDAD: Garch</vt:lpstr>
      <vt:lpstr>PRUEBA DE VOLATILIDAD: Garch</vt:lpstr>
      <vt:lpstr>PRUEBA DE VOLATILIDAD: take-outs</vt:lpstr>
      <vt:lpstr>REGRESIÓN LINEAL</vt:lpstr>
      <vt:lpstr>REGRESIÓN LINEAL</vt:lpstr>
      <vt:lpstr>REGRESIÓN LINEAL</vt:lpstr>
      <vt:lpstr>REGRESIÓN LINEAL</vt:lpstr>
      <vt:lpstr>REGRESIÓN LINEAL</vt:lpstr>
      <vt:lpstr>REGRESIÓN LINEAL: MÉTRICAS DE EVALUACIÓN</vt:lpstr>
      <vt:lpstr>MODELOS DE EXPLICABILIDAD</vt:lpstr>
      <vt:lpstr>MODELOS DE EXPLICABILIDAD</vt:lpstr>
      <vt:lpstr>MODELOS DE EXPLICABILIDAD</vt:lpstr>
      <vt:lpstr>MODELOS DE EXPLICABILIDAD</vt:lpstr>
      <vt:lpstr>REGRESIÓN LASSO</vt:lpstr>
      <vt:lpstr>Arboles de decisión</vt:lpstr>
      <vt:lpstr>Conclusiones</vt:lpstr>
      <vt:lpstr>Recomendaciones para futuras busquedas</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de acciones financieras y relación con behavioral finance</dc:title>
  <dc:creator>Maria Alejandra Reyes Afanador</dc:creator>
  <cp:lastModifiedBy>Maria Alejandra Reyes Afanador</cp:lastModifiedBy>
  <cp:revision>1</cp:revision>
  <dcterms:created xsi:type="dcterms:W3CDTF">2024-05-30T17:33:12Z</dcterms:created>
  <dcterms:modified xsi:type="dcterms:W3CDTF">2024-05-31T22:47:07Z</dcterms:modified>
</cp:coreProperties>
</file>