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D76F1-55E3-CC4D-87DE-588CF857A8B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97B6D-F370-EF44-8D8F-30E434678E87}">
      <dgm:prSet phldrT="[Text]" custT="1"/>
      <dgm:spPr/>
      <dgm:t>
        <a:bodyPr/>
        <a:lstStyle/>
        <a:p>
          <a:r>
            <a:rPr lang="en-US" sz="1100" b="1" dirty="0"/>
            <a:t>1,000</a:t>
          </a:r>
        </a:p>
        <a:p>
          <a:r>
            <a:rPr lang="en-US" sz="1100" i="0" dirty="0"/>
            <a:t>Total Reviews</a:t>
          </a:r>
        </a:p>
      </dgm:t>
    </dgm:pt>
    <dgm:pt modelId="{1772E879-3FCF-4247-8602-116FE3E93A98}" type="parTrans" cxnId="{B3E04C1B-07D6-344E-8F40-9032FDBC550C}">
      <dgm:prSet/>
      <dgm:spPr/>
      <dgm:t>
        <a:bodyPr/>
        <a:lstStyle/>
        <a:p>
          <a:endParaRPr lang="en-US" sz="1100"/>
        </a:p>
      </dgm:t>
    </dgm:pt>
    <dgm:pt modelId="{5C186A29-CCD7-2241-9587-4676B1E7A996}" type="sibTrans" cxnId="{B3E04C1B-07D6-344E-8F40-9032FDBC550C}">
      <dgm:prSet/>
      <dgm:spPr/>
      <dgm:t>
        <a:bodyPr/>
        <a:lstStyle/>
        <a:p>
          <a:endParaRPr lang="en-US" sz="1100"/>
        </a:p>
      </dgm:t>
    </dgm:pt>
    <dgm:pt modelId="{EBCF73C9-CFA3-5F4C-B217-76F6F75D5FBE}">
      <dgm:prSet phldrT="[Text]" custT="1"/>
      <dgm:spPr/>
      <dgm:t>
        <a:bodyPr/>
        <a:lstStyle/>
        <a:p>
          <a:r>
            <a:rPr lang="en-US" sz="1100" b="1" dirty="0"/>
            <a:t>555</a:t>
          </a:r>
        </a:p>
        <a:p>
          <a:r>
            <a:rPr lang="en-US" sz="1100" dirty="0"/>
            <a:t>Average Review Length</a:t>
          </a:r>
        </a:p>
      </dgm:t>
    </dgm:pt>
    <dgm:pt modelId="{EEAAAE04-3B3C-4948-8758-E060D3C3066E}" type="parTrans" cxnId="{131573DD-46F3-D04E-B678-9ACE653D6E40}">
      <dgm:prSet/>
      <dgm:spPr/>
      <dgm:t>
        <a:bodyPr/>
        <a:lstStyle/>
        <a:p>
          <a:endParaRPr lang="en-US" sz="1100"/>
        </a:p>
      </dgm:t>
    </dgm:pt>
    <dgm:pt modelId="{B229CCC9-DE28-6A43-B207-D1E9B13F0BB6}" type="sibTrans" cxnId="{131573DD-46F3-D04E-B678-9ACE653D6E40}">
      <dgm:prSet/>
      <dgm:spPr/>
      <dgm:t>
        <a:bodyPr/>
        <a:lstStyle/>
        <a:p>
          <a:endParaRPr lang="en-US" sz="1100"/>
        </a:p>
      </dgm:t>
    </dgm:pt>
    <dgm:pt modelId="{24BDE6EB-B5E6-194E-9F98-77313174772B}">
      <dgm:prSet phldrT="[Text]" custT="1"/>
      <dgm:spPr/>
      <dgm:t>
        <a:bodyPr/>
        <a:lstStyle/>
        <a:p>
          <a:r>
            <a:rPr lang="en-US" sz="1100" b="1" dirty="0"/>
            <a:t>7,082</a:t>
          </a:r>
        </a:p>
        <a:p>
          <a:r>
            <a:rPr lang="en-US" sz="1100" i="0" dirty="0"/>
            <a:t>Unique Words</a:t>
          </a:r>
        </a:p>
      </dgm:t>
    </dgm:pt>
    <dgm:pt modelId="{AB988677-D945-FF4D-ADB7-A9775E26AD17}" type="parTrans" cxnId="{5C3D0EEE-E6E7-1F48-AD02-56E6B58A0F79}">
      <dgm:prSet/>
      <dgm:spPr/>
      <dgm:t>
        <a:bodyPr/>
        <a:lstStyle/>
        <a:p>
          <a:endParaRPr lang="en-US" sz="1100"/>
        </a:p>
      </dgm:t>
    </dgm:pt>
    <dgm:pt modelId="{BAFDECA4-FF38-C549-B78A-8E75CE32BFE5}" type="sibTrans" cxnId="{5C3D0EEE-E6E7-1F48-AD02-56E6B58A0F79}">
      <dgm:prSet/>
      <dgm:spPr/>
      <dgm:t>
        <a:bodyPr/>
        <a:lstStyle/>
        <a:p>
          <a:endParaRPr lang="en-US" sz="1100"/>
        </a:p>
      </dgm:t>
    </dgm:pt>
    <dgm:pt modelId="{47A6F09F-0F90-B142-89A4-2E4A57292140}">
      <dgm:prSet phldrT="[Text]" custT="1"/>
      <dgm:spPr/>
      <dgm:t>
        <a:bodyPr/>
        <a:lstStyle/>
        <a:p>
          <a:r>
            <a:rPr lang="en-US" sz="1100" b="1" dirty="0"/>
            <a:t>34%</a:t>
          </a:r>
          <a:r>
            <a:rPr lang="en-US" sz="1100" dirty="0"/>
            <a:t>|</a:t>
          </a:r>
          <a:r>
            <a:rPr lang="en-US" sz="1100" b="1" dirty="0"/>
            <a:t>42%</a:t>
          </a:r>
          <a:r>
            <a:rPr lang="en-US" sz="1100" dirty="0"/>
            <a:t>|</a:t>
          </a:r>
          <a:r>
            <a:rPr lang="en-US" sz="1100" b="1" dirty="0"/>
            <a:t>24%</a:t>
          </a:r>
        </a:p>
        <a:p>
          <a:r>
            <a:rPr lang="en-US" sz="1100" b="0" dirty="0"/>
            <a:t>Sentiment (Positive/Neutral/Negative) </a:t>
          </a:r>
        </a:p>
      </dgm:t>
    </dgm:pt>
    <dgm:pt modelId="{6B80F5AD-D4C2-FE45-8C30-0A3C8522507F}" type="parTrans" cxnId="{8ADB69F1-66E7-4045-86CB-FF6EBC3334BC}">
      <dgm:prSet/>
      <dgm:spPr/>
      <dgm:t>
        <a:bodyPr/>
        <a:lstStyle/>
        <a:p>
          <a:endParaRPr lang="en-US" sz="1100"/>
        </a:p>
      </dgm:t>
    </dgm:pt>
    <dgm:pt modelId="{653316AB-406A-FB4B-8CD5-FACF201550A7}" type="sibTrans" cxnId="{8ADB69F1-66E7-4045-86CB-FF6EBC3334BC}">
      <dgm:prSet/>
      <dgm:spPr/>
      <dgm:t>
        <a:bodyPr/>
        <a:lstStyle/>
        <a:p>
          <a:endParaRPr lang="en-US" sz="1100"/>
        </a:p>
      </dgm:t>
    </dgm:pt>
    <dgm:pt modelId="{96671791-329B-804A-9C2A-46C1080D4540}" type="pres">
      <dgm:prSet presAssocID="{3A8D76F1-55E3-CC4D-87DE-588CF857A8B7}" presName="vert0" presStyleCnt="0">
        <dgm:presLayoutVars>
          <dgm:dir/>
          <dgm:animOne val="branch"/>
          <dgm:animLvl val="lvl"/>
        </dgm:presLayoutVars>
      </dgm:prSet>
      <dgm:spPr/>
    </dgm:pt>
    <dgm:pt modelId="{46C37B4B-A347-DF49-AF57-30C456D34F03}" type="pres">
      <dgm:prSet presAssocID="{04C97B6D-F370-EF44-8D8F-30E434678E87}" presName="thickLine" presStyleLbl="alignNode1" presStyleIdx="0" presStyleCnt="4"/>
      <dgm:spPr/>
    </dgm:pt>
    <dgm:pt modelId="{A91D0243-1F64-384D-A611-A7EAB2DC9BB1}" type="pres">
      <dgm:prSet presAssocID="{04C97B6D-F370-EF44-8D8F-30E434678E87}" presName="horz1" presStyleCnt="0"/>
      <dgm:spPr/>
    </dgm:pt>
    <dgm:pt modelId="{563FD669-9BFD-9144-8C20-88EAFE09BEEB}" type="pres">
      <dgm:prSet presAssocID="{04C97B6D-F370-EF44-8D8F-30E434678E87}" presName="tx1" presStyleLbl="revTx" presStyleIdx="0" presStyleCnt="4"/>
      <dgm:spPr/>
    </dgm:pt>
    <dgm:pt modelId="{51336656-D4A4-814E-977E-5887FB31A011}" type="pres">
      <dgm:prSet presAssocID="{04C97B6D-F370-EF44-8D8F-30E434678E87}" presName="vert1" presStyleCnt="0"/>
      <dgm:spPr/>
    </dgm:pt>
    <dgm:pt modelId="{D43D9BB2-822C-2642-9372-6EA9C59E2963}" type="pres">
      <dgm:prSet presAssocID="{EBCF73C9-CFA3-5F4C-B217-76F6F75D5FBE}" presName="thickLine" presStyleLbl="alignNode1" presStyleIdx="1" presStyleCnt="4"/>
      <dgm:spPr/>
    </dgm:pt>
    <dgm:pt modelId="{8548824C-7CEC-F741-BD92-229249855238}" type="pres">
      <dgm:prSet presAssocID="{EBCF73C9-CFA3-5F4C-B217-76F6F75D5FBE}" presName="horz1" presStyleCnt="0"/>
      <dgm:spPr/>
    </dgm:pt>
    <dgm:pt modelId="{63F2DAD3-D5ED-644F-921F-1E2D0601C41D}" type="pres">
      <dgm:prSet presAssocID="{EBCF73C9-CFA3-5F4C-B217-76F6F75D5FBE}" presName="tx1" presStyleLbl="revTx" presStyleIdx="1" presStyleCnt="4"/>
      <dgm:spPr/>
    </dgm:pt>
    <dgm:pt modelId="{ED185B1C-B49B-0547-9796-01A02CAFB8A0}" type="pres">
      <dgm:prSet presAssocID="{EBCF73C9-CFA3-5F4C-B217-76F6F75D5FBE}" presName="vert1" presStyleCnt="0"/>
      <dgm:spPr/>
    </dgm:pt>
    <dgm:pt modelId="{AFEE859D-6D69-DF4E-B66F-BA2B059B8DC5}" type="pres">
      <dgm:prSet presAssocID="{24BDE6EB-B5E6-194E-9F98-77313174772B}" presName="thickLine" presStyleLbl="alignNode1" presStyleIdx="2" presStyleCnt="4"/>
      <dgm:spPr/>
    </dgm:pt>
    <dgm:pt modelId="{7A451F57-49FC-5C4B-9D74-F200DF5BCC27}" type="pres">
      <dgm:prSet presAssocID="{24BDE6EB-B5E6-194E-9F98-77313174772B}" presName="horz1" presStyleCnt="0"/>
      <dgm:spPr/>
    </dgm:pt>
    <dgm:pt modelId="{82A07422-D0CF-4046-B094-34D8785B54E2}" type="pres">
      <dgm:prSet presAssocID="{24BDE6EB-B5E6-194E-9F98-77313174772B}" presName="tx1" presStyleLbl="revTx" presStyleIdx="2" presStyleCnt="4"/>
      <dgm:spPr/>
    </dgm:pt>
    <dgm:pt modelId="{3B385F7F-4DCE-DC4E-A4EA-31E904D6DE77}" type="pres">
      <dgm:prSet presAssocID="{24BDE6EB-B5E6-194E-9F98-77313174772B}" presName="vert1" presStyleCnt="0"/>
      <dgm:spPr/>
    </dgm:pt>
    <dgm:pt modelId="{5BF03405-39A5-2545-914E-EF553641B8B2}" type="pres">
      <dgm:prSet presAssocID="{47A6F09F-0F90-B142-89A4-2E4A57292140}" presName="thickLine" presStyleLbl="alignNode1" presStyleIdx="3" presStyleCnt="4"/>
      <dgm:spPr/>
    </dgm:pt>
    <dgm:pt modelId="{BBAD4071-7A11-D342-912B-E854DD1C4C6B}" type="pres">
      <dgm:prSet presAssocID="{47A6F09F-0F90-B142-89A4-2E4A57292140}" presName="horz1" presStyleCnt="0"/>
      <dgm:spPr/>
    </dgm:pt>
    <dgm:pt modelId="{64933529-8EC3-C442-9F4C-6BF279B15D1F}" type="pres">
      <dgm:prSet presAssocID="{47A6F09F-0F90-B142-89A4-2E4A57292140}" presName="tx1" presStyleLbl="revTx" presStyleIdx="3" presStyleCnt="4"/>
      <dgm:spPr/>
    </dgm:pt>
    <dgm:pt modelId="{06AF8105-6B7A-544C-8C79-CE42838DBDC3}" type="pres">
      <dgm:prSet presAssocID="{47A6F09F-0F90-B142-89A4-2E4A57292140}" presName="vert1" presStyleCnt="0"/>
      <dgm:spPr/>
    </dgm:pt>
  </dgm:ptLst>
  <dgm:cxnLst>
    <dgm:cxn modelId="{B3E04C1B-07D6-344E-8F40-9032FDBC550C}" srcId="{3A8D76F1-55E3-CC4D-87DE-588CF857A8B7}" destId="{04C97B6D-F370-EF44-8D8F-30E434678E87}" srcOrd="0" destOrd="0" parTransId="{1772E879-3FCF-4247-8602-116FE3E93A98}" sibTransId="{5C186A29-CCD7-2241-9587-4676B1E7A996}"/>
    <dgm:cxn modelId="{73CBEE7D-FA8C-4E48-8649-20B8891C6FA3}" type="presOf" srcId="{47A6F09F-0F90-B142-89A4-2E4A57292140}" destId="{64933529-8EC3-C442-9F4C-6BF279B15D1F}" srcOrd="0" destOrd="0" presId="urn:microsoft.com/office/officeart/2008/layout/LinedList"/>
    <dgm:cxn modelId="{186C8BA8-E5EE-3742-9D72-8EE6598F3369}" type="presOf" srcId="{24BDE6EB-B5E6-194E-9F98-77313174772B}" destId="{82A07422-D0CF-4046-B094-34D8785B54E2}" srcOrd="0" destOrd="0" presId="urn:microsoft.com/office/officeart/2008/layout/LinedList"/>
    <dgm:cxn modelId="{1B7780B5-F976-954B-A909-C17F7AA063F2}" type="presOf" srcId="{3A8D76F1-55E3-CC4D-87DE-588CF857A8B7}" destId="{96671791-329B-804A-9C2A-46C1080D4540}" srcOrd="0" destOrd="0" presId="urn:microsoft.com/office/officeart/2008/layout/LinedList"/>
    <dgm:cxn modelId="{50266AC8-86D0-444A-B937-0966AED3BB7A}" type="presOf" srcId="{EBCF73C9-CFA3-5F4C-B217-76F6F75D5FBE}" destId="{63F2DAD3-D5ED-644F-921F-1E2D0601C41D}" srcOrd="0" destOrd="0" presId="urn:microsoft.com/office/officeart/2008/layout/LinedList"/>
    <dgm:cxn modelId="{BE2699D1-1E57-1F4F-9132-8B60E9B902E7}" type="presOf" srcId="{04C97B6D-F370-EF44-8D8F-30E434678E87}" destId="{563FD669-9BFD-9144-8C20-88EAFE09BEEB}" srcOrd="0" destOrd="0" presId="urn:microsoft.com/office/officeart/2008/layout/LinedList"/>
    <dgm:cxn modelId="{131573DD-46F3-D04E-B678-9ACE653D6E40}" srcId="{3A8D76F1-55E3-CC4D-87DE-588CF857A8B7}" destId="{EBCF73C9-CFA3-5F4C-B217-76F6F75D5FBE}" srcOrd="1" destOrd="0" parTransId="{EEAAAE04-3B3C-4948-8758-E060D3C3066E}" sibTransId="{B229CCC9-DE28-6A43-B207-D1E9B13F0BB6}"/>
    <dgm:cxn modelId="{5C3D0EEE-E6E7-1F48-AD02-56E6B58A0F79}" srcId="{3A8D76F1-55E3-CC4D-87DE-588CF857A8B7}" destId="{24BDE6EB-B5E6-194E-9F98-77313174772B}" srcOrd="2" destOrd="0" parTransId="{AB988677-D945-FF4D-ADB7-A9775E26AD17}" sibTransId="{BAFDECA4-FF38-C549-B78A-8E75CE32BFE5}"/>
    <dgm:cxn modelId="{8ADB69F1-66E7-4045-86CB-FF6EBC3334BC}" srcId="{3A8D76F1-55E3-CC4D-87DE-588CF857A8B7}" destId="{47A6F09F-0F90-B142-89A4-2E4A57292140}" srcOrd="3" destOrd="0" parTransId="{6B80F5AD-D4C2-FE45-8C30-0A3C8522507F}" sibTransId="{653316AB-406A-FB4B-8CD5-FACF201550A7}"/>
    <dgm:cxn modelId="{ACA7FE07-8CAF-E645-8FD3-BDB564DBEDA2}" type="presParOf" srcId="{96671791-329B-804A-9C2A-46C1080D4540}" destId="{46C37B4B-A347-DF49-AF57-30C456D34F03}" srcOrd="0" destOrd="0" presId="urn:microsoft.com/office/officeart/2008/layout/LinedList"/>
    <dgm:cxn modelId="{1CB5B279-9579-8A47-9A07-940FEBB35077}" type="presParOf" srcId="{96671791-329B-804A-9C2A-46C1080D4540}" destId="{A91D0243-1F64-384D-A611-A7EAB2DC9BB1}" srcOrd="1" destOrd="0" presId="urn:microsoft.com/office/officeart/2008/layout/LinedList"/>
    <dgm:cxn modelId="{752563A2-CD45-E54F-B841-2038E336EEED}" type="presParOf" srcId="{A91D0243-1F64-384D-A611-A7EAB2DC9BB1}" destId="{563FD669-9BFD-9144-8C20-88EAFE09BEEB}" srcOrd="0" destOrd="0" presId="urn:microsoft.com/office/officeart/2008/layout/LinedList"/>
    <dgm:cxn modelId="{1375A15E-48B7-614D-A767-02F1A99B2B4B}" type="presParOf" srcId="{A91D0243-1F64-384D-A611-A7EAB2DC9BB1}" destId="{51336656-D4A4-814E-977E-5887FB31A011}" srcOrd="1" destOrd="0" presId="urn:microsoft.com/office/officeart/2008/layout/LinedList"/>
    <dgm:cxn modelId="{6A3EEF91-EFC9-2D43-8F56-6756F2BAC257}" type="presParOf" srcId="{96671791-329B-804A-9C2A-46C1080D4540}" destId="{D43D9BB2-822C-2642-9372-6EA9C59E2963}" srcOrd="2" destOrd="0" presId="urn:microsoft.com/office/officeart/2008/layout/LinedList"/>
    <dgm:cxn modelId="{3F3823B9-479E-FA45-97BF-AFE06C5EA165}" type="presParOf" srcId="{96671791-329B-804A-9C2A-46C1080D4540}" destId="{8548824C-7CEC-F741-BD92-229249855238}" srcOrd="3" destOrd="0" presId="urn:microsoft.com/office/officeart/2008/layout/LinedList"/>
    <dgm:cxn modelId="{81258015-6353-5540-8DA4-81BEC2489F58}" type="presParOf" srcId="{8548824C-7CEC-F741-BD92-229249855238}" destId="{63F2DAD3-D5ED-644F-921F-1E2D0601C41D}" srcOrd="0" destOrd="0" presId="urn:microsoft.com/office/officeart/2008/layout/LinedList"/>
    <dgm:cxn modelId="{CA7AD0B5-FC4B-8742-AB80-9A4F3BEC879C}" type="presParOf" srcId="{8548824C-7CEC-F741-BD92-229249855238}" destId="{ED185B1C-B49B-0547-9796-01A02CAFB8A0}" srcOrd="1" destOrd="0" presId="urn:microsoft.com/office/officeart/2008/layout/LinedList"/>
    <dgm:cxn modelId="{AD89AD03-5A9C-3D41-9FB0-D5BF828091FB}" type="presParOf" srcId="{96671791-329B-804A-9C2A-46C1080D4540}" destId="{AFEE859D-6D69-DF4E-B66F-BA2B059B8DC5}" srcOrd="4" destOrd="0" presId="urn:microsoft.com/office/officeart/2008/layout/LinedList"/>
    <dgm:cxn modelId="{392CD4D2-A0ED-4C4B-85F5-C744751C18CB}" type="presParOf" srcId="{96671791-329B-804A-9C2A-46C1080D4540}" destId="{7A451F57-49FC-5C4B-9D74-F200DF5BCC27}" srcOrd="5" destOrd="0" presId="urn:microsoft.com/office/officeart/2008/layout/LinedList"/>
    <dgm:cxn modelId="{366FE307-77FF-184B-8192-BA7C43D79878}" type="presParOf" srcId="{7A451F57-49FC-5C4B-9D74-F200DF5BCC27}" destId="{82A07422-D0CF-4046-B094-34D8785B54E2}" srcOrd="0" destOrd="0" presId="urn:microsoft.com/office/officeart/2008/layout/LinedList"/>
    <dgm:cxn modelId="{5DAA7861-9789-364D-BFA7-A512F4009E6E}" type="presParOf" srcId="{7A451F57-49FC-5C4B-9D74-F200DF5BCC27}" destId="{3B385F7F-4DCE-DC4E-A4EA-31E904D6DE77}" srcOrd="1" destOrd="0" presId="urn:microsoft.com/office/officeart/2008/layout/LinedList"/>
    <dgm:cxn modelId="{BBBBAF84-484C-C44A-93EE-2F329DF6FC94}" type="presParOf" srcId="{96671791-329B-804A-9C2A-46C1080D4540}" destId="{5BF03405-39A5-2545-914E-EF553641B8B2}" srcOrd="6" destOrd="0" presId="urn:microsoft.com/office/officeart/2008/layout/LinedList"/>
    <dgm:cxn modelId="{B53C96C5-F1A1-134D-AA66-F41271B52744}" type="presParOf" srcId="{96671791-329B-804A-9C2A-46C1080D4540}" destId="{BBAD4071-7A11-D342-912B-E854DD1C4C6B}" srcOrd="7" destOrd="0" presId="urn:microsoft.com/office/officeart/2008/layout/LinedList"/>
    <dgm:cxn modelId="{44BD73E5-528E-B14E-90E1-D44BE486161B}" type="presParOf" srcId="{BBAD4071-7A11-D342-912B-E854DD1C4C6B}" destId="{64933529-8EC3-C442-9F4C-6BF279B15D1F}" srcOrd="0" destOrd="0" presId="urn:microsoft.com/office/officeart/2008/layout/LinedList"/>
    <dgm:cxn modelId="{657EE821-9A9C-8841-8BF8-33D84815960C}" type="presParOf" srcId="{BBAD4071-7A11-D342-912B-E854DD1C4C6B}" destId="{06AF8105-6B7A-544C-8C79-CE42838DBD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37B4B-A347-DF49-AF57-30C456D34F03}">
      <dsp:nvSpPr>
        <dsp:cNvPr id="0" name=""/>
        <dsp:cNvSpPr/>
      </dsp:nvSpPr>
      <dsp:spPr>
        <a:xfrm>
          <a:off x="0" y="0"/>
          <a:ext cx="2627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FD669-9BFD-9144-8C20-88EAFE09BEEB}">
      <dsp:nvSpPr>
        <dsp:cNvPr id="0" name=""/>
        <dsp:cNvSpPr/>
      </dsp:nvSpPr>
      <dsp:spPr>
        <a:xfrm>
          <a:off x="0" y="0"/>
          <a:ext cx="2627375" cy="434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1,000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Total Reviews</a:t>
          </a:r>
        </a:p>
      </dsp:txBody>
      <dsp:txXfrm>
        <a:off x="0" y="0"/>
        <a:ext cx="2627375" cy="434577"/>
      </dsp:txXfrm>
    </dsp:sp>
    <dsp:sp modelId="{D43D9BB2-822C-2642-9372-6EA9C59E2963}">
      <dsp:nvSpPr>
        <dsp:cNvPr id="0" name=""/>
        <dsp:cNvSpPr/>
      </dsp:nvSpPr>
      <dsp:spPr>
        <a:xfrm>
          <a:off x="0" y="434578"/>
          <a:ext cx="2627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2DAD3-D5ED-644F-921F-1E2D0601C41D}">
      <dsp:nvSpPr>
        <dsp:cNvPr id="0" name=""/>
        <dsp:cNvSpPr/>
      </dsp:nvSpPr>
      <dsp:spPr>
        <a:xfrm>
          <a:off x="0" y="434577"/>
          <a:ext cx="2627375" cy="434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555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Average Review Length</a:t>
          </a:r>
        </a:p>
      </dsp:txBody>
      <dsp:txXfrm>
        <a:off x="0" y="434577"/>
        <a:ext cx="2627375" cy="434577"/>
      </dsp:txXfrm>
    </dsp:sp>
    <dsp:sp modelId="{AFEE859D-6D69-DF4E-B66F-BA2B059B8DC5}">
      <dsp:nvSpPr>
        <dsp:cNvPr id="0" name=""/>
        <dsp:cNvSpPr/>
      </dsp:nvSpPr>
      <dsp:spPr>
        <a:xfrm>
          <a:off x="0" y="869156"/>
          <a:ext cx="2627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07422-D0CF-4046-B094-34D8785B54E2}">
      <dsp:nvSpPr>
        <dsp:cNvPr id="0" name=""/>
        <dsp:cNvSpPr/>
      </dsp:nvSpPr>
      <dsp:spPr>
        <a:xfrm>
          <a:off x="0" y="869155"/>
          <a:ext cx="2627375" cy="434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7,082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/>
            <a:t>Unique Words</a:t>
          </a:r>
        </a:p>
      </dsp:txBody>
      <dsp:txXfrm>
        <a:off x="0" y="869155"/>
        <a:ext cx="2627375" cy="434577"/>
      </dsp:txXfrm>
    </dsp:sp>
    <dsp:sp modelId="{5BF03405-39A5-2545-914E-EF553641B8B2}">
      <dsp:nvSpPr>
        <dsp:cNvPr id="0" name=""/>
        <dsp:cNvSpPr/>
      </dsp:nvSpPr>
      <dsp:spPr>
        <a:xfrm>
          <a:off x="0" y="1303734"/>
          <a:ext cx="2627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33529-8EC3-C442-9F4C-6BF279B15D1F}">
      <dsp:nvSpPr>
        <dsp:cNvPr id="0" name=""/>
        <dsp:cNvSpPr/>
      </dsp:nvSpPr>
      <dsp:spPr>
        <a:xfrm>
          <a:off x="0" y="1303733"/>
          <a:ext cx="2627375" cy="434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34%</a:t>
          </a:r>
          <a:r>
            <a:rPr lang="en-US" sz="1100" kern="1200" dirty="0"/>
            <a:t>|</a:t>
          </a:r>
          <a:r>
            <a:rPr lang="en-US" sz="1100" b="1" kern="1200" dirty="0"/>
            <a:t>42%</a:t>
          </a:r>
          <a:r>
            <a:rPr lang="en-US" sz="1100" kern="1200" dirty="0"/>
            <a:t>|</a:t>
          </a:r>
          <a:r>
            <a:rPr lang="en-US" sz="1100" b="1" kern="1200" dirty="0"/>
            <a:t>24%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Sentiment (Positive/Neutral/Negative) </a:t>
          </a:r>
        </a:p>
      </dsp:txBody>
      <dsp:txXfrm>
        <a:off x="0" y="1303733"/>
        <a:ext cx="2627375" cy="43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Sentiment and Themes in British Airways Online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May 2025 – by Alejandra Sevilla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CB8DB7-4BC9-4258-C967-3CD3C9F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Feedback Analysis – British Airways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CE7E823-D5FB-6E4A-AE1B-020E00C5B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442212"/>
              </p:ext>
            </p:extLst>
          </p:nvPr>
        </p:nvGraphicFramePr>
        <p:xfrm>
          <a:off x="833628" y="1810503"/>
          <a:ext cx="2627376" cy="173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Content Placeholder 21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6428D59E-1993-11FC-10E7-208CAC453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1" y="3717699"/>
            <a:ext cx="3702510" cy="3098845"/>
          </a:xfrm>
        </p:spPr>
      </p:pic>
      <p:pic>
        <p:nvPicPr>
          <p:cNvPr id="26" name="Picture 25" descr="A green and red graph&#10;&#10;AI-generated content may be incorrect.">
            <a:extLst>
              <a:ext uri="{FF2B5EF4-FFF2-40B4-BE49-F238E27FC236}">
                <a16:creationId xmlns:a16="http://schemas.microsoft.com/office/drawing/2014/main" id="{DD126005-4587-09D9-5AB3-351CF259DC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71" y="1432481"/>
            <a:ext cx="8009226" cy="2767285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1F38AD-4FA7-551E-6CB1-D1EA89CD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91246"/>
              </p:ext>
            </p:extLst>
          </p:nvPr>
        </p:nvGraphicFramePr>
        <p:xfrm>
          <a:off x="4425696" y="4514399"/>
          <a:ext cx="3985479" cy="19267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768735">
                  <a:extLst>
                    <a:ext uri="{9D8B030D-6E8A-4147-A177-3AD203B41FA5}">
                      <a16:colId xmlns:a16="http://schemas.microsoft.com/office/drawing/2014/main" val="1810906068"/>
                    </a:ext>
                  </a:extLst>
                </a:gridCol>
                <a:gridCol w="2216744">
                  <a:extLst>
                    <a:ext uri="{9D8B030D-6E8A-4147-A177-3AD203B41FA5}">
                      <a16:colId xmlns:a16="http://schemas.microsoft.com/office/drawing/2014/main" val="1467049278"/>
                    </a:ext>
                  </a:extLst>
                </a:gridCol>
              </a:tblGrid>
              <a:tr h="340907">
                <a:tc>
                  <a:txBody>
                    <a:bodyPr/>
                    <a:lstStyle/>
                    <a:p>
                      <a:r>
                        <a:rPr lang="en-US" sz="1100" b="1" dirty="0"/>
                        <a:t>Theme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Top Words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12369"/>
                  </a:ext>
                </a:extLst>
              </a:tr>
              <a:tr h="396468">
                <a:tc>
                  <a:txBody>
                    <a:bodyPr/>
                    <a:lstStyle/>
                    <a:p>
                      <a:r>
                        <a:rPr lang="en-US" sz="1100" dirty="0"/>
                        <a:t>Onboard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crew, food, seating comfort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752030"/>
                  </a:ext>
                </a:extLst>
              </a:tr>
              <a:tr h="396468">
                <a:tc>
                  <a:txBody>
                    <a:bodyPr/>
                    <a:lstStyle/>
                    <a:p>
                      <a:r>
                        <a:rPr lang="en-US" sz="1100" dirty="0"/>
                        <a:t>Delays &amp; Service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delay, hour, bag, airport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297670"/>
                  </a:ext>
                </a:extLst>
              </a:tr>
              <a:tr h="396468">
                <a:tc>
                  <a:txBody>
                    <a:bodyPr/>
                    <a:lstStyle/>
                    <a:p>
                      <a:r>
                        <a:rPr lang="en-US" sz="1100" dirty="0"/>
                        <a:t>Flight Changes &amp;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cancellations, booking, told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80062"/>
                  </a:ext>
                </a:extLst>
              </a:tr>
              <a:tr h="396468">
                <a:tc>
                  <a:txBody>
                    <a:bodyPr/>
                    <a:lstStyle/>
                    <a:p>
                      <a:r>
                        <a:rPr lang="en-US" sz="1100" dirty="0"/>
                        <a:t>Baggage &amp; Travel Logistics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luggage, pram, child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428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5120E51-F637-5B43-3880-AADFB860369E}"/>
              </a:ext>
            </a:extLst>
          </p:cNvPr>
          <p:cNvSpPr txBox="1"/>
          <p:nvPr/>
        </p:nvSpPr>
        <p:spPr>
          <a:xfrm>
            <a:off x="1217368" y="1432481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Review Summary Metrics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453AD-6A6D-074E-9855-B6B271CF7925}"/>
              </a:ext>
            </a:extLst>
          </p:cNvPr>
          <p:cNvSpPr txBox="1"/>
          <p:nvPr/>
        </p:nvSpPr>
        <p:spPr>
          <a:xfrm>
            <a:off x="5321808" y="4199766"/>
            <a:ext cx="1927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Key Themes from Topic Modeling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08DC0A-2E2A-CAD7-1750-E433D9F119D7}"/>
              </a:ext>
            </a:extLst>
          </p:cNvPr>
          <p:cNvSpPr txBox="1"/>
          <p:nvPr/>
        </p:nvSpPr>
        <p:spPr>
          <a:xfrm>
            <a:off x="8543029" y="4445986"/>
            <a:ext cx="357726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Customer experience is the differentiator; most praise centers on crew, cabin comfort, and business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Operational breakdowns drive negativity, cancellations, delays, and poor rebooking communication dominate complaints.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Customer service is polarizing, it is mentioned in both positive and negative contexts, suggesting inconsistency.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Strategic focus should be on reinforcing the in-flight experience and fixing communication gaps during disruptions.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55F96E-FEEE-0509-98DB-21E0C40CDEE7}"/>
              </a:ext>
            </a:extLst>
          </p:cNvPr>
          <p:cNvSpPr txBox="1"/>
          <p:nvPr/>
        </p:nvSpPr>
        <p:spPr>
          <a:xfrm>
            <a:off x="9586105" y="419976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Summary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166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Sentiment and Themes in British Airways Online Reviews</vt:lpstr>
      <vt:lpstr>Customer Feedback Analysis – British Airways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Sevilla, Alejandra D</cp:lastModifiedBy>
  <cp:revision>4</cp:revision>
  <dcterms:created xsi:type="dcterms:W3CDTF">2022-12-06T11:13:27Z</dcterms:created>
  <dcterms:modified xsi:type="dcterms:W3CDTF">2025-05-19T10:51:00Z</dcterms:modified>
</cp:coreProperties>
</file>