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Holiday Booking Prediction Model – Evaluation Summary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May 2025 – by Alejandra Sevilla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CB8DB7-4BC9-4258-C967-3CD3C9F3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Holiday Booking Prediction Model – Evaluation Summary</a:t>
            </a:r>
            <a:endParaRPr lang="en-US" sz="3600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01F38AD-4FA7-551E-6CB1-D1EA89CD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826368"/>
              </p:ext>
            </p:extLst>
          </p:nvPr>
        </p:nvGraphicFramePr>
        <p:xfrm>
          <a:off x="7068750" y="1504367"/>
          <a:ext cx="3297764" cy="1432672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463530">
                  <a:extLst>
                    <a:ext uri="{9D8B030D-6E8A-4147-A177-3AD203B41FA5}">
                      <a16:colId xmlns:a16="http://schemas.microsoft.com/office/drawing/2014/main" val="1810906068"/>
                    </a:ext>
                  </a:extLst>
                </a:gridCol>
                <a:gridCol w="1834234">
                  <a:extLst>
                    <a:ext uri="{9D8B030D-6E8A-4147-A177-3AD203B41FA5}">
                      <a16:colId xmlns:a16="http://schemas.microsoft.com/office/drawing/2014/main" val="1467049278"/>
                    </a:ext>
                  </a:extLst>
                </a:gridCol>
              </a:tblGrid>
              <a:tr h="252281">
                <a:tc>
                  <a:txBody>
                    <a:bodyPr/>
                    <a:lstStyle/>
                    <a:p>
                      <a:r>
                        <a:rPr lang="en-US" sz="1100" b="1" dirty="0"/>
                        <a:t>Metric</a:t>
                      </a:r>
                      <a:endParaRPr 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Value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12369"/>
                  </a:ext>
                </a:extLst>
              </a:tr>
              <a:tr h="293398"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752030"/>
                  </a:ext>
                </a:extLst>
              </a:tr>
              <a:tr h="293398">
                <a:tc>
                  <a:txBody>
                    <a:bodyPr/>
                    <a:lstStyle/>
                    <a:p>
                      <a:r>
                        <a:rPr lang="en-US" sz="1100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297670"/>
                  </a:ext>
                </a:extLst>
              </a:tr>
              <a:tr h="293398">
                <a:tc>
                  <a:txBody>
                    <a:bodyPr/>
                    <a:lstStyle/>
                    <a:p>
                      <a:r>
                        <a:rPr lang="en-US" sz="1100" dirty="0"/>
                        <a:t>Recall (Class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80062"/>
                  </a:ext>
                </a:extLst>
              </a:tr>
              <a:tr h="293398">
                <a:tc>
                  <a:txBody>
                    <a:bodyPr/>
                    <a:lstStyle/>
                    <a:p>
                      <a:r>
                        <a:rPr lang="en-US" sz="1100" dirty="0"/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94289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F97453AD-6A6D-074E-9855-B6B271CF7925}"/>
              </a:ext>
            </a:extLst>
          </p:cNvPr>
          <p:cNvSpPr txBox="1"/>
          <p:nvPr/>
        </p:nvSpPr>
        <p:spPr>
          <a:xfrm>
            <a:off x="6973036" y="1174450"/>
            <a:ext cx="23647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Model Performance (Threshold = 20)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14F0A-0398-9B9D-E581-A1A3A5EEC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8150" y="1105803"/>
            <a:ext cx="6184900" cy="1326154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/>
              <a:t>Model Overview</a:t>
            </a:r>
          </a:p>
          <a:p>
            <a:r>
              <a:rPr lang="en-US" sz="1100" dirty="0"/>
              <a:t>Dataset: 50,000 bookings from British Airways customers</a:t>
            </a:r>
          </a:p>
          <a:p>
            <a:r>
              <a:rPr lang="en-US" sz="1100" dirty="0"/>
              <a:t>Goal: Predict booking completion using customer behavior and trip details</a:t>
            </a:r>
          </a:p>
          <a:p>
            <a:r>
              <a:rPr lang="en-US" sz="1100" dirty="0"/>
              <a:t>Model: Random Forest (class_weight = "balanced", threshold tuned)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E6ACF-56A2-9E47-9DCF-F1CC91FF3A29}"/>
              </a:ext>
            </a:extLst>
          </p:cNvPr>
          <p:cNvSpPr txBox="1"/>
          <p:nvPr/>
        </p:nvSpPr>
        <p:spPr>
          <a:xfrm>
            <a:off x="6973036" y="3017810"/>
            <a:ext cx="4515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Lowering the threshold from 0.50 to 0.20 improved recall from 0.11 → 0.63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A8C45-0912-30D3-6F49-18EA58F2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0" y="2613507"/>
            <a:ext cx="6184900" cy="370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404425-9F0E-2BE7-3FE4-90B9AD5CCC7E}"/>
              </a:ext>
            </a:extLst>
          </p:cNvPr>
          <p:cNvSpPr txBox="1"/>
          <p:nvPr/>
        </p:nvSpPr>
        <p:spPr>
          <a:xfrm>
            <a:off x="289290" y="6503458"/>
            <a:ext cx="3781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(top 10–15 features ranked by decrease in F1 when permuted)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B8653-0460-5167-C19D-AFED05450B34}"/>
              </a:ext>
            </a:extLst>
          </p:cNvPr>
          <p:cNvSpPr txBox="1"/>
          <p:nvPr/>
        </p:nvSpPr>
        <p:spPr>
          <a:xfrm>
            <a:off x="6921478" y="3521140"/>
            <a:ext cx="4832616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dirty="0"/>
              <a:t>Business Insights</a:t>
            </a:r>
          </a:p>
          <a:p>
            <a:pPr>
              <a:buNone/>
            </a:pPr>
            <a:endParaRPr lang="en-US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Flight duration is the strongest predictor</a:t>
            </a:r>
            <a:br>
              <a:rPr lang="en-US" sz="1100" dirty="0"/>
            </a:br>
            <a:r>
              <a:rPr lang="en-US" sz="1100" dirty="0"/>
              <a:t>→ Longer trips show higher booking intent — prioritize these users for upselling (e.g., insurance, upgrades)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High conversion from Malaysia-based customers</a:t>
            </a:r>
            <a:br>
              <a:rPr lang="en-US" sz="1100" dirty="0"/>
            </a:br>
            <a:r>
              <a:rPr lang="en-US" sz="1100" dirty="0"/>
              <a:t>→ Consider targeted promotions or localized UX for this market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Short lead times and longer stays signal urgency</a:t>
            </a:r>
            <a:br>
              <a:rPr lang="en-US" sz="1100" dirty="0"/>
            </a:br>
            <a:r>
              <a:rPr lang="en-US" sz="1100" dirty="0"/>
              <a:t>→ Leverage this segment for time-sensitive offers or reminders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Add-on selections reflect booking commitment</a:t>
            </a:r>
            <a:br>
              <a:rPr lang="en-US" sz="1100" dirty="0"/>
            </a:br>
            <a:r>
              <a:rPr lang="en-US" sz="1100" dirty="0"/>
              <a:t>→ Users who engage with baggage, meals, or seat options are more likely to convert — surface these early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Airport origin/destination clusters influence outcomes</a:t>
            </a:r>
            <a:br>
              <a:rPr lang="en-US" sz="1100" dirty="0"/>
            </a:br>
            <a:r>
              <a:rPr lang="en-US" sz="1100" dirty="0"/>
              <a:t>→ Inform pricing or marketing strategies based on route-level behavior patterns</a:t>
            </a:r>
          </a:p>
          <a:p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3EEBE-9E42-849F-C850-5F3A0E7631EB}"/>
              </a:ext>
            </a:extLst>
          </p:cNvPr>
          <p:cNvSpPr/>
          <p:nvPr/>
        </p:nvSpPr>
        <p:spPr>
          <a:xfrm>
            <a:off x="6921478" y="1115741"/>
            <a:ext cx="4832616" cy="224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7185</TotalTime>
  <Words>215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Holiday Booking Prediction Model – Evaluation Summary</vt:lpstr>
      <vt:lpstr>Holiday Booking Prediction Model – Evaluation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Sevilla, Alejandra D</cp:lastModifiedBy>
  <cp:revision>5</cp:revision>
  <dcterms:created xsi:type="dcterms:W3CDTF">2022-12-06T11:13:27Z</dcterms:created>
  <dcterms:modified xsi:type="dcterms:W3CDTF">2025-05-23T18:25:40Z</dcterms:modified>
</cp:coreProperties>
</file>