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E093-ECF6-4B6D-B12A-F950DE5B1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1E39B-6848-4996-AF4E-7B3AFB75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2D09-2EE4-4846-81E8-994F249D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29B-E6B0-4AB0-8899-A1712F9F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74CB-9AE6-4475-AB3B-FCA547A4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A4AD-23C4-437F-99B5-3565A6CF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14292-9504-498B-BA56-67B57E58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B816-B008-4825-8A7A-AB94E4C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3CCE-B931-4D6B-8D6D-F5FA7B2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22AE-2F31-4584-B644-6F616006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5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C507A-0E98-407C-8C26-C426F458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AE528-35F6-4FD7-A9CE-5EA9640EC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0AD3-003B-40F2-9CBA-009E89AF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B7AC-1CFF-44C3-A1A5-724B4248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E82E-CF2F-4478-98F5-E3E95ED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49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1289-E8A5-4B4F-8E5C-BF200FA4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EFE8-CB3C-49A2-8D50-F0982AC8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3D97-1EE9-45AE-AB83-BD30BB4B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C6627-A461-4856-BE7E-A6C6FE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2070-EE55-4762-B717-099179D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149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6E58-D343-42AB-AC88-005E1115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8B26-B519-4F73-8EC1-14A584D5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9930-B4EF-4B12-B4D9-5F79CA56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F825-CAD4-4EF3-958B-9896393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64A8-2309-442A-B473-ACDB994B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6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18FC-4635-43A0-B55A-D3F9B6C0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56DA-79F5-4C82-92F6-DC14C0C0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6A223-CECE-450D-8D8F-D268075A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E2A3-7B83-4334-B819-381D5845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FE2DF-B1ED-4DD8-A44A-AAFB834A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918B-B245-4C57-9552-0186226E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21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3B6C-FAEA-46F2-BEE9-7E4D2A0B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DF686-9BF9-4450-9F6E-FBACA828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9A1F-F7A6-4B07-8FD5-AB623B4E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772D3-148A-4E9B-986C-AE7267975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77451-7782-4D9C-BA1B-89D3D63E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2F572-14AC-45FA-99AE-3DE9801F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B1A9F-B11C-45CE-99BE-D190B72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19524-7DE2-43B0-8382-F9A94D5C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14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A4CE-D672-4938-84D5-6D9A875D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1F6A1-B87E-43EE-B248-51CF67E1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7A1AE-3FE0-461B-A5F8-F839DF1D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8106-8BFA-4499-AA15-0D8B294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712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288C5-27B3-4E52-B3D4-72C3F7F8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DE8EE-4D12-4C23-A49F-3530EF3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932A8-F623-466C-815E-B945963D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42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C6C1-1BA9-443E-9CFB-7AF96C0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D238-9C4C-4A05-9C36-4799212A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A0A4-305E-49B8-979C-B152A9A4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8BAC-CF7F-4E46-BEC1-FF592AF6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F782-D4A7-4C6D-B62D-CE37EC32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D2102-5E52-4CA5-87B7-ED5EEAA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34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405D-0460-4C8D-BC79-DFDD8045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68649-D072-429B-A475-511D21D0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B7D0A-05C7-4A5B-A341-478BB8F4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95FCB-8998-48AD-8F82-731F863D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9AA7A-1DB8-4F62-A8A1-741202CB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3BDF-E11B-4B9F-A70A-E31D76A5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8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5B0DB-56B0-4893-AE0F-1F0AB5A8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9DA9-34C0-43D7-98DC-298163FB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CC3A-7811-47A7-8C0A-28BCD79CD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A7E4-141A-4C87-BE35-AAEAD1FFB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68E8-9BCA-4B0B-B6BF-0D75B11A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&amp;p">
            <a:extLst>
              <a:ext uri="{FF2B5EF4-FFF2-40B4-BE49-F238E27FC236}">
                <a16:creationId xmlns:a16="http://schemas.microsoft.com/office/drawing/2014/main" id="{847C4450-620E-4D4E-8F26-BF3DEAF2C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9" r="3" b="4975"/>
          <a:stretch/>
        </p:blipFill>
        <p:spPr bwMode="auto">
          <a:xfrm>
            <a:off x="6083810" y="0"/>
            <a:ext cx="6099028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ody's">
            <a:extLst>
              <a:ext uri="{FF2B5EF4-FFF2-40B4-BE49-F238E27FC236}">
                <a16:creationId xmlns:a16="http://schemas.microsoft.com/office/drawing/2014/main" id="{A2F7B8D9-346C-4590-BEE6-59D1518B6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912"/>
          <a:stretch/>
        </p:blipFill>
        <p:spPr bwMode="auto">
          <a:xfrm>
            <a:off x="-6094" y="10"/>
            <a:ext cx="6089904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2895B-7CEB-4146-8875-401DBDF2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103" y="2106321"/>
            <a:ext cx="10993549" cy="1475013"/>
          </a:xfrm>
        </p:spPr>
        <p:txBody>
          <a:bodyPr>
            <a:normAutofit/>
          </a:bodyPr>
          <a:lstStyle/>
          <a:p>
            <a:r>
              <a:rPr lang="en-US" sz="4000" dirty="0"/>
              <a:t>“Bot” para </a:t>
            </a:r>
            <a:r>
              <a:rPr lang="es-CR" sz="4000" dirty="0"/>
              <a:t>determinar la cobertura de mercado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96FC-792C-45CB-9936-B1573C193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72" r="3" b="3"/>
          <a:stretch/>
        </p:blipFill>
        <p:spPr>
          <a:xfrm>
            <a:off x="0" y="3429000"/>
            <a:ext cx="6099028" cy="3429000"/>
          </a:xfrm>
          <a:prstGeom prst="rect">
            <a:avLst/>
          </a:prstGeom>
        </p:spPr>
      </p:pic>
      <p:pic>
        <p:nvPicPr>
          <p:cNvPr id="1032" name="Picture 8" descr="Image result for fitch ratings">
            <a:extLst>
              <a:ext uri="{FF2B5EF4-FFF2-40B4-BE49-F238E27FC236}">
                <a16:creationId xmlns:a16="http://schemas.microsoft.com/office/drawing/2014/main" id="{284537C9-85FA-40B3-93ED-ACD17587E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9" r="2" b="5099"/>
          <a:stretch/>
        </p:blipFill>
        <p:spPr bwMode="auto">
          <a:xfrm>
            <a:off x="6102096" y="3430674"/>
            <a:ext cx="6089904" cy="34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3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&amp;p">
            <a:extLst>
              <a:ext uri="{FF2B5EF4-FFF2-40B4-BE49-F238E27FC236}">
                <a16:creationId xmlns:a16="http://schemas.microsoft.com/office/drawing/2014/main" id="{847C4450-620E-4D4E-8F26-BF3DEAF2C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9" r="3" b="4975"/>
          <a:stretch/>
        </p:blipFill>
        <p:spPr bwMode="auto">
          <a:xfrm>
            <a:off x="20" y="-1654"/>
            <a:ext cx="6099028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ody's">
            <a:extLst>
              <a:ext uri="{FF2B5EF4-FFF2-40B4-BE49-F238E27FC236}">
                <a16:creationId xmlns:a16="http://schemas.microsoft.com/office/drawing/2014/main" id="{A2F7B8D9-346C-4590-BEE6-59D1518B6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912"/>
          <a:stretch/>
        </p:blipFill>
        <p:spPr bwMode="auto">
          <a:xfrm>
            <a:off x="6102096" y="10"/>
            <a:ext cx="6089904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A96FC-792C-45CB-9936-B1573C193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5772" r="3" b="3"/>
          <a:stretch/>
        </p:blipFill>
        <p:spPr>
          <a:xfrm>
            <a:off x="20" y="3429000"/>
            <a:ext cx="6099028" cy="3429000"/>
          </a:xfrm>
          <a:prstGeom prst="rect">
            <a:avLst/>
          </a:prstGeom>
        </p:spPr>
      </p:pic>
      <p:pic>
        <p:nvPicPr>
          <p:cNvPr id="1032" name="Picture 8" descr="Image result for fitch ratings">
            <a:extLst>
              <a:ext uri="{FF2B5EF4-FFF2-40B4-BE49-F238E27FC236}">
                <a16:creationId xmlns:a16="http://schemas.microsoft.com/office/drawing/2014/main" id="{284537C9-85FA-40B3-93ED-ACD17587E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9" r="2" b="5099"/>
          <a:stretch/>
        </p:blipFill>
        <p:spPr bwMode="auto">
          <a:xfrm>
            <a:off x="6102096" y="3430674"/>
            <a:ext cx="6089904" cy="34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F1FC6-ADD2-4F2A-92A5-21D1456B6BEE}"/>
              </a:ext>
            </a:extLst>
          </p:cNvPr>
          <p:cNvSpPr txBox="1"/>
          <p:nvPr/>
        </p:nvSpPr>
        <p:spPr>
          <a:xfrm>
            <a:off x="392596" y="556591"/>
            <a:ext cx="5054047" cy="3416320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dirty="0">
                <a:latin typeface="Abadi" panose="020B0604020202020204" pitchFamily="34" charset="0"/>
              </a:rPr>
              <a:t>Propósito del ‘Bot’:</a:t>
            </a:r>
          </a:p>
          <a:p>
            <a:endParaRPr lang="es-CR" dirty="0">
              <a:latin typeface="Abadi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202020204" pitchFamily="34" charset="0"/>
              </a:rPr>
              <a:t>Eliminar la búsqueda manual de Calificaciones mes a mes para determinar la cobertura del mercado</a:t>
            </a:r>
          </a:p>
          <a:p>
            <a:endParaRPr lang="es-CR" dirty="0">
              <a:latin typeface="Abadi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202020204" pitchFamily="34" charset="0"/>
              </a:rPr>
              <a:t>Usar identificador único (ISIN) para determinar si una deuda fue emitida basada en la Calificación de cualquiera de las 3 principales “</a:t>
            </a:r>
            <a:r>
              <a:rPr lang="es-CR" dirty="0" err="1">
                <a:latin typeface="Abadi" panose="020B0604020202020204" pitchFamily="34" charset="0"/>
              </a:rPr>
              <a:t>CRAs</a:t>
            </a:r>
            <a:r>
              <a:rPr lang="es-CR" dirty="0">
                <a:latin typeface="Abadi" panose="020B060402020202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>
              <a:latin typeface="Abadi" panose="020B0604020202020204" pitchFamily="34" charset="0"/>
            </a:endParaRPr>
          </a:p>
          <a:p>
            <a:endParaRPr lang="es-CR" dirty="0">
              <a:latin typeface="Abadi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6FBBC-9001-4CB0-A5D0-D33666503AD9}"/>
              </a:ext>
            </a:extLst>
          </p:cNvPr>
          <p:cNvSpPr txBox="1"/>
          <p:nvPr/>
        </p:nvSpPr>
        <p:spPr>
          <a:xfrm>
            <a:off x="6781800" y="556590"/>
            <a:ext cx="5054047" cy="5078313"/>
          </a:xfrm>
          <a:prstGeom prst="rect">
            <a:avLst/>
          </a:prstGeom>
          <a:solidFill>
            <a:schemeClr val="bg1">
              <a:lumMod val="8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R" dirty="0">
                <a:latin typeface="Abadi" panose="020B0604020104020204" pitchFamily="34" charset="0"/>
              </a:rPr>
              <a:t>Programación en Python:</a:t>
            </a: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104020204" pitchFamily="34" charset="0"/>
              </a:rPr>
              <a:t>PANDAS: Creación de ‘</a:t>
            </a:r>
            <a:r>
              <a:rPr lang="es-CR" dirty="0" err="1">
                <a:latin typeface="Abadi" panose="020B0604020104020204" pitchFamily="34" charset="0"/>
              </a:rPr>
              <a:t>DataFrames</a:t>
            </a:r>
            <a:r>
              <a:rPr lang="es-CR" dirty="0">
                <a:latin typeface="Abadi" panose="020B0604020104020204" pitchFamily="34" charset="0"/>
              </a:rPr>
              <a:t>’</a:t>
            </a: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104020204" pitchFamily="34" charset="0"/>
              </a:rPr>
              <a:t>NUMPY: Crear datos </a:t>
            </a:r>
            <a:r>
              <a:rPr lang="es-CR" dirty="0" err="1">
                <a:latin typeface="Abadi" panose="020B0604020104020204" pitchFamily="34" charset="0"/>
              </a:rPr>
              <a:t>aleatoreos</a:t>
            </a:r>
            <a:r>
              <a:rPr lang="es-CR" dirty="0">
                <a:latin typeface="Abadi" panose="020B0604020104020204" pitchFamily="34" charset="0"/>
              </a:rPr>
              <a:t> para poner la herramienta a prueba. El uso de valores </a:t>
            </a:r>
            <a:r>
              <a:rPr lang="es-CR" dirty="0" err="1">
                <a:latin typeface="Abadi" panose="020B0604020104020204" pitchFamily="34" charset="0"/>
              </a:rPr>
              <a:t>NaN</a:t>
            </a:r>
            <a:r>
              <a:rPr lang="es-CR" dirty="0">
                <a:latin typeface="Abadi" panose="020B0604020104020204" pitchFamily="34" charset="0"/>
              </a:rPr>
              <a:t> para crear columna </a:t>
            </a: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104020204" pitchFamily="34" charset="0"/>
              </a:rPr>
              <a:t> SELENIUM : Acceder y navegar sitios web</a:t>
            </a: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>
                <a:latin typeface="Abadi" panose="020B0604020104020204" pitchFamily="34" charset="0"/>
              </a:rPr>
              <a:t>For</a:t>
            </a:r>
            <a:r>
              <a:rPr lang="es-CR" dirty="0">
                <a:latin typeface="Abadi" panose="020B0604020104020204" pitchFamily="34" charset="0"/>
              </a:rPr>
              <a:t> </a:t>
            </a:r>
            <a:r>
              <a:rPr lang="es-CR" dirty="0" err="1">
                <a:latin typeface="Abadi" panose="020B0604020104020204" pitchFamily="34" charset="0"/>
              </a:rPr>
              <a:t>Loop</a:t>
            </a:r>
            <a:r>
              <a:rPr lang="es-CR" dirty="0">
                <a:latin typeface="Abadi" panose="020B0604020104020204" pitchFamily="34" charset="0"/>
              </a:rPr>
              <a:t> : Acceder cada línea de valores en </a:t>
            </a:r>
            <a:r>
              <a:rPr lang="es-CR" dirty="0" err="1">
                <a:latin typeface="Abadi" panose="020B0604020104020204" pitchFamily="34" charset="0"/>
              </a:rPr>
              <a:t>DataFrame</a:t>
            </a:r>
            <a:endParaRPr lang="es-CR" dirty="0">
              <a:latin typeface="Abadi" panose="020B0604020104020204" pitchFamily="34" charset="0"/>
            </a:endParaRP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104020204" pitchFamily="34" charset="0"/>
              </a:rPr>
              <a:t>Try-</a:t>
            </a:r>
            <a:r>
              <a:rPr lang="es-CR" dirty="0" err="1">
                <a:latin typeface="Abadi" panose="020B0604020104020204" pitchFamily="34" charset="0"/>
              </a:rPr>
              <a:t>except</a:t>
            </a:r>
            <a:r>
              <a:rPr lang="es-CR" dirty="0">
                <a:latin typeface="Abadi" panose="020B0604020104020204" pitchFamily="34" charset="0"/>
              </a:rPr>
              <a:t> : Lógica para determinar si el resultado fue encontrado en el sitio web</a:t>
            </a:r>
          </a:p>
          <a:p>
            <a:endParaRPr lang="es-C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Abadi" panose="020B0604020104020204" pitchFamily="34" charset="0"/>
              </a:rPr>
              <a:t>TIME: Determinar tiempo para correr código </a:t>
            </a:r>
          </a:p>
          <a:p>
            <a:endParaRPr lang="es-C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6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“Bot” para determinar la cobertura de mercado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“Bot” para determinar la cobertura de mercado</dc:title>
  <dc:creator>Alejandro Abarca</dc:creator>
  <cp:lastModifiedBy>Alejandro Abarca</cp:lastModifiedBy>
  <cp:revision>4</cp:revision>
  <dcterms:created xsi:type="dcterms:W3CDTF">2019-07-27T01:01:32Z</dcterms:created>
  <dcterms:modified xsi:type="dcterms:W3CDTF">2019-07-27T14:53:23Z</dcterms:modified>
</cp:coreProperties>
</file>