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verage"/>
      <p:regular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Average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380626ba12_1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380626ba12_1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de94b9610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de94b961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80626ba1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80626ba1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80626ba12_1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380626ba12_1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380626ba1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380626ba1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80626ba12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80626ba1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380626ba12_1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380626ba12_1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80626ba12_1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80626ba12_1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380626ba12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380626ba12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80626ba12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380626ba12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80626ba12_1_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80626ba12_1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80626ba1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80626ba1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80626ba12_1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80626ba12_1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80626ba12_1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380626ba12_1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80626ba12_1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380626ba12_1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80"/>
              <a:t>Investigating the Impact of Austin's Rapid Growth on Travis County and Surrounding Counties</a:t>
            </a:r>
            <a:endParaRPr sz="418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Alejandro Davila, Christopher Hornung, Induja Mohandas,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Isac Ramos, and Shannon Lloyd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8869680" y="4846320"/>
            <a:ext cx="228600" cy="228600"/>
          </a:xfrm>
          <a:prstGeom prst="flowChartConnector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438" y="279700"/>
            <a:ext cx="7889125" cy="458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/>
          <p:nvPr/>
        </p:nvSpPr>
        <p:spPr>
          <a:xfrm>
            <a:off x="8869680" y="4846320"/>
            <a:ext cx="228600" cy="228600"/>
          </a:xfrm>
          <a:prstGeom prst="flowChartConnector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CENSUS METRICS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Population Counts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Median Incomes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Racial Distribution</a:t>
            </a:r>
            <a:endParaRPr/>
          </a:p>
        </p:txBody>
      </p:sp>
      <p:sp>
        <p:nvSpPr>
          <p:cNvPr id="141" name="Google Shape;141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Counts</a:t>
            </a:r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659" y="1017725"/>
            <a:ext cx="5918691" cy="399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/>
          <p:nvPr/>
        </p:nvSpPr>
        <p:spPr>
          <a:xfrm>
            <a:off x="8869680" y="4846320"/>
            <a:ext cx="228600" cy="228600"/>
          </a:xfrm>
          <a:prstGeom prst="flowChartConnec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 Incomes</a:t>
            </a:r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659" y="1017725"/>
            <a:ext cx="5918691" cy="39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3912" y="1017725"/>
            <a:ext cx="5916168" cy="402114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/>
          <p:nvPr/>
        </p:nvSpPr>
        <p:spPr>
          <a:xfrm>
            <a:off x="8869680" y="4846320"/>
            <a:ext cx="228600" cy="228600"/>
          </a:xfrm>
          <a:prstGeom prst="flowChartConnec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Racial Distribution</a:t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025" y="1152475"/>
            <a:ext cx="3100632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7000" y="1152475"/>
            <a:ext cx="3106311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9927" y="1152475"/>
            <a:ext cx="3120458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/>
          <p:nvPr/>
        </p:nvSpPr>
        <p:spPr>
          <a:xfrm>
            <a:off x="8869680" y="4846320"/>
            <a:ext cx="228600" cy="228600"/>
          </a:xfrm>
          <a:prstGeom prst="flowChartConnec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Racial Distribution</a:t>
            </a:r>
            <a:r>
              <a:rPr lang="en"/>
              <a:t> (cont.)</a:t>
            </a:r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577" y="1152475"/>
            <a:ext cx="3120458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9100" y="1152475"/>
            <a:ext cx="3120450" cy="345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5650" y="1152475"/>
            <a:ext cx="3106311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/>
          <p:nvPr/>
        </p:nvSpPr>
        <p:spPr>
          <a:xfrm>
            <a:off x="8869680" y="4846320"/>
            <a:ext cx="228600" cy="228600"/>
          </a:xfrm>
          <a:prstGeom prst="flowChartConnec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 All counties for each topic exhibited change during from 2017 to 2021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Crime</a:t>
            </a:r>
            <a:r>
              <a:rPr lang="en"/>
              <a:t>: crime rates decreased in the areas that showed an increase in housing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Schools</a:t>
            </a:r>
            <a:r>
              <a:rPr lang="en"/>
              <a:t>: the correlation between school rankings and distance from the city center weakened over the examined period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Median Income</a:t>
            </a:r>
            <a:r>
              <a:rPr lang="en"/>
              <a:t>: wage growth is occurring for all the counties and is increasing quickly for Hays and Bastrop which are currently less populous.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Population by Race</a:t>
            </a:r>
            <a:r>
              <a:rPr lang="en"/>
              <a:t>: although these countries currently have a very homogenous population, they are changing and if the trend continues they will become more diverse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8"/>
          <p:cNvSpPr/>
          <p:nvPr/>
        </p:nvSpPr>
        <p:spPr>
          <a:xfrm>
            <a:off x="8869680" y="4846320"/>
            <a:ext cx="228600" cy="228600"/>
          </a:xfrm>
          <a:prstGeom prst="flowChartConnector">
            <a:avLst/>
          </a:prstGeom>
          <a:solidFill>
            <a:srgbClr val="0D111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8"/>
          <p:cNvSpPr txBox="1"/>
          <p:nvPr/>
        </p:nvSpPr>
        <p:spPr>
          <a:xfrm>
            <a:off x="481300" y="4439525"/>
            <a:ext cx="80889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** Our findings are based on limited data, there may be other factors and confounding variables that we have not covered that may influence these trends.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19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Crime Rates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School Performance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Population Counts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Median Incomes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Racial Distribution</a:t>
            </a:r>
            <a:endParaRPr sz="2300"/>
          </a:p>
        </p:txBody>
      </p:sp>
      <p:sp>
        <p:nvSpPr>
          <p:cNvPr id="68" name="Google Shape;68;p14"/>
          <p:cNvSpPr/>
          <p:nvPr/>
        </p:nvSpPr>
        <p:spPr>
          <a:xfrm>
            <a:off x="8869680" y="4846320"/>
            <a:ext cx="228600" cy="228600"/>
          </a:xfrm>
          <a:prstGeom prst="flowChartConnector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61250" y="383800"/>
            <a:ext cx="8489400" cy="9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analysis starting point is Downtown Austin, TX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idx="4294967295" type="body"/>
          </p:nvPr>
        </p:nvSpPr>
        <p:spPr>
          <a:xfrm>
            <a:off x="841325" y="1286200"/>
            <a:ext cx="3148200" cy="31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50" lvl="1" marL="9144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Family Disturbance </a:t>
            </a:r>
            <a:endParaRPr sz="19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1" marL="9144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Burglary of Vehicle</a:t>
            </a:r>
            <a:endParaRPr sz="19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1" marL="9144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Auto Theft</a:t>
            </a:r>
            <a:endParaRPr sz="15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idx="4294967295" type="body"/>
          </p:nvPr>
        </p:nvSpPr>
        <p:spPr>
          <a:xfrm>
            <a:off x="4251700" y="1744325"/>
            <a:ext cx="4126200" cy="31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1" marL="9144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Theft</a:t>
            </a:r>
            <a:endParaRPr sz="19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1" marL="9144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Criminal Mischief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>
            <p:ph idx="4294967295" type="body"/>
          </p:nvPr>
        </p:nvSpPr>
        <p:spPr>
          <a:xfrm>
            <a:off x="3356400" y="984525"/>
            <a:ext cx="24312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 u="sng"/>
              <a:t>Top 5 Crimes</a:t>
            </a:r>
            <a:endParaRPr sz="26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8869680" y="4846320"/>
            <a:ext cx="228600" cy="228600"/>
          </a:xfrm>
          <a:prstGeom prst="flowChartConnector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1225500" y="434800"/>
            <a:ext cx="669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Number of Crimes per Month (2019-2022)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6925" y="1206950"/>
            <a:ext cx="4239250" cy="33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/>
          <p:nvPr/>
        </p:nvSpPr>
        <p:spPr>
          <a:xfrm>
            <a:off x="8869680" y="4846320"/>
            <a:ext cx="228600" cy="228600"/>
          </a:xfrm>
          <a:prstGeom prst="flowChartConnector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225" y="1720977"/>
            <a:ext cx="4558174" cy="22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397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Crimes in Austin by Distance from Downtown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14561"/>
            <a:ext cx="4350800" cy="4514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063" y="1783175"/>
            <a:ext cx="4178773" cy="262858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8869680" y="4846320"/>
            <a:ext cx="228600" cy="228600"/>
          </a:xfrm>
          <a:prstGeom prst="flowChartConnector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Schools: Net Rank Movement vs Distance to City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50" y="1358750"/>
            <a:ext cx="4480560" cy="3360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1200" y="1358750"/>
            <a:ext cx="4480560" cy="336042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/>
          <p:nvPr/>
        </p:nvSpPr>
        <p:spPr>
          <a:xfrm>
            <a:off x="8869680" y="4846320"/>
            <a:ext cx="228600" cy="228600"/>
          </a:xfrm>
          <a:prstGeom prst="flowChartConnector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/>
              <a:t>Schools: Net Rank Movement vs Distance to City (Elementary School)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600"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50" y="1358750"/>
            <a:ext cx="4480560" cy="3360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11200" y="1358750"/>
            <a:ext cx="4480560" cy="3360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25" y="1356463"/>
            <a:ext cx="4496003" cy="336499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8869680" y="4846320"/>
            <a:ext cx="228600" cy="228600"/>
          </a:xfrm>
          <a:prstGeom prst="flowChartConnector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Schools: Net Rank Movement vs Distance to City (Middle School)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50" y="1358750"/>
            <a:ext cx="4480560" cy="3360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1200" y="1358750"/>
            <a:ext cx="4480560" cy="3360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50" y="1358750"/>
            <a:ext cx="4480560" cy="3360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1200" y="1358750"/>
            <a:ext cx="4480560" cy="336042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/>
          <p:nvPr/>
        </p:nvSpPr>
        <p:spPr>
          <a:xfrm>
            <a:off x="8869680" y="4846320"/>
            <a:ext cx="228600" cy="228600"/>
          </a:xfrm>
          <a:prstGeom prst="flowChartConnector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Schools: Net Rank Movement vs Distance to City (High School)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50" y="1358750"/>
            <a:ext cx="4480560" cy="3360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11200" y="1358750"/>
            <a:ext cx="4480560" cy="336042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/>
          <p:nvPr/>
        </p:nvSpPr>
        <p:spPr>
          <a:xfrm>
            <a:off x="8869680" y="4846320"/>
            <a:ext cx="228600" cy="228600"/>
          </a:xfrm>
          <a:prstGeom prst="flowChartConnector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