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6858000" cy="9144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18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3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392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9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725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1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72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4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552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167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646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AE231-7B0E-4D07-8FDD-FD6A3ED69D95}" type="datetimeFigureOut">
              <a:rPr lang="es-AR" smtClean="0"/>
              <a:t>29/7/2022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1DC0-EDD1-48E1-9032-FA562EA405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7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grpSp>
          <p:nvGrpSpPr>
            <p:cNvPr id="46" name="45 Grupo"/>
            <p:cNvGrpSpPr/>
            <p:nvPr/>
          </p:nvGrpSpPr>
          <p:grpSpPr>
            <a:xfrm>
              <a:off x="332656" y="323528"/>
              <a:ext cx="6264696" cy="8496944"/>
              <a:chOff x="332656" y="323528"/>
              <a:chExt cx="6264696" cy="8496944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332656" y="323528"/>
                <a:ext cx="6192688" cy="84969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45" name="44 Grupo"/>
              <p:cNvGrpSpPr/>
              <p:nvPr/>
            </p:nvGrpSpPr>
            <p:grpSpPr>
              <a:xfrm>
                <a:off x="5229200" y="8174208"/>
                <a:ext cx="1368152" cy="574256"/>
                <a:chOff x="3265836" y="7313291"/>
                <a:chExt cx="1368152" cy="574256"/>
              </a:xfrm>
            </p:grpSpPr>
            <p:grpSp>
              <p:nvGrpSpPr>
                <p:cNvPr id="44" name="43 Grupo"/>
                <p:cNvGrpSpPr/>
                <p:nvPr/>
              </p:nvGrpSpPr>
              <p:grpSpPr>
                <a:xfrm>
                  <a:off x="3356992" y="7313291"/>
                  <a:ext cx="1044116" cy="366474"/>
                  <a:chOff x="5517232" y="8244408"/>
                  <a:chExt cx="853167" cy="299453"/>
                </a:xfrm>
              </p:grpSpPr>
              <p:sp>
                <p:nvSpPr>
                  <p:cNvPr id="26" name="Freeform 459"/>
                  <p:cNvSpPr>
                    <a:spLocks/>
                  </p:cNvSpPr>
                  <p:nvPr/>
                </p:nvSpPr>
                <p:spPr bwMode="auto">
                  <a:xfrm>
                    <a:off x="5517232" y="8254390"/>
                    <a:ext cx="216920" cy="284480"/>
                  </a:xfrm>
                  <a:custGeom>
                    <a:avLst/>
                    <a:gdLst>
                      <a:gd name="T0" fmla="*/ 2147483647 w 1028"/>
                      <a:gd name="T1" fmla="*/ 0 h 1497"/>
                      <a:gd name="T2" fmla="*/ 2147483647 w 1028"/>
                      <a:gd name="T3" fmla="*/ 2147483647 h 1497"/>
                      <a:gd name="T4" fmla="*/ 2147483647 w 1028"/>
                      <a:gd name="T5" fmla="*/ 2147483647 h 1497"/>
                      <a:gd name="T6" fmla="*/ 2147483647 w 1028"/>
                      <a:gd name="T7" fmla="*/ 2147483647 h 1497"/>
                      <a:gd name="T8" fmla="*/ 2147483647 w 1028"/>
                      <a:gd name="T9" fmla="*/ 2147483647 h 1497"/>
                      <a:gd name="T10" fmla="*/ 2147483647 w 1028"/>
                      <a:gd name="T11" fmla="*/ 2147483647 h 1497"/>
                      <a:gd name="T12" fmla="*/ 2147483647 w 1028"/>
                      <a:gd name="T13" fmla="*/ 2147483647 h 1497"/>
                      <a:gd name="T14" fmla="*/ 2147483647 w 1028"/>
                      <a:gd name="T15" fmla="*/ 2147483647 h 1497"/>
                      <a:gd name="T16" fmla="*/ 2147483647 w 1028"/>
                      <a:gd name="T17" fmla="*/ 2147483647 h 1497"/>
                      <a:gd name="T18" fmla="*/ 2147483647 w 1028"/>
                      <a:gd name="T19" fmla="*/ 2147483647 h 1497"/>
                      <a:gd name="T20" fmla="*/ 2147483647 w 1028"/>
                      <a:gd name="T21" fmla="*/ 2147483647 h 1497"/>
                      <a:gd name="T22" fmla="*/ 2147483647 w 1028"/>
                      <a:gd name="T23" fmla="*/ 0 h 1497"/>
                      <a:gd name="T24" fmla="*/ 2147483647 w 1028"/>
                      <a:gd name="T25" fmla="*/ 0 h 1497"/>
                      <a:gd name="T26" fmla="*/ 2147483647 w 1028"/>
                      <a:gd name="T27" fmla="*/ 0 h 149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028" h="1497">
                        <a:moveTo>
                          <a:pt x="1028" y="0"/>
                        </a:moveTo>
                        <a:lnTo>
                          <a:pt x="1028" y="277"/>
                        </a:lnTo>
                        <a:lnTo>
                          <a:pt x="327" y="277"/>
                        </a:lnTo>
                        <a:lnTo>
                          <a:pt x="327" y="623"/>
                        </a:lnTo>
                        <a:lnTo>
                          <a:pt x="934" y="623"/>
                        </a:lnTo>
                        <a:lnTo>
                          <a:pt x="934" y="878"/>
                        </a:lnTo>
                        <a:lnTo>
                          <a:pt x="327" y="878"/>
                        </a:lnTo>
                        <a:lnTo>
                          <a:pt x="327" y="1497"/>
                        </a:lnTo>
                        <a:lnTo>
                          <a:pt x="8" y="1497"/>
                        </a:lnTo>
                        <a:lnTo>
                          <a:pt x="8" y="175"/>
                        </a:lnTo>
                        <a:cubicBezTo>
                          <a:pt x="8" y="175"/>
                          <a:pt x="0" y="0"/>
                          <a:pt x="167" y="0"/>
                        </a:cubicBezTo>
                        <a:lnTo>
                          <a:pt x="243" y="0"/>
                        </a:lnTo>
                        <a:lnTo>
                          <a:pt x="1028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7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5771287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8" name="Freeform 462"/>
                  <p:cNvSpPr>
                    <a:spLocks noEditPoints="1"/>
                  </p:cNvSpPr>
                  <p:nvPr/>
                </p:nvSpPr>
                <p:spPr bwMode="auto">
                  <a:xfrm>
                    <a:off x="5988206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9" name="Freeform 463"/>
                  <p:cNvSpPr>
                    <a:spLocks/>
                  </p:cNvSpPr>
                  <p:nvPr/>
                </p:nvSpPr>
                <p:spPr bwMode="auto">
                  <a:xfrm>
                    <a:off x="6086337" y="8244408"/>
                    <a:ext cx="284062" cy="299453"/>
                  </a:xfrm>
                  <a:custGeom>
                    <a:avLst/>
                    <a:gdLst>
                      <a:gd name="T0" fmla="*/ 2147483647 w 1346"/>
                      <a:gd name="T1" fmla="*/ 2147483647 h 1566"/>
                      <a:gd name="T2" fmla="*/ 2147483647 w 1346"/>
                      <a:gd name="T3" fmla="*/ 2147483647 h 1566"/>
                      <a:gd name="T4" fmla="*/ 2147483647 w 1346"/>
                      <a:gd name="T5" fmla="*/ 2147483647 h 1566"/>
                      <a:gd name="T6" fmla="*/ 2147483647 w 1346"/>
                      <a:gd name="T7" fmla="*/ 2147483647 h 1566"/>
                      <a:gd name="T8" fmla="*/ 2147483647 w 1346"/>
                      <a:gd name="T9" fmla="*/ 2147483647 h 1566"/>
                      <a:gd name="T10" fmla="*/ 2147483647 w 1346"/>
                      <a:gd name="T11" fmla="*/ 2147483647 h 1566"/>
                      <a:gd name="T12" fmla="*/ 2147483647 w 1346"/>
                      <a:gd name="T13" fmla="*/ 2147483647 h 1566"/>
                      <a:gd name="T14" fmla="*/ 2147483647 w 1346"/>
                      <a:gd name="T15" fmla="*/ 2147483647 h 1566"/>
                      <a:gd name="T16" fmla="*/ 2147483647 w 1346"/>
                      <a:gd name="T17" fmla="*/ 2147483647 h 1566"/>
                      <a:gd name="T18" fmla="*/ 2147483647 w 1346"/>
                      <a:gd name="T19" fmla="*/ 2147483647 h 1566"/>
                      <a:gd name="T20" fmla="*/ 0 w 1346"/>
                      <a:gd name="T21" fmla="*/ 2147483647 h 1566"/>
                      <a:gd name="T22" fmla="*/ 0 w 1346"/>
                      <a:gd name="T23" fmla="*/ 2147483647 h 1566"/>
                      <a:gd name="T24" fmla="*/ 2147483647 w 1346"/>
                      <a:gd name="T25" fmla="*/ 2147483647 h 1566"/>
                      <a:gd name="T26" fmla="*/ 2147483647 w 1346"/>
                      <a:gd name="T27" fmla="*/ 2147483647 h 1566"/>
                      <a:gd name="T28" fmla="*/ 2147483647 w 1346"/>
                      <a:gd name="T29" fmla="*/ 2147483647 h 1566"/>
                      <a:gd name="T30" fmla="*/ 2147483647 w 1346"/>
                      <a:gd name="T31" fmla="*/ 2147483647 h 1566"/>
                      <a:gd name="T32" fmla="*/ 2147483647 w 1346"/>
                      <a:gd name="T33" fmla="*/ 2147483647 h 1566"/>
                      <a:gd name="T34" fmla="*/ 2147483647 w 1346"/>
                      <a:gd name="T35" fmla="*/ 2147483647 h 1566"/>
                      <a:gd name="T36" fmla="*/ 2147483647 w 1346"/>
                      <a:gd name="T37" fmla="*/ 0 h 1566"/>
                      <a:gd name="T38" fmla="*/ 2147483647 w 1346"/>
                      <a:gd name="T39" fmla="*/ 0 h 1566"/>
                      <a:gd name="T40" fmla="*/ 2147483647 w 1346"/>
                      <a:gd name="T41" fmla="*/ 2147483647 h 1566"/>
                      <a:gd name="T42" fmla="*/ 2147483647 w 1346"/>
                      <a:gd name="T43" fmla="*/ 2147483647 h 1566"/>
                      <a:gd name="T44" fmla="*/ 2147483647 w 1346"/>
                      <a:gd name="T45" fmla="*/ 2147483647 h 1566"/>
                      <a:gd name="T46" fmla="*/ 2147483647 w 1346"/>
                      <a:gd name="T47" fmla="*/ 2147483647 h 1566"/>
                      <a:gd name="T48" fmla="*/ 2147483647 w 1346"/>
                      <a:gd name="T49" fmla="*/ 2147483647 h 1566"/>
                      <a:gd name="T50" fmla="*/ 2147483647 w 1346"/>
                      <a:gd name="T51" fmla="*/ 2147483647 h 1566"/>
                      <a:gd name="T52" fmla="*/ 2147483647 w 1346"/>
                      <a:gd name="T53" fmla="*/ 2147483647 h 1566"/>
                      <a:gd name="T54" fmla="*/ 2147483647 w 1346"/>
                      <a:gd name="T55" fmla="*/ 2147483647 h 1566"/>
                      <a:gd name="T56" fmla="*/ 2147483647 w 1346"/>
                      <a:gd name="T57" fmla="*/ 2147483647 h 1566"/>
                      <a:gd name="T58" fmla="*/ 2147483647 w 1346"/>
                      <a:gd name="T59" fmla="*/ 2147483647 h 1566"/>
                      <a:gd name="T60" fmla="*/ 2147483647 w 1346"/>
                      <a:gd name="T61" fmla="*/ 2147483647 h 1566"/>
                      <a:gd name="T62" fmla="*/ 2147483647 w 1346"/>
                      <a:gd name="T63" fmla="*/ 2147483647 h 1566"/>
                      <a:gd name="T64" fmla="*/ 2147483647 w 1346"/>
                      <a:gd name="T65" fmla="*/ 2147483647 h 1566"/>
                      <a:gd name="T66" fmla="*/ 2147483647 w 1346"/>
                      <a:gd name="T67" fmla="*/ 2147483647 h 1566"/>
                      <a:gd name="T68" fmla="*/ 2147483647 w 1346"/>
                      <a:gd name="T69" fmla="*/ 2147483647 h 1566"/>
                      <a:gd name="T70" fmla="*/ 2147483647 w 1346"/>
                      <a:gd name="T71" fmla="*/ 2147483647 h 1566"/>
                      <a:gd name="T72" fmla="*/ 2147483647 w 1346"/>
                      <a:gd name="T73" fmla="*/ 2147483647 h 1566"/>
                      <a:gd name="T74" fmla="*/ 2147483647 w 1346"/>
                      <a:gd name="T75" fmla="*/ 2147483647 h 1566"/>
                      <a:gd name="T76" fmla="*/ 2147483647 w 1346"/>
                      <a:gd name="T77" fmla="*/ 2147483647 h 1566"/>
                      <a:gd name="T78" fmla="*/ 2147483647 w 1346"/>
                      <a:gd name="T79" fmla="*/ 2147483647 h 1566"/>
                      <a:gd name="T80" fmla="*/ 2147483647 w 1346"/>
                      <a:gd name="T81" fmla="*/ 2147483647 h 1566"/>
                      <a:gd name="T82" fmla="*/ 2147483647 w 1346"/>
                      <a:gd name="T83" fmla="*/ 2147483647 h 1566"/>
                      <a:gd name="T84" fmla="*/ 2147483647 w 1346"/>
                      <a:gd name="T85" fmla="*/ 2147483647 h 1566"/>
                      <a:gd name="T86" fmla="*/ 2147483647 w 1346"/>
                      <a:gd name="T87" fmla="*/ 2147483647 h 1566"/>
                      <a:gd name="T88" fmla="*/ 2147483647 w 1346"/>
                      <a:gd name="T89" fmla="*/ 2147483647 h 1566"/>
                      <a:gd name="T90" fmla="*/ 2147483647 w 1346"/>
                      <a:gd name="T91" fmla="*/ 2147483647 h 1566"/>
                      <a:gd name="T92" fmla="*/ 2147483647 w 1346"/>
                      <a:gd name="T93" fmla="*/ 2147483647 h 1566"/>
                      <a:gd name="T94" fmla="*/ 2147483647 w 1346"/>
                      <a:gd name="T95" fmla="*/ 2147483647 h 1566"/>
                      <a:gd name="T96" fmla="*/ 2147483647 w 1346"/>
                      <a:gd name="T97" fmla="*/ 2147483647 h 1566"/>
                      <a:gd name="T98" fmla="*/ 2147483647 w 1346"/>
                      <a:gd name="T99" fmla="*/ 2147483647 h 1566"/>
                      <a:gd name="T100" fmla="*/ 2147483647 w 1346"/>
                      <a:gd name="T101" fmla="*/ 2147483647 h 1566"/>
                      <a:gd name="T102" fmla="*/ 2147483647 w 1346"/>
                      <a:gd name="T103" fmla="*/ 2147483647 h 1566"/>
                      <a:gd name="T104" fmla="*/ 2147483647 w 1346"/>
                      <a:gd name="T105" fmla="*/ 2147483647 h 1566"/>
                      <a:gd name="T106" fmla="*/ 2147483647 w 1346"/>
                      <a:gd name="T107" fmla="*/ 2147483647 h 1566"/>
                      <a:gd name="T108" fmla="*/ 2147483647 w 1346"/>
                      <a:gd name="T109" fmla="*/ 2147483647 h 1566"/>
                      <a:gd name="T110" fmla="*/ 2147483647 w 1346"/>
                      <a:gd name="T111" fmla="*/ 2147483647 h 1566"/>
                      <a:gd name="T112" fmla="*/ 2147483647 w 1346"/>
                      <a:gd name="T113" fmla="*/ 2147483647 h 1566"/>
                      <a:gd name="T114" fmla="*/ 2147483647 w 1346"/>
                      <a:gd name="T115" fmla="*/ 2147483647 h 1566"/>
                      <a:gd name="T116" fmla="*/ 2147483647 w 1346"/>
                      <a:gd name="T117" fmla="*/ 2147483647 h 1566"/>
                      <a:gd name="T118" fmla="*/ 2147483647 w 1346"/>
                      <a:gd name="T119" fmla="*/ 2147483647 h 156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1346" h="1566">
                        <a:moveTo>
                          <a:pt x="922" y="1522"/>
                        </a:moveTo>
                        <a:lnTo>
                          <a:pt x="922" y="1522"/>
                        </a:lnTo>
                        <a:cubicBezTo>
                          <a:pt x="853" y="1552"/>
                          <a:pt x="783" y="1566"/>
                          <a:pt x="713" y="1566"/>
                        </a:cubicBezTo>
                        <a:cubicBezTo>
                          <a:pt x="601" y="1566"/>
                          <a:pt x="502" y="1547"/>
                          <a:pt x="413" y="1507"/>
                        </a:cubicBezTo>
                        <a:cubicBezTo>
                          <a:pt x="324" y="1467"/>
                          <a:pt x="249" y="1412"/>
                          <a:pt x="189" y="1342"/>
                        </a:cubicBezTo>
                        <a:cubicBezTo>
                          <a:pt x="128" y="1272"/>
                          <a:pt x="81" y="1190"/>
                          <a:pt x="48" y="1096"/>
                        </a:cubicBezTo>
                        <a:cubicBezTo>
                          <a:pt x="16" y="1001"/>
                          <a:pt x="0" y="900"/>
                          <a:pt x="0" y="791"/>
                        </a:cubicBezTo>
                        <a:cubicBezTo>
                          <a:pt x="0" y="679"/>
                          <a:pt x="16" y="575"/>
                          <a:pt x="48" y="479"/>
                        </a:cubicBezTo>
                        <a:cubicBezTo>
                          <a:pt x="81" y="383"/>
                          <a:pt x="128" y="300"/>
                          <a:pt x="189" y="229"/>
                        </a:cubicBezTo>
                        <a:cubicBezTo>
                          <a:pt x="249" y="157"/>
                          <a:pt x="324" y="101"/>
                          <a:pt x="413" y="61"/>
                        </a:cubicBezTo>
                        <a:cubicBezTo>
                          <a:pt x="502" y="20"/>
                          <a:pt x="601" y="0"/>
                          <a:pt x="713" y="0"/>
                        </a:cubicBezTo>
                        <a:cubicBezTo>
                          <a:pt x="787" y="0"/>
                          <a:pt x="859" y="12"/>
                          <a:pt x="929" y="35"/>
                        </a:cubicBezTo>
                        <a:cubicBezTo>
                          <a:pt x="999" y="58"/>
                          <a:pt x="1061" y="92"/>
                          <a:pt x="1118" y="136"/>
                        </a:cubicBezTo>
                        <a:cubicBezTo>
                          <a:pt x="1174" y="181"/>
                          <a:pt x="1220" y="236"/>
                          <a:pt x="1257" y="302"/>
                        </a:cubicBezTo>
                        <a:cubicBezTo>
                          <a:pt x="1293" y="368"/>
                          <a:pt x="1316" y="443"/>
                          <a:pt x="1324" y="528"/>
                        </a:cubicBezTo>
                        <a:lnTo>
                          <a:pt x="1019" y="528"/>
                        </a:lnTo>
                        <a:cubicBezTo>
                          <a:pt x="1000" y="445"/>
                          <a:pt x="964" y="382"/>
                          <a:pt x="909" y="340"/>
                        </a:cubicBezTo>
                        <a:cubicBezTo>
                          <a:pt x="855" y="298"/>
                          <a:pt x="790" y="277"/>
                          <a:pt x="713" y="277"/>
                        </a:cubicBezTo>
                        <a:cubicBezTo>
                          <a:pt x="641" y="277"/>
                          <a:pt x="580" y="291"/>
                          <a:pt x="530" y="320"/>
                        </a:cubicBezTo>
                        <a:cubicBezTo>
                          <a:pt x="480" y="349"/>
                          <a:pt x="439" y="387"/>
                          <a:pt x="408" y="435"/>
                        </a:cubicBezTo>
                        <a:cubicBezTo>
                          <a:pt x="377" y="483"/>
                          <a:pt x="354" y="538"/>
                          <a:pt x="340" y="600"/>
                        </a:cubicBezTo>
                        <a:cubicBezTo>
                          <a:pt x="326" y="661"/>
                          <a:pt x="318" y="725"/>
                          <a:pt x="318" y="791"/>
                        </a:cubicBezTo>
                        <a:cubicBezTo>
                          <a:pt x="318" y="854"/>
                          <a:pt x="326" y="915"/>
                          <a:pt x="340" y="974"/>
                        </a:cubicBezTo>
                        <a:cubicBezTo>
                          <a:pt x="354" y="1034"/>
                          <a:pt x="377" y="1087"/>
                          <a:pt x="408" y="1135"/>
                        </a:cubicBezTo>
                        <a:cubicBezTo>
                          <a:pt x="439" y="1182"/>
                          <a:pt x="480" y="1220"/>
                          <a:pt x="530" y="1249"/>
                        </a:cubicBezTo>
                        <a:cubicBezTo>
                          <a:pt x="580" y="1277"/>
                          <a:pt x="641" y="1292"/>
                          <a:pt x="713" y="1292"/>
                        </a:cubicBezTo>
                        <a:cubicBezTo>
                          <a:pt x="818" y="1292"/>
                          <a:pt x="900" y="1264"/>
                          <a:pt x="957" y="1209"/>
                        </a:cubicBezTo>
                        <a:cubicBezTo>
                          <a:pt x="1015" y="1154"/>
                          <a:pt x="1048" y="1074"/>
                          <a:pt x="1058" y="969"/>
                        </a:cubicBezTo>
                        <a:lnTo>
                          <a:pt x="737" y="969"/>
                        </a:lnTo>
                        <a:lnTo>
                          <a:pt x="737" y="724"/>
                        </a:lnTo>
                        <a:lnTo>
                          <a:pt x="1346" y="724"/>
                        </a:lnTo>
                        <a:lnTo>
                          <a:pt x="1346" y="1533"/>
                        </a:lnTo>
                        <a:lnTo>
                          <a:pt x="1143" y="1533"/>
                        </a:lnTo>
                        <a:lnTo>
                          <a:pt x="1111" y="1363"/>
                        </a:lnTo>
                        <a:cubicBezTo>
                          <a:pt x="1054" y="1439"/>
                          <a:pt x="991" y="1491"/>
                          <a:pt x="922" y="1522"/>
                        </a:cubicBez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2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5879747" y="8254390"/>
                    <a:ext cx="56812" cy="2844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3" name="42 CuadroTexto"/>
                <p:cNvSpPr txBox="1"/>
                <p:nvPr/>
              </p:nvSpPr>
              <p:spPr>
                <a:xfrm>
                  <a:off x="3265836" y="7687492"/>
                  <a:ext cx="136815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700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Indicadores + gestión</a:t>
                  </a:r>
                  <a:endParaRPr lang="es-AR" sz="700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2" name="1 CuadroTexto"/>
            <p:cNvSpPr txBox="1"/>
            <p:nvPr/>
          </p:nvSpPr>
          <p:spPr>
            <a:xfrm>
              <a:off x="476672" y="458252"/>
              <a:ext cx="535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  <a:latin typeface="Arial Black" pitchFamily="34" charset="0"/>
                </a:rPr>
                <a:t>menú principal</a:t>
              </a:r>
              <a:endParaRPr lang="es-AR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548680" y="827584"/>
              <a:ext cx="58157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5 Grupo"/>
            <p:cNvGrpSpPr/>
            <p:nvPr/>
          </p:nvGrpSpPr>
          <p:grpSpPr>
            <a:xfrm>
              <a:off x="1315419" y="3203848"/>
              <a:ext cx="1825549" cy="2247007"/>
              <a:chOff x="1459435" y="3203848"/>
              <a:chExt cx="1825549" cy="2247007"/>
            </a:xfrm>
          </p:grpSpPr>
          <p:sp>
            <p:nvSpPr>
              <p:cNvPr id="5" name="4 Rectángulo redondeado"/>
              <p:cNvSpPr/>
              <p:nvPr/>
            </p:nvSpPr>
            <p:spPr>
              <a:xfrm>
                <a:off x="1484784" y="3203848"/>
                <a:ext cx="1668858" cy="1668858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1772816" y="3252272"/>
                <a:ext cx="10927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6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</a:t>
                </a:r>
                <a:endParaRPr lang="es-AR" sz="9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1459435" y="4989190"/>
                <a:ext cx="1825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gestiones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3679107" y="3203848"/>
              <a:ext cx="2282946" cy="2247007"/>
              <a:chOff x="1230835" y="3203848"/>
              <a:chExt cx="2282946" cy="2247007"/>
            </a:xfrm>
          </p:grpSpPr>
          <p:sp>
            <p:nvSpPr>
              <p:cNvPr id="20" name="19 Rectángulo redondeado"/>
              <p:cNvSpPr/>
              <p:nvPr/>
            </p:nvSpPr>
            <p:spPr>
              <a:xfrm>
                <a:off x="1484784" y="3203848"/>
                <a:ext cx="1668858" cy="1668858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1" name="20 CuadroTexto"/>
              <p:cNvSpPr txBox="1"/>
              <p:nvPr/>
            </p:nvSpPr>
            <p:spPr>
              <a:xfrm>
                <a:off x="2120182" y="3252272"/>
                <a:ext cx="109279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9600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es-AR" sz="96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1230835" y="4989190"/>
                <a:ext cx="22829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7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transferencia entre cajas   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916832" y="1475657"/>
            <a:ext cx="3916701" cy="3231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33164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Caja de origen: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50993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91581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9158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357318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35731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3666789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>
            <a:off x="1916832" y="2197478"/>
            <a:ext cx="3916701" cy="3231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620688" y="205346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Caja de destino: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1" name="30 Flecha abajo"/>
          <p:cNvSpPr/>
          <p:nvPr/>
        </p:nvSpPr>
        <p:spPr>
          <a:xfrm>
            <a:off x="5500715" y="2272814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Rectángulo redondeado"/>
          <p:cNvSpPr/>
          <p:nvPr/>
        </p:nvSpPr>
        <p:spPr>
          <a:xfrm rot="10800000">
            <a:off x="5180522" y="4091273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Flecha izquierda"/>
          <p:cNvSpPr/>
          <p:nvPr/>
        </p:nvSpPr>
        <p:spPr>
          <a:xfrm rot="10800000">
            <a:off x="5308902" y="4211959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5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m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odificación cliente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2204864" y="2187952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620688" y="205346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del cliente: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908265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908265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siglas: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2204864" y="3701861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620688" y="356737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v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alor de la venta: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636912" y="4492208"/>
            <a:ext cx="319662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620688" y="435771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 mano de materiales: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420888" y="5286037"/>
            <a:ext cx="341264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uadroTexto"/>
          <p:cNvSpPr txBox="1"/>
          <p:nvPr/>
        </p:nvSpPr>
        <p:spPr>
          <a:xfrm>
            <a:off x="620688" y="515154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 mano de obra: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2420888" y="6076384"/>
            <a:ext cx="341264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CuadroTexto"/>
          <p:cNvSpPr txBox="1"/>
          <p:nvPr/>
        </p:nvSpPr>
        <p:spPr>
          <a:xfrm>
            <a:off x="620688" y="594189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 de comisión: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2996952" y="6868472"/>
            <a:ext cx="283658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620688" y="6733981"/>
            <a:ext cx="2532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 de viáticos y fletes: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2204864" y="1394123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620688" y="1259632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del cliente: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7" name="46 Flecha abajo"/>
          <p:cNvSpPr/>
          <p:nvPr/>
        </p:nvSpPr>
        <p:spPr>
          <a:xfrm>
            <a:off x="5500715" y="1475656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 rot="10800000">
            <a:off x="5180522" y="738031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Flecha izquierda"/>
          <p:cNvSpPr/>
          <p:nvPr/>
        </p:nvSpPr>
        <p:spPr>
          <a:xfrm rot="10800000">
            <a:off x="5308902" y="750099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462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grpSp>
          <p:nvGrpSpPr>
            <p:cNvPr id="46" name="45 Grupo"/>
            <p:cNvGrpSpPr/>
            <p:nvPr/>
          </p:nvGrpSpPr>
          <p:grpSpPr>
            <a:xfrm>
              <a:off x="332656" y="323528"/>
              <a:ext cx="6264696" cy="8496944"/>
              <a:chOff x="332656" y="323528"/>
              <a:chExt cx="6264696" cy="8496944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332656" y="323528"/>
                <a:ext cx="6192688" cy="84969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45" name="44 Grupo"/>
              <p:cNvGrpSpPr/>
              <p:nvPr/>
            </p:nvGrpSpPr>
            <p:grpSpPr>
              <a:xfrm>
                <a:off x="5229200" y="8174208"/>
                <a:ext cx="1368152" cy="574256"/>
                <a:chOff x="3265836" y="7313291"/>
                <a:chExt cx="1368152" cy="574256"/>
              </a:xfrm>
            </p:grpSpPr>
            <p:grpSp>
              <p:nvGrpSpPr>
                <p:cNvPr id="44" name="43 Grupo"/>
                <p:cNvGrpSpPr/>
                <p:nvPr/>
              </p:nvGrpSpPr>
              <p:grpSpPr>
                <a:xfrm>
                  <a:off x="3356992" y="7313291"/>
                  <a:ext cx="1044116" cy="366474"/>
                  <a:chOff x="5517232" y="8244408"/>
                  <a:chExt cx="853167" cy="299453"/>
                </a:xfrm>
              </p:grpSpPr>
              <p:sp>
                <p:nvSpPr>
                  <p:cNvPr id="26" name="Freeform 459"/>
                  <p:cNvSpPr>
                    <a:spLocks/>
                  </p:cNvSpPr>
                  <p:nvPr/>
                </p:nvSpPr>
                <p:spPr bwMode="auto">
                  <a:xfrm>
                    <a:off x="5517232" y="8254390"/>
                    <a:ext cx="216920" cy="284480"/>
                  </a:xfrm>
                  <a:custGeom>
                    <a:avLst/>
                    <a:gdLst>
                      <a:gd name="T0" fmla="*/ 2147483647 w 1028"/>
                      <a:gd name="T1" fmla="*/ 0 h 1497"/>
                      <a:gd name="T2" fmla="*/ 2147483647 w 1028"/>
                      <a:gd name="T3" fmla="*/ 2147483647 h 1497"/>
                      <a:gd name="T4" fmla="*/ 2147483647 w 1028"/>
                      <a:gd name="T5" fmla="*/ 2147483647 h 1497"/>
                      <a:gd name="T6" fmla="*/ 2147483647 w 1028"/>
                      <a:gd name="T7" fmla="*/ 2147483647 h 1497"/>
                      <a:gd name="T8" fmla="*/ 2147483647 w 1028"/>
                      <a:gd name="T9" fmla="*/ 2147483647 h 1497"/>
                      <a:gd name="T10" fmla="*/ 2147483647 w 1028"/>
                      <a:gd name="T11" fmla="*/ 2147483647 h 1497"/>
                      <a:gd name="T12" fmla="*/ 2147483647 w 1028"/>
                      <a:gd name="T13" fmla="*/ 2147483647 h 1497"/>
                      <a:gd name="T14" fmla="*/ 2147483647 w 1028"/>
                      <a:gd name="T15" fmla="*/ 2147483647 h 1497"/>
                      <a:gd name="T16" fmla="*/ 2147483647 w 1028"/>
                      <a:gd name="T17" fmla="*/ 2147483647 h 1497"/>
                      <a:gd name="T18" fmla="*/ 2147483647 w 1028"/>
                      <a:gd name="T19" fmla="*/ 2147483647 h 1497"/>
                      <a:gd name="T20" fmla="*/ 2147483647 w 1028"/>
                      <a:gd name="T21" fmla="*/ 2147483647 h 1497"/>
                      <a:gd name="T22" fmla="*/ 2147483647 w 1028"/>
                      <a:gd name="T23" fmla="*/ 0 h 1497"/>
                      <a:gd name="T24" fmla="*/ 2147483647 w 1028"/>
                      <a:gd name="T25" fmla="*/ 0 h 1497"/>
                      <a:gd name="T26" fmla="*/ 2147483647 w 1028"/>
                      <a:gd name="T27" fmla="*/ 0 h 149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028" h="1497">
                        <a:moveTo>
                          <a:pt x="1028" y="0"/>
                        </a:moveTo>
                        <a:lnTo>
                          <a:pt x="1028" y="277"/>
                        </a:lnTo>
                        <a:lnTo>
                          <a:pt x="327" y="277"/>
                        </a:lnTo>
                        <a:lnTo>
                          <a:pt x="327" y="623"/>
                        </a:lnTo>
                        <a:lnTo>
                          <a:pt x="934" y="623"/>
                        </a:lnTo>
                        <a:lnTo>
                          <a:pt x="934" y="878"/>
                        </a:lnTo>
                        <a:lnTo>
                          <a:pt x="327" y="878"/>
                        </a:lnTo>
                        <a:lnTo>
                          <a:pt x="327" y="1497"/>
                        </a:lnTo>
                        <a:lnTo>
                          <a:pt x="8" y="1497"/>
                        </a:lnTo>
                        <a:lnTo>
                          <a:pt x="8" y="175"/>
                        </a:lnTo>
                        <a:cubicBezTo>
                          <a:pt x="8" y="175"/>
                          <a:pt x="0" y="0"/>
                          <a:pt x="167" y="0"/>
                        </a:cubicBezTo>
                        <a:lnTo>
                          <a:pt x="243" y="0"/>
                        </a:lnTo>
                        <a:lnTo>
                          <a:pt x="1028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7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5771287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8" name="Freeform 462"/>
                  <p:cNvSpPr>
                    <a:spLocks noEditPoints="1"/>
                  </p:cNvSpPr>
                  <p:nvPr/>
                </p:nvSpPr>
                <p:spPr bwMode="auto">
                  <a:xfrm>
                    <a:off x="5988206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9" name="Freeform 463"/>
                  <p:cNvSpPr>
                    <a:spLocks/>
                  </p:cNvSpPr>
                  <p:nvPr/>
                </p:nvSpPr>
                <p:spPr bwMode="auto">
                  <a:xfrm>
                    <a:off x="6086337" y="8244408"/>
                    <a:ext cx="284062" cy="299453"/>
                  </a:xfrm>
                  <a:custGeom>
                    <a:avLst/>
                    <a:gdLst>
                      <a:gd name="T0" fmla="*/ 2147483647 w 1346"/>
                      <a:gd name="T1" fmla="*/ 2147483647 h 1566"/>
                      <a:gd name="T2" fmla="*/ 2147483647 w 1346"/>
                      <a:gd name="T3" fmla="*/ 2147483647 h 1566"/>
                      <a:gd name="T4" fmla="*/ 2147483647 w 1346"/>
                      <a:gd name="T5" fmla="*/ 2147483647 h 1566"/>
                      <a:gd name="T6" fmla="*/ 2147483647 w 1346"/>
                      <a:gd name="T7" fmla="*/ 2147483647 h 1566"/>
                      <a:gd name="T8" fmla="*/ 2147483647 w 1346"/>
                      <a:gd name="T9" fmla="*/ 2147483647 h 1566"/>
                      <a:gd name="T10" fmla="*/ 2147483647 w 1346"/>
                      <a:gd name="T11" fmla="*/ 2147483647 h 1566"/>
                      <a:gd name="T12" fmla="*/ 2147483647 w 1346"/>
                      <a:gd name="T13" fmla="*/ 2147483647 h 1566"/>
                      <a:gd name="T14" fmla="*/ 2147483647 w 1346"/>
                      <a:gd name="T15" fmla="*/ 2147483647 h 1566"/>
                      <a:gd name="T16" fmla="*/ 2147483647 w 1346"/>
                      <a:gd name="T17" fmla="*/ 2147483647 h 1566"/>
                      <a:gd name="T18" fmla="*/ 2147483647 w 1346"/>
                      <a:gd name="T19" fmla="*/ 2147483647 h 1566"/>
                      <a:gd name="T20" fmla="*/ 0 w 1346"/>
                      <a:gd name="T21" fmla="*/ 2147483647 h 1566"/>
                      <a:gd name="T22" fmla="*/ 0 w 1346"/>
                      <a:gd name="T23" fmla="*/ 2147483647 h 1566"/>
                      <a:gd name="T24" fmla="*/ 2147483647 w 1346"/>
                      <a:gd name="T25" fmla="*/ 2147483647 h 1566"/>
                      <a:gd name="T26" fmla="*/ 2147483647 w 1346"/>
                      <a:gd name="T27" fmla="*/ 2147483647 h 1566"/>
                      <a:gd name="T28" fmla="*/ 2147483647 w 1346"/>
                      <a:gd name="T29" fmla="*/ 2147483647 h 1566"/>
                      <a:gd name="T30" fmla="*/ 2147483647 w 1346"/>
                      <a:gd name="T31" fmla="*/ 2147483647 h 1566"/>
                      <a:gd name="T32" fmla="*/ 2147483647 w 1346"/>
                      <a:gd name="T33" fmla="*/ 2147483647 h 1566"/>
                      <a:gd name="T34" fmla="*/ 2147483647 w 1346"/>
                      <a:gd name="T35" fmla="*/ 2147483647 h 1566"/>
                      <a:gd name="T36" fmla="*/ 2147483647 w 1346"/>
                      <a:gd name="T37" fmla="*/ 0 h 1566"/>
                      <a:gd name="T38" fmla="*/ 2147483647 w 1346"/>
                      <a:gd name="T39" fmla="*/ 0 h 1566"/>
                      <a:gd name="T40" fmla="*/ 2147483647 w 1346"/>
                      <a:gd name="T41" fmla="*/ 2147483647 h 1566"/>
                      <a:gd name="T42" fmla="*/ 2147483647 w 1346"/>
                      <a:gd name="T43" fmla="*/ 2147483647 h 1566"/>
                      <a:gd name="T44" fmla="*/ 2147483647 w 1346"/>
                      <a:gd name="T45" fmla="*/ 2147483647 h 1566"/>
                      <a:gd name="T46" fmla="*/ 2147483647 w 1346"/>
                      <a:gd name="T47" fmla="*/ 2147483647 h 1566"/>
                      <a:gd name="T48" fmla="*/ 2147483647 w 1346"/>
                      <a:gd name="T49" fmla="*/ 2147483647 h 1566"/>
                      <a:gd name="T50" fmla="*/ 2147483647 w 1346"/>
                      <a:gd name="T51" fmla="*/ 2147483647 h 1566"/>
                      <a:gd name="T52" fmla="*/ 2147483647 w 1346"/>
                      <a:gd name="T53" fmla="*/ 2147483647 h 1566"/>
                      <a:gd name="T54" fmla="*/ 2147483647 w 1346"/>
                      <a:gd name="T55" fmla="*/ 2147483647 h 1566"/>
                      <a:gd name="T56" fmla="*/ 2147483647 w 1346"/>
                      <a:gd name="T57" fmla="*/ 2147483647 h 1566"/>
                      <a:gd name="T58" fmla="*/ 2147483647 w 1346"/>
                      <a:gd name="T59" fmla="*/ 2147483647 h 1566"/>
                      <a:gd name="T60" fmla="*/ 2147483647 w 1346"/>
                      <a:gd name="T61" fmla="*/ 2147483647 h 1566"/>
                      <a:gd name="T62" fmla="*/ 2147483647 w 1346"/>
                      <a:gd name="T63" fmla="*/ 2147483647 h 1566"/>
                      <a:gd name="T64" fmla="*/ 2147483647 w 1346"/>
                      <a:gd name="T65" fmla="*/ 2147483647 h 1566"/>
                      <a:gd name="T66" fmla="*/ 2147483647 w 1346"/>
                      <a:gd name="T67" fmla="*/ 2147483647 h 1566"/>
                      <a:gd name="T68" fmla="*/ 2147483647 w 1346"/>
                      <a:gd name="T69" fmla="*/ 2147483647 h 1566"/>
                      <a:gd name="T70" fmla="*/ 2147483647 w 1346"/>
                      <a:gd name="T71" fmla="*/ 2147483647 h 1566"/>
                      <a:gd name="T72" fmla="*/ 2147483647 w 1346"/>
                      <a:gd name="T73" fmla="*/ 2147483647 h 1566"/>
                      <a:gd name="T74" fmla="*/ 2147483647 w 1346"/>
                      <a:gd name="T75" fmla="*/ 2147483647 h 1566"/>
                      <a:gd name="T76" fmla="*/ 2147483647 w 1346"/>
                      <a:gd name="T77" fmla="*/ 2147483647 h 1566"/>
                      <a:gd name="T78" fmla="*/ 2147483647 w 1346"/>
                      <a:gd name="T79" fmla="*/ 2147483647 h 1566"/>
                      <a:gd name="T80" fmla="*/ 2147483647 w 1346"/>
                      <a:gd name="T81" fmla="*/ 2147483647 h 1566"/>
                      <a:gd name="T82" fmla="*/ 2147483647 w 1346"/>
                      <a:gd name="T83" fmla="*/ 2147483647 h 1566"/>
                      <a:gd name="T84" fmla="*/ 2147483647 w 1346"/>
                      <a:gd name="T85" fmla="*/ 2147483647 h 1566"/>
                      <a:gd name="T86" fmla="*/ 2147483647 w 1346"/>
                      <a:gd name="T87" fmla="*/ 2147483647 h 1566"/>
                      <a:gd name="T88" fmla="*/ 2147483647 w 1346"/>
                      <a:gd name="T89" fmla="*/ 2147483647 h 1566"/>
                      <a:gd name="T90" fmla="*/ 2147483647 w 1346"/>
                      <a:gd name="T91" fmla="*/ 2147483647 h 1566"/>
                      <a:gd name="T92" fmla="*/ 2147483647 w 1346"/>
                      <a:gd name="T93" fmla="*/ 2147483647 h 1566"/>
                      <a:gd name="T94" fmla="*/ 2147483647 w 1346"/>
                      <a:gd name="T95" fmla="*/ 2147483647 h 1566"/>
                      <a:gd name="T96" fmla="*/ 2147483647 w 1346"/>
                      <a:gd name="T97" fmla="*/ 2147483647 h 1566"/>
                      <a:gd name="T98" fmla="*/ 2147483647 w 1346"/>
                      <a:gd name="T99" fmla="*/ 2147483647 h 1566"/>
                      <a:gd name="T100" fmla="*/ 2147483647 w 1346"/>
                      <a:gd name="T101" fmla="*/ 2147483647 h 1566"/>
                      <a:gd name="T102" fmla="*/ 2147483647 w 1346"/>
                      <a:gd name="T103" fmla="*/ 2147483647 h 1566"/>
                      <a:gd name="T104" fmla="*/ 2147483647 w 1346"/>
                      <a:gd name="T105" fmla="*/ 2147483647 h 1566"/>
                      <a:gd name="T106" fmla="*/ 2147483647 w 1346"/>
                      <a:gd name="T107" fmla="*/ 2147483647 h 1566"/>
                      <a:gd name="T108" fmla="*/ 2147483647 w 1346"/>
                      <a:gd name="T109" fmla="*/ 2147483647 h 1566"/>
                      <a:gd name="T110" fmla="*/ 2147483647 w 1346"/>
                      <a:gd name="T111" fmla="*/ 2147483647 h 1566"/>
                      <a:gd name="T112" fmla="*/ 2147483647 w 1346"/>
                      <a:gd name="T113" fmla="*/ 2147483647 h 1566"/>
                      <a:gd name="T114" fmla="*/ 2147483647 w 1346"/>
                      <a:gd name="T115" fmla="*/ 2147483647 h 1566"/>
                      <a:gd name="T116" fmla="*/ 2147483647 w 1346"/>
                      <a:gd name="T117" fmla="*/ 2147483647 h 1566"/>
                      <a:gd name="T118" fmla="*/ 2147483647 w 1346"/>
                      <a:gd name="T119" fmla="*/ 2147483647 h 156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1346" h="1566">
                        <a:moveTo>
                          <a:pt x="922" y="1522"/>
                        </a:moveTo>
                        <a:lnTo>
                          <a:pt x="922" y="1522"/>
                        </a:lnTo>
                        <a:cubicBezTo>
                          <a:pt x="853" y="1552"/>
                          <a:pt x="783" y="1566"/>
                          <a:pt x="713" y="1566"/>
                        </a:cubicBezTo>
                        <a:cubicBezTo>
                          <a:pt x="601" y="1566"/>
                          <a:pt x="502" y="1547"/>
                          <a:pt x="413" y="1507"/>
                        </a:cubicBezTo>
                        <a:cubicBezTo>
                          <a:pt x="324" y="1467"/>
                          <a:pt x="249" y="1412"/>
                          <a:pt x="189" y="1342"/>
                        </a:cubicBezTo>
                        <a:cubicBezTo>
                          <a:pt x="128" y="1272"/>
                          <a:pt x="81" y="1190"/>
                          <a:pt x="48" y="1096"/>
                        </a:cubicBezTo>
                        <a:cubicBezTo>
                          <a:pt x="16" y="1001"/>
                          <a:pt x="0" y="900"/>
                          <a:pt x="0" y="791"/>
                        </a:cubicBezTo>
                        <a:cubicBezTo>
                          <a:pt x="0" y="679"/>
                          <a:pt x="16" y="575"/>
                          <a:pt x="48" y="479"/>
                        </a:cubicBezTo>
                        <a:cubicBezTo>
                          <a:pt x="81" y="383"/>
                          <a:pt x="128" y="300"/>
                          <a:pt x="189" y="229"/>
                        </a:cubicBezTo>
                        <a:cubicBezTo>
                          <a:pt x="249" y="157"/>
                          <a:pt x="324" y="101"/>
                          <a:pt x="413" y="61"/>
                        </a:cubicBezTo>
                        <a:cubicBezTo>
                          <a:pt x="502" y="20"/>
                          <a:pt x="601" y="0"/>
                          <a:pt x="713" y="0"/>
                        </a:cubicBezTo>
                        <a:cubicBezTo>
                          <a:pt x="787" y="0"/>
                          <a:pt x="859" y="12"/>
                          <a:pt x="929" y="35"/>
                        </a:cubicBezTo>
                        <a:cubicBezTo>
                          <a:pt x="999" y="58"/>
                          <a:pt x="1061" y="92"/>
                          <a:pt x="1118" y="136"/>
                        </a:cubicBezTo>
                        <a:cubicBezTo>
                          <a:pt x="1174" y="181"/>
                          <a:pt x="1220" y="236"/>
                          <a:pt x="1257" y="302"/>
                        </a:cubicBezTo>
                        <a:cubicBezTo>
                          <a:pt x="1293" y="368"/>
                          <a:pt x="1316" y="443"/>
                          <a:pt x="1324" y="528"/>
                        </a:cubicBezTo>
                        <a:lnTo>
                          <a:pt x="1019" y="528"/>
                        </a:lnTo>
                        <a:cubicBezTo>
                          <a:pt x="1000" y="445"/>
                          <a:pt x="964" y="382"/>
                          <a:pt x="909" y="340"/>
                        </a:cubicBezTo>
                        <a:cubicBezTo>
                          <a:pt x="855" y="298"/>
                          <a:pt x="790" y="277"/>
                          <a:pt x="713" y="277"/>
                        </a:cubicBezTo>
                        <a:cubicBezTo>
                          <a:pt x="641" y="277"/>
                          <a:pt x="580" y="291"/>
                          <a:pt x="530" y="320"/>
                        </a:cubicBezTo>
                        <a:cubicBezTo>
                          <a:pt x="480" y="349"/>
                          <a:pt x="439" y="387"/>
                          <a:pt x="408" y="435"/>
                        </a:cubicBezTo>
                        <a:cubicBezTo>
                          <a:pt x="377" y="483"/>
                          <a:pt x="354" y="538"/>
                          <a:pt x="340" y="600"/>
                        </a:cubicBezTo>
                        <a:cubicBezTo>
                          <a:pt x="326" y="661"/>
                          <a:pt x="318" y="725"/>
                          <a:pt x="318" y="791"/>
                        </a:cubicBezTo>
                        <a:cubicBezTo>
                          <a:pt x="318" y="854"/>
                          <a:pt x="326" y="915"/>
                          <a:pt x="340" y="974"/>
                        </a:cubicBezTo>
                        <a:cubicBezTo>
                          <a:pt x="354" y="1034"/>
                          <a:pt x="377" y="1087"/>
                          <a:pt x="408" y="1135"/>
                        </a:cubicBezTo>
                        <a:cubicBezTo>
                          <a:pt x="439" y="1182"/>
                          <a:pt x="480" y="1220"/>
                          <a:pt x="530" y="1249"/>
                        </a:cubicBezTo>
                        <a:cubicBezTo>
                          <a:pt x="580" y="1277"/>
                          <a:pt x="641" y="1292"/>
                          <a:pt x="713" y="1292"/>
                        </a:cubicBezTo>
                        <a:cubicBezTo>
                          <a:pt x="818" y="1292"/>
                          <a:pt x="900" y="1264"/>
                          <a:pt x="957" y="1209"/>
                        </a:cubicBezTo>
                        <a:cubicBezTo>
                          <a:pt x="1015" y="1154"/>
                          <a:pt x="1048" y="1074"/>
                          <a:pt x="1058" y="969"/>
                        </a:cubicBezTo>
                        <a:lnTo>
                          <a:pt x="737" y="969"/>
                        </a:lnTo>
                        <a:lnTo>
                          <a:pt x="737" y="724"/>
                        </a:lnTo>
                        <a:lnTo>
                          <a:pt x="1346" y="724"/>
                        </a:lnTo>
                        <a:lnTo>
                          <a:pt x="1346" y="1533"/>
                        </a:lnTo>
                        <a:lnTo>
                          <a:pt x="1143" y="1533"/>
                        </a:lnTo>
                        <a:lnTo>
                          <a:pt x="1111" y="1363"/>
                        </a:lnTo>
                        <a:cubicBezTo>
                          <a:pt x="1054" y="1439"/>
                          <a:pt x="991" y="1491"/>
                          <a:pt x="922" y="1522"/>
                        </a:cubicBez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2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5879747" y="8254390"/>
                    <a:ext cx="56812" cy="2844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3" name="42 CuadroTexto"/>
                <p:cNvSpPr txBox="1"/>
                <p:nvPr/>
              </p:nvSpPr>
              <p:spPr>
                <a:xfrm>
                  <a:off x="3265836" y="7687492"/>
                  <a:ext cx="136815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700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Indicadores + gestión</a:t>
                  </a:r>
                  <a:endParaRPr lang="es-AR" sz="700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2" name="1 CuadroTexto"/>
            <p:cNvSpPr txBox="1"/>
            <p:nvPr/>
          </p:nvSpPr>
          <p:spPr>
            <a:xfrm>
              <a:off x="476672" y="458252"/>
              <a:ext cx="535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Arial Black" pitchFamily="34" charset="0"/>
                </a:rPr>
                <a:t>m</a:t>
              </a:r>
              <a:r>
                <a:rPr lang="es-MX" dirty="0" smtClean="0">
                  <a:solidFill>
                    <a:schemeClr val="bg1"/>
                  </a:solidFill>
                  <a:latin typeface="Arial Black" pitchFamily="34" charset="0"/>
                </a:rPr>
                <a:t>odificación cajas</a:t>
              </a:r>
              <a:endParaRPr lang="es-AR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548680" y="827584"/>
              <a:ext cx="58157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5 Grupo"/>
            <p:cNvGrpSpPr/>
            <p:nvPr/>
          </p:nvGrpSpPr>
          <p:grpSpPr>
            <a:xfrm>
              <a:off x="1260746" y="3203848"/>
              <a:ext cx="2136204" cy="2247007"/>
              <a:chOff x="1404762" y="3203848"/>
              <a:chExt cx="2136204" cy="2247007"/>
            </a:xfrm>
          </p:grpSpPr>
          <p:sp>
            <p:nvSpPr>
              <p:cNvPr id="5" name="4 Rectángulo redondeado"/>
              <p:cNvSpPr/>
              <p:nvPr/>
            </p:nvSpPr>
            <p:spPr>
              <a:xfrm>
                <a:off x="1484784" y="3203848"/>
                <a:ext cx="1668858" cy="1668858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6" name="15 CuadroTexto"/>
              <p:cNvSpPr txBox="1"/>
              <p:nvPr/>
            </p:nvSpPr>
            <p:spPr>
              <a:xfrm>
                <a:off x="1490659" y="3382550"/>
                <a:ext cx="205030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8000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CC</a:t>
                </a:r>
                <a:endParaRPr lang="es-AR" sz="80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1404762" y="4989190"/>
                <a:ext cx="1892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bg1"/>
                    </a:solidFill>
                    <a:latin typeface="Arial Black" pitchFamily="34" charset="0"/>
                  </a:rPr>
                  <a:t>c</a:t>
                </a:r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rear caja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19" name="18 Grupo"/>
            <p:cNvGrpSpPr/>
            <p:nvPr/>
          </p:nvGrpSpPr>
          <p:grpSpPr>
            <a:xfrm>
              <a:off x="3679107" y="3203848"/>
              <a:ext cx="2282946" cy="2616339"/>
              <a:chOff x="1230835" y="3203848"/>
              <a:chExt cx="2282946" cy="2616339"/>
            </a:xfrm>
          </p:grpSpPr>
          <p:sp>
            <p:nvSpPr>
              <p:cNvPr id="20" name="19 Rectángulo redondeado"/>
              <p:cNvSpPr/>
              <p:nvPr/>
            </p:nvSpPr>
            <p:spPr>
              <a:xfrm>
                <a:off x="1484784" y="3203848"/>
                <a:ext cx="1668858" cy="1668858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2" name="21 CuadroTexto"/>
              <p:cNvSpPr txBox="1"/>
              <p:nvPr/>
            </p:nvSpPr>
            <p:spPr>
              <a:xfrm>
                <a:off x="1230835" y="4989190"/>
                <a:ext cx="22829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Eliminar caja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23" name="22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3936295" y="3392577"/>
            <a:ext cx="20503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MX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s-AR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5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grpSp>
          <p:nvGrpSpPr>
            <p:cNvPr id="46" name="45 Grupo"/>
            <p:cNvGrpSpPr/>
            <p:nvPr/>
          </p:nvGrpSpPr>
          <p:grpSpPr>
            <a:xfrm>
              <a:off x="332656" y="323528"/>
              <a:ext cx="6264696" cy="8496944"/>
              <a:chOff x="332656" y="323528"/>
              <a:chExt cx="6264696" cy="8496944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332656" y="323528"/>
                <a:ext cx="6192688" cy="84969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45" name="44 Grupo"/>
              <p:cNvGrpSpPr/>
              <p:nvPr/>
            </p:nvGrpSpPr>
            <p:grpSpPr>
              <a:xfrm>
                <a:off x="5229200" y="8174208"/>
                <a:ext cx="1368152" cy="574256"/>
                <a:chOff x="3265836" y="7313291"/>
                <a:chExt cx="1368152" cy="574256"/>
              </a:xfrm>
            </p:grpSpPr>
            <p:grpSp>
              <p:nvGrpSpPr>
                <p:cNvPr id="44" name="43 Grupo"/>
                <p:cNvGrpSpPr/>
                <p:nvPr/>
              </p:nvGrpSpPr>
              <p:grpSpPr>
                <a:xfrm>
                  <a:off x="3356992" y="7313291"/>
                  <a:ext cx="1044116" cy="366474"/>
                  <a:chOff x="5517232" y="8244408"/>
                  <a:chExt cx="853167" cy="299453"/>
                </a:xfrm>
              </p:grpSpPr>
              <p:sp>
                <p:nvSpPr>
                  <p:cNvPr id="26" name="Freeform 459"/>
                  <p:cNvSpPr>
                    <a:spLocks/>
                  </p:cNvSpPr>
                  <p:nvPr/>
                </p:nvSpPr>
                <p:spPr bwMode="auto">
                  <a:xfrm>
                    <a:off x="5517232" y="8254390"/>
                    <a:ext cx="216920" cy="284480"/>
                  </a:xfrm>
                  <a:custGeom>
                    <a:avLst/>
                    <a:gdLst>
                      <a:gd name="T0" fmla="*/ 2147483647 w 1028"/>
                      <a:gd name="T1" fmla="*/ 0 h 1497"/>
                      <a:gd name="T2" fmla="*/ 2147483647 w 1028"/>
                      <a:gd name="T3" fmla="*/ 2147483647 h 1497"/>
                      <a:gd name="T4" fmla="*/ 2147483647 w 1028"/>
                      <a:gd name="T5" fmla="*/ 2147483647 h 1497"/>
                      <a:gd name="T6" fmla="*/ 2147483647 w 1028"/>
                      <a:gd name="T7" fmla="*/ 2147483647 h 1497"/>
                      <a:gd name="T8" fmla="*/ 2147483647 w 1028"/>
                      <a:gd name="T9" fmla="*/ 2147483647 h 1497"/>
                      <a:gd name="T10" fmla="*/ 2147483647 w 1028"/>
                      <a:gd name="T11" fmla="*/ 2147483647 h 1497"/>
                      <a:gd name="T12" fmla="*/ 2147483647 w 1028"/>
                      <a:gd name="T13" fmla="*/ 2147483647 h 1497"/>
                      <a:gd name="T14" fmla="*/ 2147483647 w 1028"/>
                      <a:gd name="T15" fmla="*/ 2147483647 h 1497"/>
                      <a:gd name="T16" fmla="*/ 2147483647 w 1028"/>
                      <a:gd name="T17" fmla="*/ 2147483647 h 1497"/>
                      <a:gd name="T18" fmla="*/ 2147483647 w 1028"/>
                      <a:gd name="T19" fmla="*/ 2147483647 h 1497"/>
                      <a:gd name="T20" fmla="*/ 2147483647 w 1028"/>
                      <a:gd name="T21" fmla="*/ 2147483647 h 1497"/>
                      <a:gd name="T22" fmla="*/ 2147483647 w 1028"/>
                      <a:gd name="T23" fmla="*/ 0 h 1497"/>
                      <a:gd name="T24" fmla="*/ 2147483647 w 1028"/>
                      <a:gd name="T25" fmla="*/ 0 h 1497"/>
                      <a:gd name="T26" fmla="*/ 2147483647 w 1028"/>
                      <a:gd name="T27" fmla="*/ 0 h 149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028" h="1497">
                        <a:moveTo>
                          <a:pt x="1028" y="0"/>
                        </a:moveTo>
                        <a:lnTo>
                          <a:pt x="1028" y="277"/>
                        </a:lnTo>
                        <a:lnTo>
                          <a:pt x="327" y="277"/>
                        </a:lnTo>
                        <a:lnTo>
                          <a:pt x="327" y="623"/>
                        </a:lnTo>
                        <a:lnTo>
                          <a:pt x="934" y="623"/>
                        </a:lnTo>
                        <a:lnTo>
                          <a:pt x="934" y="878"/>
                        </a:lnTo>
                        <a:lnTo>
                          <a:pt x="327" y="878"/>
                        </a:lnTo>
                        <a:lnTo>
                          <a:pt x="327" y="1497"/>
                        </a:lnTo>
                        <a:lnTo>
                          <a:pt x="8" y="1497"/>
                        </a:lnTo>
                        <a:lnTo>
                          <a:pt x="8" y="175"/>
                        </a:lnTo>
                        <a:cubicBezTo>
                          <a:pt x="8" y="175"/>
                          <a:pt x="0" y="0"/>
                          <a:pt x="167" y="0"/>
                        </a:cubicBezTo>
                        <a:lnTo>
                          <a:pt x="243" y="0"/>
                        </a:lnTo>
                        <a:lnTo>
                          <a:pt x="1028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7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5771287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8" name="Freeform 462"/>
                  <p:cNvSpPr>
                    <a:spLocks noEditPoints="1"/>
                  </p:cNvSpPr>
                  <p:nvPr/>
                </p:nvSpPr>
                <p:spPr bwMode="auto">
                  <a:xfrm>
                    <a:off x="5988206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9" name="Freeform 463"/>
                  <p:cNvSpPr>
                    <a:spLocks/>
                  </p:cNvSpPr>
                  <p:nvPr/>
                </p:nvSpPr>
                <p:spPr bwMode="auto">
                  <a:xfrm>
                    <a:off x="6086337" y="8244408"/>
                    <a:ext cx="284062" cy="299453"/>
                  </a:xfrm>
                  <a:custGeom>
                    <a:avLst/>
                    <a:gdLst>
                      <a:gd name="T0" fmla="*/ 2147483647 w 1346"/>
                      <a:gd name="T1" fmla="*/ 2147483647 h 1566"/>
                      <a:gd name="T2" fmla="*/ 2147483647 w 1346"/>
                      <a:gd name="T3" fmla="*/ 2147483647 h 1566"/>
                      <a:gd name="T4" fmla="*/ 2147483647 w 1346"/>
                      <a:gd name="T5" fmla="*/ 2147483647 h 1566"/>
                      <a:gd name="T6" fmla="*/ 2147483647 w 1346"/>
                      <a:gd name="T7" fmla="*/ 2147483647 h 1566"/>
                      <a:gd name="T8" fmla="*/ 2147483647 w 1346"/>
                      <a:gd name="T9" fmla="*/ 2147483647 h 1566"/>
                      <a:gd name="T10" fmla="*/ 2147483647 w 1346"/>
                      <a:gd name="T11" fmla="*/ 2147483647 h 1566"/>
                      <a:gd name="T12" fmla="*/ 2147483647 w 1346"/>
                      <a:gd name="T13" fmla="*/ 2147483647 h 1566"/>
                      <a:gd name="T14" fmla="*/ 2147483647 w 1346"/>
                      <a:gd name="T15" fmla="*/ 2147483647 h 1566"/>
                      <a:gd name="T16" fmla="*/ 2147483647 w 1346"/>
                      <a:gd name="T17" fmla="*/ 2147483647 h 1566"/>
                      <a:gd name="T18" fmla="*/ 2147483647 w 1346"/>
                      <a:gd name="T19" fmla="*/ 2147483647 h 1566"/>
                      <a:gd name="T20" fmla="*/ 0 w 1346"/>
                      <a:gd name="T21" fmla="*/ 2147483647 h 1566"/>
                      <a:gd name="T22" fmla="*/ 0 w 1346"/>
                      <a:gd name="T23" fmla="*/ 2147483647 h 1566"/>
                      <a:gd name="T24" fmla="*/ 2147483647 w 1346"/>
                      <a:gd name="T25" fmla="*/ 2147483647 h 1566"/>
                      <a:gd name="T26" fmla="*/ 2147483647 w 1346"/>
                      <a:gd name="T27" fmla="*/ 2147483647 h 1566"/>
                      <a:gd name="T28" fmla="*/ 2147483647 w 1346"/>
                      <a:gd name="T29" fmla="*/ 2147483647 h 1566"/>
                      <a:gd name="T30" fmla="*/ 2147483647 w 1346"/>
                      <a:gd name="T31" fmla="*/ 2147483647 h 1566"/>
                      <a:gd name="T32" fmla="*/ 2147483647 w 1346"/>
                      <a:gd name="T33" fmla="*/ 2147483647 h 1566"/>
                      <a:gd name="T34" fmla="*/ 2147483647 w 1346"/>
                      <a:gd name="T35" fmla="*/ 2147483647 h 1566"/>
                      <a:gd name="T36" fmla="*/ 2147483647 w 1346"/>
                      <a:gd name="T37" fmla="*/ 0 h 1566"/>
                      <a:gd name="T38" fmla="*/ 2147483647 w 1346"/>
                      <a:gd name="T39" fmla="*/ 0 h 1566"/>
                      <a:gd name="T40" fmla="*/ 2147483647 w 1346"/>
                      <a:gd name="T41" fmla="*/ 2147483647 h 1566"/>
                      <a:gd name="T42" fmla="*/ 2147483647 w 1346"/>
                      <a:gd name="T43" fmla="*/ 2147483647 h 1566"/>
                      <a:gd name="T44" fmla="*/ 2147483647 w 1346"/>
                      <a:gd name="T45" fmla="*/ 2147483647 h 1566"/>
                      <a:gd name="T46" fmla="*/ 2147483647 w 1346"/>
                      <a:gd name="T47" fmla="*/ 2147483647 h 1566"/>
                      <a:gd name="T48" fmla="*/ 2147483647 w 1346"/>
                      <a:gd name="T49" fmla="*/ 2147483647 h 1566"/>
                      <a:gd name="T50" fmla="*/ 2147483647 w 1346"/>
                      <a:gd name="T51" fmla="*/ 2147483647 h 1566"/>
                      <a:gd name="T52" fmla="*/ 2147483647 w 1346"/>
                      <a:gd name="T53" fmla="*/ 2147483647 h 1566"/>
                      <a:gd name="T54" fmla="*/ 2147483647 w 1346"/>
                      <a:gd name="T55" fmla="*/ 2147483647 h 1566"/>
                      <a:gd name="T56" fmla="*/ 2147483647 w 1346"/>
                      <a:gd name="T57" fmla="*/ 2147483647 h 1566"/>
                      <a:gd name="T58" fmla="*/ 2147483647 w 1346"/>
                      <a:gd name="T59" fmla="*/ 2147483647 h 1566"/>
                      <a:gd name="T60" fmla="*/ 2147483647 w 1346"/>
                      <a:gd name="T61" fmla="*/ 2147483647 h 1566"/>
                      <a:gd name="T62" fmla="*/ 2147483647 w 1346"/>
                      <a:gd name="T63" fmla="*/ 2147483647 h 1566"/>
                      <a:gd name="T64" fmla="*/ 2147483647 w 1346"/>
                      <a:gd name="T65" fmla="*/ 2147483647 h 1566"/>
                      <a:gd name="T66" fmla="*/ 2147483647 w 1346"/>
                      <a:gd name="T67" fmla="*/ 2147483647 h 1566"/>
                      <a:gd name="T68" fmla="*/ 2147483647 w 1346"/>
                      <a:gd name="T69" fmla="*/ 2147483647 h 1566"/>
                      <a:gd name="T70" fmla="*/ 2147483647 w 1346"/>
                      <a:gd name="T71" fmla="*/ 2147483647 h 1566"/>
                      <a:gd name="T72" fmla="*/ 2147483647 w 1346"/>
                      <a:gd name="T73" fmla="*/ 2147483647 h 1566"/>
                      <a:gd name="T74" fmla="*/ 2147483647 w 1346"/>
                      <a:gd name="T75" fmla="*/ 2147483647 h 1566"/>
                      <a:gd name="T76" fmla="*/ 2147483647 w 1346"/>
                      <a:gd name="T77" fmla="*/ 2147483647 h 1566"/>
                      <a:gd name="T78" fmla="*/ 2147483647 w 1346"/>
                      <a:gd name="T79" fmla="*/ 2147483647 h 1566"/>
                      <a:gd name="T80" fmla="*/ 2147483647 w 1346"/>
                      <a:gd name="T81" fmla="*/ 2147483647 h 1566"/>
                      <a:gd name="T82" fmla="*/ 2147483647 w 1346"/>
                      <a:gd name="T83" fmla="*/ 2147483647 h 1566"/>
                      <a:gd name="T84" fmla="*/ 2147483647 w 1346"/>
                      <a:gd name="T85" fmla="*/ 2147483647 h 1566"/>
                      <a:gd name="T86" fmla="*/ 2147483647 w 1346"/>
                      <a:gd name="T87" fmla="*/ 2147483647 h 1566"/>
                      <a:gd name="T88" fmla="*/ 2147483647 w 1346"/>
                      <a:gd name="T89" fmla="*/ 2147483647 h 1566"/>
                      <a:gd name="T90" fmla="*/ 2147483647 w 1346"/>
                      <a:gd name="T91" fmla="*/ 2147483647 h 1566"/>
                      <a:gd name="T92" fmla="*/ 2147483647 w 1346"/>
                      <a:gd name="T93" fmla="*/ 2147483647 h 1566"/>
                      <a:gd name="T94" fmla="*/ 2147483647 w 1346"/>
                      <a:gd name="T95" fmla="*/ 2147483647 h 1566"/>
                      <a:gd name="T96" fmla="*/ 2147483647 w 1346"/>
                      <a:gd name="T97" fmla="*/ 2147483647 h 1566"/>
                      <a:gd name="T98" fmla="*/ 2147483647 w 1346"/>
                      <a:gd name="T99" fmla="*/ 2147483647 h 1566"/>
                      <a:gd name="T100" fmla="*/ 2147483647 w 1346"/>
                      <a:gd name="T101" fmla="*/ 2147483647 h 1566"/>
                      <a:gd name="T102" fmla="*/ 2147483647 w 1346"/>
                      <a:gd name="T103" fmla="*/ 2147483647 h 1566"/>
                      <a:gd name="T104" fmla="*/ 2147483647 w 1346"/>
                      <a:gd name="T105" fmla="*/ 2147483647 h 1566"/>
                      <a:gd name="T106" fmla="*/ 2147483647 w 1346"/>
                      <a:gd name="T107" fmla="*/ 2147483647 h 1566"/>
                      <a:gd name="T108" fmla="*/ 2147483647 w 1346"/>
                      <a:gd name="T109" fmla="*/ 2147483647 h 1566"/>
                      <a:gd name="T110" fmla="*/ 2147483647 w 1346"/>
                      <a:gd name="T111" fmla="*/ 2147483647 h 1566"/>
                      <a:gd name="T112" fmla="*/ 2147483647 w 1346"/>
                      <a:gd name="T113" fmla="*/ 2147483647 h 1566"/>
                      <a:gd name="T114" fmla="*/ 2147483647 w 1346"/>
                      <a:gd name="T115" fmla="*/ 2147483647 h 1566"/>
                      <a:gd name="T116" fmla="*/ 2147483647 w 1346"/>
                      <a:gd name="T117" fmla="*/ 2147483647 h 1566"/>
                      <a:gd name="T118" fmla="*/ 2147483647 w 1346"/>
                      <a:gd name="T119" fmla="*/ 2147483647 h 156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1346" h="1566">
                        <a:moveTo>
                          <a:pt x="922" y="1522"/>
                        </a:moveTo>
                        <a:lnTo>
                          <a:pt x="922" y="1522"/>
                        </a:lnTo>
                        <a:cubicBezTo>
                          <a:pt x="853" y="1552"/>
                          <a:pt x="783" y="1566"/>
                          <a:pt x="713" y="1566"/>
                        </a:cubicBezTo>
                        <a:cubicBezTo>
                          <a:pt x="601" y="1566"/>
                          <a:pt x="502" y="1547"/>
                          <a:pt x="413" y="1507"/>
                        </a:cubicBezTo>
                        <a:cubicBezTo>
                          <a:pt x="324" y="1467"/>
                          <a:pt x="249" y="1412"/>
                          <a:pt x="189" y="1342"/>
                        </a:cubicBezTo>
                        <a:cubicBezTo>
                          <a:pt x="128" y="1272"/>
                          <a:pt x="81" y="1190"/>
                          <a:pt x="48" y="1096"/>
                        </a:cubicBezTo>
                        <a:cubicBezTo>
                          <a:pt x="16" y="1001"/>
                          <a:pt x="0" y="900"/>
                          <a:pt x="0" y="791"/>
                        </a:cubicBezTo>
                        <a:cubicBezTo>
                          <a:pt x="0" y="679"/>
                          <a:pt x="16" y="575"/>
                          <a:pt x="48" y="479"/>
                        </a:cubicBezTo>
                        <a:cubicBezTo>
                          <a:pt x="81" y="383"/>
                          <a:pt x="128" y="300"/>
                          <a:pt x="189" y="229"/>
                        </a:cubicBezTo>
                        <a:cubicBezTo>
                          <a:pt x="249" y="157"/>
                          <a:pt x="324" y="101"/>
                          <a:pt x="413" y="61"/>
                        </a:cubicBezTo>
                        <a:cubicBezTo>
                          <a:pt x="502" y="20"/>
                          <a:pt x="601" y="0"/>
                          <a:pt x="713" y="0"/>
                        </a:cubicBezTo>
                        <a:cubicBezTo>
                          <a:pt x="787" y="0"/>
                          <a:pt x="859" y="12"/>
                          <a:pt x="929" y="35"/>
                        </a:cubicBezTo>
                        <a:cubicBezTo>
                          <a:pt x="999" y="58"/>
                          <a:pt x="1061" y="92"/>
                          <a:pt x="1118" y="136"/>
                        </a:cubicBezTo>
                        <a:cubicBezTo>
                          <a:pt x="1174" y="181"/>
                          <a:pt x="1220" y="236"/>
                          <a:pt x="1257" y="302"/>
                        </a:cubicBezTo>
                        <a:cubicBezTo>
                          <a:pt x="1293" y="368"/>
                          <a:pt x="1316" y="443"/>
                          <a:pt x="1324" y="528"/>
                        </a:cubicBezTo>
                        <a:lnTo>
                          <a:pt x="1019" y="528"/>
                        </a:lnTo>
                        <a:cubicBezTo>
                          <a:pt x="1000" y="445"/>
                          <a:pt x="964" y="382"/>
                          <a:pt x="909" y="340"/>
                        </a:cubicBezTo>
                        <a:cubicBezTo>
                          <a:pt x="855" y="298"/>
                          <a:pt x="790" y="277"/>
                          <a:pt x="713" y="277"/>
                        </a:cubicBezTo>
                        <a:cubicBezTo>
                          <a:pt x="641" y="277"/>
                          <a:pt x="580" y="291"/>
                          <a:pt x="530" y="320"/>
                        </a:cubicBezTo>
                        <a:cubicBezTo>
                          <a:pt x="480" y="349"/>
                          <a:pt x="439" y="387"/>
                          <a:pt x="408" y="435"/>
                        </a:cubicBezTo>
                        <a:cubicBezTo>
                          <a:pt x="377" y="483"/>
                          <a:pt x="354" y="538"/>
                          <a:pt x="340" y="600"/>
                        </a:cubicBezTo>
                        <a:cubicBezTo>
                          <a:pt x="326" y="661"/>
                          <a:pt x="318" y="725"/>
                          <a:pt x="318" y="791"/>
                        </a:cubicBezTo>
                        <a:cubicBezTo>
                          <a:pt x="318" y="854"/>
                          <a:pt x="326" y="915"/>
                          <a:pt x="340" y="974"/>
                        </a:cubicBezTo>
                        <a:cubicBezTo>
                          <a:pt x="354" y="1034"/>
                          <a:pt x="377" y="1087"/>
                          <a:pt x="408" y="1135"/>
                        </a:cubicBezTo>
                        <a:cubicBezTo>
                          <a:pt x="439" y="1182"/>
                          <a:pt x="480" y="1220"/>
                          <a:pt x="530" y="1249"/>
                        </a:cubicBezTo>
                        <a:cubicBezTo>
                          <a:pt x="580" y="1277"/>
                          <a:pt x="641" y="1292"/>
                          <a:pt x="713" y="1292"/>
                        </a:cubicBezTo>
                        <a:cubicBezTo>
                          <a:pt x="818" y="1292"/>
                          <a:pt x="900" y="1264"/>
                          <a:pt x="957" y="1209"/>
                        </a:cubicBezTo>
                        <a:cubicBezTo>
                          <a:pt x="1015" y="1154"/>
                          <a:pt x="1048" y="1074"/>
                          <a:pt x="1058" y="969"/>
                        </a:cubicBezTo>
                        <a:lnTo>
                          <a:pt x="737" y="969"/>
                        </a:lnTo>
                        <a:lnTo>
                          <a:pt x="737" y="724"/>
                        </a:lnTo>
                        <a:lnTo>
                          <a:pt x="1346" y="724"/>
                        </a:lnTo>
                        <a:lnTo>
                          <a:pt x="1346" y="1533"/>
                        </a:lnTo>
                        <a:lnTo>
                          <a:pt x="1143" y="1533"/>
                        </a:lnTo>
                        <a:lnTo>
                          <a:pt x="1111" y="1363"/>
                        </a:lnTo>
                        <a:cubicBezTo>
                          <a:pt x="1054" y="1439"/>
                          <a:pt x="991" y="1491"/>
                          <a:pt x="922" y="1522"/>
                        </a:cubicBez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2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5879747" y="8254390"/>
                    <a:ext cx="56812" cy="2844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3" name="42 CuadroTexto"/>
                <p:cNvSpPr txBox="1"/>
                <p:nvPr/>
              </p:nvSpPr>
              <p:spPr>
                <a:xfrm>
                  <a:off x="3265836" y="7687492"/>
                  <a:ext cx="136815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700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Indicadores + gestión</a:t>
                  </a:r>
                  <a:endParaRPr lang="es-AR" sz="700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2" name="1 CuadroTexto"/>
            <p:cNvSpPr txBox="1"/>
            <p:nvPr/>
          </p:nvSpPr>
          <p:spPr>
            <a:xfrm>
              <a:off x="476672" y="458252"/>
              <a:ext cx="535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Arial Black" pitchFamily="34" charset="0"/>
                </a:rPr>
                <a:t>c</a:t>
              </a:r>
              <a:r>
                <a:rPr lang="es-MX" dirty="0" smtClean="0">
                  <a:solidFill>
                    <a:schemeClr val="bg1"/>
                  </a:solidFill>
                  <a:latin typeface="Arial Black" pitchFamily="34" charset="0"/>
                </a:rPr>
                <a:t>rear caja</a:t>
              </a:r>
              <a:endParaRPr lang="es-AR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548680" y="827584"/>
              <a:ext cx="58157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5 Grupo"/>
            <p:cNvGrpSpPr/>
            <p:nvPr/>
          </p:nvGrpSpPr>
          <p:grpSpPr>
            <a:xfrm>
              <a:off x="3429000" y="3059832"/>
              <a:ext cx="2376264" cy="840421"/>
              <a:chOff x="3573016" y="3059832"/>
              <a:chExt cx="2376264" cy="840421"/>
            </a:xfrm>
          </p:grpSpPr>
          <p:sp>
            <p:nvSpPr>
              <p:cNvPr id="5" name="4 Rectángulo redondeado"/>
              <p:cNvSpPr/>
              <p:nvPr/>
            </p:nvSpPr>
            <p:spPr>
              <a:xfrm>
                <a:off x="3573016" y="3059832"/>
                <a:ext cx="2376264" cy="840421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3796523" y="3249209"/>
                <a:ext cx="1892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>
                    <a:solidFill>
                      <a:schemeClr val="bg1"/>
                    </a:solidFill>
                    <a:latin typeface="Arial Black" pitchFamily="34" charset="0"/>
                  </a:rPr>
                  <a:t>c</a:t>
                </a:r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rear caja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23" name="22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2204864" y="2187952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620688" y="205346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 la caja: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grpSp>
          <p:nvGrpSpPr>
            <p:cNvPr id="46" name="45 Grupo"/>
            <p:cNvGrpSpPr/>
            <p:nvPr/>
          </p:nvGrpSpPr>
          <p:grpSpPr>
            <a:xfrm>
              <a:off x="332656" y="323528"/>
              <a:ext cx="6264696" cy="8496944"/>
              <a:chOff x="332656" y="323528"/>
              <a:chExt cx="6264696" cy="8496944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332656" y="323528"/>
                <a:ext cx="6192688" cy="84969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45" name="44 Grupo"/>
              <p:cNvGrpSpPr/>
              <p:nvPr/>
            </p:nvGrpSpPr>
            <p:grpSpPr>
              <a:xfrm>
                <a:off x="5229200" y="8174208"/>
                <a:ext cx="1368152" cy="574256"/>
                <a:chOff x="3265836" y="7313291"/>
                <a:chExt cx="1368152" cy="574256"/>
              </a:xfrm>
            </p:grpSpPr>
            <p:grpSp>
              <p:nvGrpSpPr>
                <p:cNvPr id="44" name="43 Grupo"/>
                <p:cNvGrpSpPr/>
                <p:nvPr/>
              </p:nvGrpSpPr>
              <p:grpSpPr>
                <a:xfrm>
                  <a:off x="3356992" y="7313291"/>
                  <a:ext cx="1044116" cy="366474"/>
                  <a:chOff x="5517232" y="8244408"/>
                  <a:chExt cx="853167" cy="299453"/>
                </a:xfrm>
              </p:grpSpPr>
              <p:sp>
                <p:nvSpPr>
                  <p:cNvPr id="26" name="Freeform 459"/>
                  <p:cNvSpPr>
                    <a:spLocks/>
                  </p:cNvSpPr>
                  <p:nvPr/>
                </p:nvSpPr>
                <p:spPr bwMode="auto">
                  <a:xfrm>
                    <a:off x="5517232" y="8254390"/>
                    <a:ext cx="216920" cy="284480"/>
                  </a:xfrm>
                  <a:custGeom>
                    <a:avLst/>
                    <a:gdLst>
                      <a:gd name="T0" fmla="*/ 2147483647 w 1028"/>
                      <a:gd name="T1" fmla="*/ 0 h 1497"/>
                      <a:gd name="T2" fmla="*/ 2147483647 w 1028"/>
                      <a:gd name="T3" fmla="*/ 2147483647 h 1497"/>
                      <a:gd name="T4" fmla="*/ 2147483647 w 1028"/>
                      <a:gd name="T5" fmla="*/ 2147483647 h 1497"/>
                      <a:gd name="T6" fmla="*/ 2147483647 w 1028"/>
                      <a:gd name="T7" fmla="*/ 2147483647 h 1497"/>
                      <a:gd name="T8" fmla="*/ 2147483647 w 1028"/>
                      <a:gd name="T9" fmla="*/ 2147483647 h 1497"/>
                      <a:gd name="T10" fmla="*/ 2147483647 w 1028"/>
                      <a:gd name="T11" fmla="*/ 2147483647 h 1497"/>
                      <a:gd name="T12" fmla="*/ 2147483647 w 1028"/>
                      <a:gd name="T13" fmla="*/ 2147483647 h 1497"/>
                      <a:gd name="T14" fmla="*/ 2147483647 w 1028"/>
                      <a:gd name="T15" fmla="*/ 2147483647 h 1497"/>
                      <a:gd name="T16" fmla="*/ 2147483647 w 1028"/>
                      <a:gd name="T17" fmla="*/ 2147483647 h 1497"/>
                      <a:gd name="T18" fmla="*/ 2147483647 w 1028"/>
                      <a:gd name="T19" fmla="*/ 2147483647 h 1497"/>
                      <a:gd name="T20" fmla="*/ 2147483647 w 1028"/>
                      <a:gd name="T21" fmla="*/ 2147483647 h 1497"/>
                      <a:gd name="T22" fmla="*/ 2147483647 w 1028"/>
                      <a:gd name="T23" fmla="*/ 0 h 1497"/>
                      <a:gd name="T24" fmla="*/ 2147483647 w 1028"/>
                      <a:gd name="T25" fmla="*/ 0 h 1497"/>
                      <a:gd name="T26" fmla="*/ 2147483647 w 1028"/>
                      <a:gd name="T27" fmla="*/ 0 h 149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028" h="1497">
                        <a:moveTo>
                          <a:pt x="1028" y="0"/>
                        </a:moveTo>
                        <a:lnTo>
                          <a:pt x="1028" y="277"/>
                        </a:lnTo>
                        <a:lnTo>
                          <a:pt x="327" y="277"/>
                        </a:lnTo>
                        <a:lnTo>
                          <a:pt x="327" y="623"/>
                        </a:lnTo>
                        <a:lnTo>
                          <a:pt x="934" y="623"/>
                        </a:lnTo>
                        <a:lnTo>
                          <a:pt x="934" y="878"/>
                        </a:lnTo>
                        <a:lnTo>
                          <a:pt x="327" y="878"/>
                        </a:lnTo>
                        <a:lnTo>
                          <a:pt x="327" y="1497"/>
                        </a:lnTo>
                        <a:lnTo>
                          <a:pt x="8" y="1497"/>
                        </a:lnTo>
                        <a:lnTo>
                          <a:pt x="8" y="175"/>
                        </a:lnTo>
                        <a:cubicBezTo>
                          <a:pt x="8" y="175"/>
                          <a:pt x="0" y="0"/>
                          <a:pt x="167" y="0"/>
                        </a:cubicBezTo>
                        <a:lnTo>
                          <a:pt x="243" y="0"/>
                        </a:lnTo>
                        <a:lnTo>
                          <a:pt x="1028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7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5771287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8" name="Freeform 462"/>
                  <p:cNvSpPr>
                    <a:spLocks noEditPoints="1"/>
                  </p:cNvSpPr>
                  <p:nvPr/>
                </p:nvSpPr>
                <p:spPr bwMode="auto">
                  <a:xfrm>
                    <a:off x="5988206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9" name="Freeform 463"/>
                  <p:cNvSpPr>
                    <a:spLocks/>
                  </p:cNvSpPr>
                  <p:nvPr/>
                </p:nvSpPr>
                <p:spPr bwMode="auto">
                  <a:xfrm>
                    <a:off x="6086337" y="8244408"/>
                    <a:ext cx="284062" cy="299453"/>
                  </a:xfrm>
                  <a:custGeom>
                    <a:avLst/>
                    <a:gdLst>
                      <a:gd name="T0" fmla="*/ 2147483647 w 1346"/>
                      <a:gd name="T1" fmla="*/ 2147483647 h 1566"/>
                      <a:gd name="T2" fmla="*/ 2147483647 w 1346"/>
                      <a:gd name="T3" fmla="*/ 2147483647 h 1566"/>
                      <a:gd name="T4" fmla="*/ 2147483647 w 1346"/>
                      <a:gd name="T5" fmla="*/ 2147483647 h 1566"/>
                      <a:gd name="T6" fmla="*/ 2147483647 w 1346"/>
                      <a:gd name="T7" fmla="*/ 2147483647 h 1566"/>
                      <a:gd name="T8" fmla="*/ 2147483647 w 1346"/>
                      <a:gd name="T9" fmla="*/ 2147483647 h 1566"/>
                      <a:gd name="T10" fmla="*/ 2147483647 w 1346"/>
                      <a:gd name="T11" fmla="*/ 2147483647 h 1566"/>
                      <a:gd name="T12" fmla="*/ 2147483647 w 1346"/>
                      <a:gd name="T13" fmla="*/ 2147483647 h 1566"/>
                      <a:gd name="T14" fmla="*/ 2147483647 w 1346"/>
                      <a:gd name="T15" fmla="*/ 2147483647 h 1566"/>
                      <a:gd name="T16" fmla="*/ 2147483647 w 1346"/>
                      <a:gd name="T17" fmla="*/ 2147483647 h 1566"/>
                      <a:gd name="T18" fmla="*/ 2147483647 w 1346"/>
                      <a:gd name="T19" fmla="*/ 2147483647 h 1566"/>
                      <a:gd name="T20" fmla="*/ 0 w 1346"/>
                      <a:gd name="T21" fmla="*/ 2147483647 h 1566"/>
                      <a:gd name="T22" fmla="*/ 0 w 1346"/>
                      <a:gd name="T23" fmla="*/ 2147483647 h 1566"/>
                      <a:gd name="T24" fmla="*/ 2147483647 w 1346"/>
                      <a:gd name="T25" fmla="*/ 2147483647 h 1566"/>
                      <a:gd name="T26" fmla="*/ 2147483647 w 1346"/>
                      <a:gd name="T27" fmla="*/ 2147483647 h 1566"/>
                      <a:gd name="T28" fmla="*/ 2147483647 w 1346"/>
                      <a:gd name="T29" fmla="*/ 2147483647 h 1566"/>
                      <a:gd name="T30" fmla="*/ 2147483647 w 1346"/>
                      <a:gd name="T31" fmla="*/ 2147483647 h 1566"/>
                      <a:gd name="T32" fmla="*/ 2147483647 w 1346"/>
                      <a:gd name="T33" fmla="*/ 2147483647 h 1566"/>
                      <a:gd name="T34" fmla="*/ 2147483647 w 1346"/>
                      <a:gd name="T35" fmla="*/ 2147483647 h 1566"/>
                      <a:gd name="T36" fmla="*/ 2147483647 w 1346"/>
                      <a:gd name="T37" fmla="*/ 0 h 1566"/>
                      <a:gd name="T38" fmla="*/ 2147483647 w 1346"/>
                      <a:gd name="T39" fmla="*/ 0 h 1566"/>
                      <a:gd name="T40" fmla="*/ 2147483647 w 1346"/>
                      <a:gd name="T41" fmla="*/ 2147483647 h 1566"/>
                      <a:gd name="T42" fmla="*/ 2147483647 w 1346"/>
                      <a:gd name="T43" fmla="*/ 2147483647 h 1566"/>
                      <a:gd name="T44" fmla="*/ 2147483647 w 1346"/>
                      <a:gd name="T45" fmla="*/ 2147483647 h 1566"/>
                      <a:gd name="T46" fmla="*/ 2147483647 w 1346"/>
                      <a:gd name="T47" fmla="*/ 2147483647 h 1566"/>
                      <a:gd name="T48" fmla="*/ 2147483647 w 1346"/>
                      <a:gd name="T49" fmla="*/ 2147483647 h 1566"/>
                      <a:gd name="T50" fmla="*/ 2147483647 w 1346"/>
                      <a:gd name="T51" fmla="*/ 2147483647 h 1566"/>
                      <a:gd name="T52" fmla="*/ 2147483647 w 1346"/>
                      <a:gd name="T53" fmla="*/ 2147483647 h 1566"/>
                      <a:gd name="T54" fmla="*/ 2147483647 w 1346"/>
                      <a:gd name="T55" fmla="*/ 2147483647 h 1566"/>
                      <a:gd name="T56" fmla="*/ 2147483647 w 1346"/>
                      <a:gd name="T57" fmla="*/ 2147483647 h 1566"/>
                      <a:gd name="T58" fmla="*/ 2147483647 w 1346"/>
                      <a:gd name="T59" fmla="*/ 2147483647 h 1566"/>
                      <a:gd name="T60" fmla="*/ 2147483647 w 1346"/>
                      <a:gd name="T61" fmla="*/ 2147483647 h 1566"/>
                      <a:gd name="T62" fmla="*/ 2147483647 w 1346"/>
                      <a:gd name="T63" fmla="*/ 2147483647 h 1566"/>
                      <a:gd name="T64" fmla="*/ 2147483647 w 1346"/>
                      <a:gd name="T65" fmla="*/ 2147483647 h 1566"/>
                      <a:gd name="T66" fmla="*/ 2147483647 w 1346"/>
                      <a:gd name="T67" fmla="*/ 2147483647 h 1566"/>
                      <a:gd name="T68" fmla="*/ 2147483647 w 1346"/>
                      <a:gd name="T69" fmla="*/ 2147483647 h 1566"/>
                      <a:gd name="T70" fmla="*/ 2147483647 w 1346"/>
                      <a:gd name="T71" fmla="*/ 2147483647 h 1566"/>
                      <a:gd name="T72" fmla="*/ 2147483647 w 1346"/>
                      <a:gd name="T73" fmla="*/ 2147483647 h 1566"/>
                      <a:gd name="T74" fmla="*/ 2147483647 w 1346"/>
                      <a:gd name="T75" fmla="*/ 2147483647 h 1566"/>
                      <a:gd name="T76" fmla="*/ 2147483647 w 1346"/>
                      <a:gd name="T77" fmla="*/ 2147483647 h 1566"/>
                      <a:gd name="T78" fmla="*/ 2147483647 w 1346"/>
                      <a:gd name="T79" fmla="*/ 2147483647 h 1566"/>
                      <a:gd name="T80" fmla="*/ 2147483647 w 1346"/>
                      <a:gd name="T81" fmla="*/ 2147483647 h 1566"/>
                      <a:gd name="T82" fmla="*/ 2147483647 w 1346"/>
                      <a:gd name="T83" fmla="*/ 2147483647 h 1566"/>
                      <a:gd name="T84" fmla="*/ 2147483647 w 1346"/>
                      <a:gd name="T85" fmla="*/ 2147483647 h 1566"/>
                      <a:gd name="T86" fmla="*/ 2147483647 w 1346"/>
                      <a:gd name="T87" fmla="*/ 2147483647 h 1566"/>
                      <a:gd name="T88" fmla="*/ 2147483647 w 1346"/>
                      <a:gd name="T89" fmla="*/ 2147483647 h 1566"/>
                      <a:gd name="T90" fmla="*/ 2147483647 w 1346"/>
                      <a:gd name="T91" fmla="*/ 2147483647 h 1566"/>
                      <a:gd name="T92" fmla="*/ 2147483647 w 1346"/>
                      <a:gd name="T93" fmla="*/ 2147483647 h 1566"/>
                      <a:gd name="T94" fmla="*/ 2147483647 w 1346"/>
                      <a:gd name="T95" fmla="*/ 2147483647 h 1566"/>
                      <a:gd name="T96" fmla="*/ 2147483647 w 1346"/>
                      <a:gd name="T97" fmla="*/ 2147483647 h 1566"/>
                      <a:gd name="T98" fmla="*/ 2147483647 w 1346"/>
                      <a:gd name="T99" fmla="*/ 2147483647 h 1566"/>
                      <a:gd name="T100" fmla="*/ 2147483647 w 1346"/>
                      <a:gd name="T101" fmla="*/ 2147483647 h 1566"/>
                      <a:gd name="T102" fmla="*/ 2147483647 w 1346"/>
                      <a:gd name="T103" fmla="*/ 2147483647 h 1566"/>
                      <a:gd name="T104" fmla="*/ 2147483647 w 1346"/>
                      <a:gd name="T105" fmla="*/ 2147483647 h 1566"/>
                      <a:gd name="T106" fmla="*/ 2147483647 w 1346"/>
                      <a:gd name="T107" fmla="*/ 2147483647 h 1566"/>
                      <a:gd name="T108" fmla="*/ 2147483647 w 1346"/>
                      <a:gd name="T109" fmla="*/ 2147483647 h 1566"/>
                      <a:gd name="T110" fmla="*/ 2147483647 w 1346"/>
                      <a:gd name="T111" fmla="*/ 2147483647 h 1566"/>
                      <a:gd name="T112" fmla="*/ 2147483647 w 1346"/>
                      <a:gd name="T113" fmla="*/ 2147483647 h 1566"/>
                      <a:gd name="T114" fmla="*/ 2147483647 w 1346"/>
                      <a:gd name="T115" fmla="*/ 2147483647 h 1566"/>
                      <a:gd name="T116" fmla="*/ 2147483647 w 1346"/>
                      <a:gd name="T117" fmla="*/ 2147483647 h 1566"/>
                      <a:gd name="T118" fmla="*/ 2147483647 w 1346"/>
                      <a:gd name="T119" fmla="*/ 2147483647 h 156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1346" h="1566">
                        <a:moveTo>
                          <a:pt x="922" y="1522"/>
                        </a:moveTo>
                        <a:lnTo>
                          <a:pt x="922" y="1522"/>
                        </a:lnTo>
                        <a:cubicBezTo>
                          <a:pt x="853" y="1552"/>
                          <a:pt x="783" y="1566"/>
                          <a:pt x="713" y="1566"/>
                        </a:cubicBezTo>
                        <a:cubicBezTo>
                          <a:pt x="601" y="1566"/>
                          <a:pt x="502" y="1547"/>
                          <a:pt x="413" y="1507"/>
                        </a:cubicBezTo>
                        <a:cubicBezTo>
                          <a:pt x="324" y="1467"/>
                          <a:pt x="249" y="1412"/>
                          <a:pt x="189" y="1342"/>
                        </a:cubicBezTo>
                        <a:cubicBezTo>
                          <a:pt x="128" y="1272"/>
                          <a:pt x="81" y="1190"/>
                          <a:pt x="48" y="1096"/>
                        </a:cubicBezTo>
                        <a:cubicBezTo>
                          <a:pt x="16" y="1001"/>
                          <a:pt x="0" y="900"/>
                          <a:pt x="0" y="791"/>
                        </a:cubicBezTo>
                        <a:cubicBezTo>
                          <a:pt x="0" y="679"/>
                          <a:pt x="16" y="575"/>
                          <a:pt x="48" y="479"/>
                        </a:cubicBezTo>
                        <a:cubicBezTo>
                          <a:pt x="81" y="383"/>
                          <a:pt x="128" y="300"/>
                          <a:pt x="189" y="229"/>
                        </a:cubicBezTo>
                        <a:cubicBezTo>
                          <a:pt x="249" y="157"/>
                          <a:pt x="324" y="101"/>
                          <a:pt x="413" y="61"/>
                        </a:cubicBezTo>
                        <a:cubicBezTo>
                          <a:pt x="502" y="20"/>
                          <a:pt x="601" y="0"/>
                          <a:pt x="713" y="0"/>
                        </a:cubicBezTo>
                        <a:cubicBezTo>
                          <a:pt x="787" y="0"/>
                          <a:pt x="859" y="12"/>
                          <a:pt x="929" y="35"/>
                        </a:cubicBezTo>
                        <a:cubicBezTo>
                          <a:pt x="999" y="58"/>
                          <a:pt x="1061" y="92"/>
                          <a:pt x="1118" y="136"/>
                        </a:cubicBezTo>
                        <a:cubicBezTo>
                          <a:pt x="1174" y="181"/>
                          <a:pt x="1220" y="236"/>
                          <a:pt x="1257" y="302"/>
                        </a:cubicBezTo>
                        <a:cubicBezTo>
                          <a:pt x="1293" y="368"/>
                          <a:pt x="1316" y="443"/>
                          <a:pt x="1324" y="528"/>
                        </a:cubicBezTo>
                        <a:lnTo>
                          <a:pt x="1019" y="528"/>
                        </a:lnTo>
                        <a:cubicBezTo>
                          <a:pt x="1000" y="445"/>
                          <a:pt x="964" y="382"/>
                          <a:pt x="909" y="340"/>
                        </a:cubicBezTo>
                        <a:cubicBezTo>
                          <a:pt x="855" y="298"/>
                          <a:pt x="790" y="277"/>
                          <a:pt x="713" y="277"/>
                        </a:cubicBezTo>
                        <a:cubicBezTo>
                          <a:pt x="641" y="277"/>
                          <a:pt x="580" y="291"/>
                          <a:pt x="530" y="320"/>
                        </a:cubicBezTo>
                        <a:cubicBezTo>
                          <a:pt x="480" y="349"/>
                          <a:pt x="439" y="387"/>
                          <a:pt x="408" y="435"/>
                        </a:cubicBezTo>
                        <a:cubicBezTo>
                          <a:pt x="377" y="483"/>
                          <a:pt x="354" y="538"/>
                          <a:pt x="340" y="600"/>
                        </a:cubicBezTo>
                        <a:cubicBezTo>
                          <a:pt x="326" y="661"/>
                          <a:pt x="318" y="725"/>
                          <a:pt x="318" y="791"/>
                        </a:cubicBezTo>
                        <a:cubicBezTo>
                          <a:pt x="318" y="854"/>
                          <a:pt x="326" y="915"/>
                          <a:pt x="340" y="974"/>
                        </a:cubicBezTo>
                        <a:cubicBezTo>
                          <a:pt x="354" y="1034"/>
                          <a:pt x="377" y="1087"/>
                          <a:pt x="408" y="1135"/>
                        </a:cubicBezTo>
                        <a:cubicBezTo>
                          <a:pt x="439" y="1182"/>
                          <a:pt x="480" y="1220"/>
                          <a:pt x="530" y="1249"/>
                        </a:cubicBezTo>
                        <a:cubicBezTo>
                          <a:pt x="580" y="1277"/>
                          <a:pt x="641" y="1292"/>
                          <a:pt x="713" y="1292"/>
                        </a:cubicBezTo>
                        <a:cubicBezTo>
                          <a:pt x="818" y="1292"/>
                          <a:pt x="900" y="1264"/>
                          <a:pt x="957" y="1209"/>
                        </a:cubicBezTo>
                        <a:cubicBezTo>
                          <a:pt x="1015" y="1154"/>
                          <a:pt x="1048" y="1074"/>
                          <a:pt x="1058" y="969"/>
                        </a:cubicBezTo>
                        <a:lnTo>
                          <a:pt x="737" y="969"/>
                        </a:lnTo>
                        <a:lnTo>
                          <a:pt x="737" y="724"/>
                        </a:lnTo>
                        <a:lnTo>
                          <a:pt x="1346" y="724"/>
                        </a:lnTo>
                        <a:lnTo>
                          <a:pt x="1346" y="1533"/>
                        </a:lnTo>
                        <a:lnTo>
                          <a:pt x="1143" y="1533"/>
                        </a:lnTo>
                        <a:lnTo>
                          <a:pt x="1111" y="1363"/>
                        </a:lnTo>
                        <a:cubicBezTo>
                          <a:pt x="1054" y="1439"/>
                          <a:pt x="991" y="1491"/>
                          <a:pt x="922" y="1522"/>
                        </a:cubicBez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2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5879747" y="8254390"/>
                    <a:ext cx="56812" cy="2844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3" name="42 CuadroTexto"/>
                <p:cNvSpPr txBox="1"/>
                <p:nvPr/>
              </p:nvSpPr>
              <p:spPr>
                <a:xfrm>
                  <a:off x="3265836" y="7687492"/>
                  <a:ext cx="136815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700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Indicadores + gestión</a:t>
                  </a:r>
                  <a:endParaRPr lang="es-AR" sz="700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2" name="1 CuadroTexto"/>
            <p:cNvSpPr txBox="1"/>
            <p:nvPr/>
          </p:nvSpPr>
          <p:spPr>
            <a:xfrm>
              <a:off x="476672" y="458252"/>
              <a:ext cx="535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>
                  <a:solidFill>
                    <a:schemeClr val="bg1"/>
                  </a:solidFill>
                  <a:latin typeface="Arial Black" pitchFamily="34" charset="0"/>
                </a:rPr>
                <a:t>eliminar caja</a:t>
              </a:r>
              <a:endParaRPr lang="es-AR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548680" y="827584"/>
              <a:ext cx="58157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5 Grupo"/>
            <p:cNvGrpSpPr/>
            <p:nvPr/>
          </p:nvGrpSpPr>
          <p:grpSpPr>
            <a:xfrm>
              <a:off x="3153642" y="3059832"/>
              <a:ext cx="3038865" cy="840421"/>
              <a:chOff x="3297658" y="3059832"/>
              <a:chExt cx="3038865" cy="840421"/>
            </a:xfrm>
          </p:grpSpPr>
          <p:sp>
            <p:nvSpPr>
              <p:cNvPr id="5" name="4 Rectángulo redondeado"/>
              <p:cNvSpPr/>
              <p:nvPr/>
            </p:nvSpPr>
            <p:spPr>
              <a:xfrm>
                <a:off x="3297658" y="3059832"/>
                <a:ext cx="2651622" cy="840421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3463686" y="3249209"/>
                <a:ext cx="2872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eliminar caja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23" name="22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2204864" y="2187952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620688" y="205346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 la caja: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21 Flecha abajo"/>
          <p:cNvSpPr/>
          <p:nvPr/>
        </p:nvSpPr>
        <p:spPr>
          <a:xfrm>
            <a:off x="5500715" y="2271073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9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grpSp>
          <p:nvGrpSpPr>
            <p:cNvPr id="46" name="45 Grupo"/>
            <p:cNvGrpSpPr/>
            <p:nvPr/>
          </p:nvGrpSpPr>
          <p:grpSpPr>
            <a:xfrm>
              <a:off x="332656" y="323528"/>
              <a:ext cx="6264696" cy="8496944"/>
              <a:chOff x="332656" y="323528"/>
              <a:chExt cx="6264696" cy="8496944"/>
            </a:xfrm>
          </p:grpSpPr>
          <p:sp>
            <p:nvSpPr>
              <p:cNvPr id="25" name="24 Rectángulo"/>
              <p:cNvSpPr/>
              <p:nvPr/>
            </p:nvSpPr>
            <p:spPr>
              <a:xfrm>
                <a:off x="332656" y="323528"/>
                <a:ext cx="6192688" cy="849694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grpSp>
            <p:nvGrpSpPr>
              <p:cNvPr id="45" name="44 Grupo"/>
              <p:cNvGrpSpPr/>
              <p:nvPr/>
            </p:nvGrpSpPr>
            <p:grpSpPr>
              <a:xfrm>
                <a:off x="5229200" y="8174208"/>
                <a:ext cx="1368152" cy="574256"/>
                <a:chOff x="3265836" y="7313291"/>
                <a:chExt cx="1368152" cy="574256"/>
              </a:xfrm>
            </p:grpSpPr>
            <p:grpSp>
              <p:nvGrpSpPr>
                <p:cNvPr id="44" name="43 Grupo"/>
                <p:cNvGrpSpPr/>
                <p:nvPr/>
              </p:nvGrpSpPr>
              <p:grpSpPr>
                <a:xfrm>
                  <a:off x="3356992" y="7313291"/>
                  <a:ext cx="1044116" cy="366474"/>
                  <a:chOff x="5517232" y="8244408"/>
                  <a:chExt cx="853167" cy="299453"/>
                </a:xfrm>
              </p:grpSpPr>
              <p:sp>
                <p:nvSpPr>
                  <p:cNvPr id="26" name="Freeform 459"/>
                  <p:cNvSpPr>
                    <a:spLocks/>
                  </p:cNvSpPr>
                  <p:nvPr/>
                </p:nvSpPr>
                <p:spPr bwMode="auto">
                  <a:xfrm>
                    <a:off x="5517232" y="8254390"/>
                    <a:ext cx="216920" cy="284480"/>
                  </a:xfrm>
                  <a:custGeom>
                    <a:avLst/>
                    <a:gdLst>
                      <a:gd name="T0" fmla="*/ 2147483647 w 1028"/>
                      <a:gd name="T1" fmla="*/ 0 h 1497"/>
                      <a:gd name="T2" fmla="*/ 2147483647 w 1028"/>
                      <a:gd name="T3" fmla="*/ 2147483647 h 1497"/>
                      <a:gd name="T4" fmla="*/ 2147483647 w 1028"/>
                      <a:gd name="T5" fmla="*/ 2147483647 h 1497"/>
                      <a:gd name="T6" fmla="*/ 2147483647 w 1028"/>
                      <a:gd name="T7" fmla="*/ 2147483647 h 1497"/>
                      <a:gd name="T8" fmla="*/ 2147483647 w 1028"/>
                      <a:gd name="T9" fmla="*/ 2147483647 h 1497"/>
                      <a:gd name="T10" fmla="*/ 2147483647 w 1028"/>
                      <a:gd name="T11" fmla="*/ 2147483647 h 1497"/>
                      <a:gd name="T12" fmla="*/ 2147483647 w 1028"/>
                      <a:gd name="T13" fmla="*/ 2147483647 h 1497"/>
                      <a:gd name="T14" fmla="*/ 2147483647 w 1028"/>
                      <a:gd name="T15" fmla="*/ 2147483647 h 1497"/>
                      <a:gd name="T16" fmla="*/ 2147483647 w 1028"/>
                      <a:gd name="T17" fmla="*/ 2147483647 h 1497"/>
                      <a:gd name="T18" fmla="*/ 2147483647 w 1028"/>
                      <a:gd name="T19" fmla="*/ 2147483647 h 1497"/>
                      <a:gd name="T20" fmla="*/ 2147483647 w 1028"/>
                      <a:gd name="T21" fmla="*/ 2147483647 h 1497"/>
                      <a:gd name="T22" fmla="*/ 2147483647 w 1028"/>
                      <a:gd name="T23" fmla="*/ 0 h 1497"/>
                      <a:gd name="T24" fmla="*/ 2147483647 w 1028"/>
                      <a:gd name="T25" fmla="*/ 0 h 1497"/>
                      <a:gd name="T26" fmla="*/ 2147483647 w 1028"/>
                      <a:gd name="T27" fmla="*/ 0 h 149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1028" h="1497">
                        <a:moveTo>
                          <a:pt x="1028" y="0"/>
                        </a:moveTo>
                        <a:lnTo>
                          <a:pt x="1028" y="277"/>
                        </a:lnTo>
                        <a:lnTo>
                          <a:pt x="327" y="277"/>
                        </a:lnTo>
                        <a:lnTo>
                          <a:pt x="327" y="623"/>
                        </a:lnTo>
                        <a:lnTo>
                          <a:pt x="934" y="623"/>
                        </a:lnTo>
                        <a:lnTo>
                          <a:pt x="934" y="878"/>
                        </a:lnTo>
                        <a:lnTo>
                          <a:pt x="327" y="878"/>
                        </a:lnTo>
                        <a:lnTo>
                          <a:pt x="327" y="1497"/>
                        </a:lnTo>
                        <a:lnTo>
                          <a:pt x="8" y="1497"/>
                        </a:lnTo>
                        <a:lnTo>
                          <a:pt x="8" y="175"/>
                        </a:lnTo>
                        <a:cubicBezTo>
                          <a:pt x="8" y="175"/>
                          <a:pt x="0" y="0"/>
                          <a:pt x="167" y="0"/>
                        </a:cubicBezTo>
                        <a:lnTo>
                          <a:pt x="243" y="0"/>
                        </a:lnTo>
                        <a:lnTo>
                          <a:pt x="1028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7" name="Freeform 460"/>
                  <p:cNvSpPr>
                    <a:spLocks noEditPoints="1"/>
                  </p:cNvSpPr>
                  <p:nvPr/>
                </p:nvSpPr>
                <p:spPr bwMode="auto">
                  <a:xfrm>
                    <a:off x="5771287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8" name="Freeform 462"/>
                  <p:cNvSpPr>
                    <a:spLocks noEditPoints="1"/>
                  </p:cNvSpPr>
                  <p:nvPr/>
                </p:nvSpPr>
                <p:spPr bwMode="auto">
                  <a:xfrm>
                    <a:off x="5988206" y="8254390"/>
                    <a:ext cx="56812" cy="284480"/>
                  </a:xfrm>
                  <a:custGeom>
                    <a:avLst/>
                    <a:gdLst>
                      <a:gd name="T0" fmla="*/ 2147483647 w 11"/>
                      <a:gd name="T1" fmla="*/ 2147483647 h 57"/>
                      <a:gd name="T2" fmla="*/ 0 w 11"/>
                      <a:gd name="T3" fmla="*/ 2147483647 h 57"/>
                      <a:gd name="T4" fmla="*/ 0 w 11"/>
                      <a:gd name="T5" fmla="*/ 2147483647 h 57"/>
                      <a:gd name="T6" fmla="*/ 2147483647 w 11"/>
                      <a:gd name="T7" fmla="*/ 2147483647 h 57"/>
                      <a:gd name="T8" fmla="*/ 2147483647 w 11"/>
                      <a:gd name="T9" fmla="*/ 2147483647 h 57"/>
                      <a:gd name="T10" fmla="*/ 0 w 11"/>
                      <a:gd name="T11" fmla="*/ 0 h 57"/>
                      <a:gd name="T12" fmla="*/ 2147483647 w 11"/>
                      <a:gd name="T13" fmla="*/ 0 h 57"/>
                      <a:gd name="T14" fmla="*/ 2147483647 w 11"/>
                      <a:gd name="T15" fmla="*/ 2147483647 h 57"/>
                      <a:gd name="T16" fmla="*/ 0 w 11"/>
                      <a:gd name="T17" fmla="*/ 2147483647 h 57"/>
                      <a:gd name="T18" fmla="*/ 0 w 11"/>
                      <a:gd name="T19" fmla="*/ 0 h 5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" h="57">
                        <a:moveTo>
                          <a:pt x="11" y="57"/>
                        </a:moveTo>
                        <a:lnTo>
                          <a:pt x="0" y="57"/>
                        </a:lnTo>
                        <a:lnTo>
                          <a:pt x="0" y="15"/>
                        </a:lnTo>
                        <a:lnTo>
                          <a:pt x="11" y="15"/>
                        </a:lnTo>
                        <a:lnTo>
                          <a:pt x="11" y="57"/>
                        </a:lnTo>
                        <a:close/>
                        <a:moveTo>
                          <a:pt x="0" y="0"/>
                        </a:moveTo>
                        <a:lnTo>
                          <a:pt x="11" y="0"/>
                        </a:lnTo>
                        <a:lnTo>
                          <a:pt x="11" y="9"/>
                        </a:lnTo>
                        <a:lnTo>
                          <a:pt x="0" y="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29" name="Freeform 463"/>
                  <p:cNvSpPr>
                    <a:spLocks/>
                  </p:cNvSpPr>
                  <p:nvPr/>
                </p:nvSpPr>
                <p:spPr bwMode="auto">
                  <a:xfrm>
                    <a:off x="6086337" y="8244408"/>
                    <a:ext cx="284062" cy="299453"/>
                  </a:xfrm>
                  <a:custGeom>
                    <a:avLst/>
                    <a:gdLst>
                      <a:gd name="T0" fmla="*/ 2147483647 w 1346"/>
                      <a:gd name="T1" fmla="*/ 2147483647 h 1566"/>
                      <a:gd name="T2" fmla="*/ 2147483647 w 1346"/>
                      <a:gd name="T3" fmla="*/ 2147483647 h 1566"/>
                      <a:gd name="T4" fmla="*/ 2147483647 w 1346"/>
                      <a:gd name="T5" fmla="*/ 2147483647 h 1566"/>
                      <a:gd name="T6" fmla="*/ 2147483647 w 1346"/>
                      <a:gd name="T7" fmla="*/ 2147483647 h 1566"/>
                      <a:gd name="T8" fmla="*/ 2147483647 w 1346"/>
                      <a:gd name="T9" fmla="*/ 2147483647 h 1566"/>
                      <a:gd name="T10" fmla="*/ 2147483647 w 1346"/>
                      <a:gd name="T11" fmla="*/ 2147483647 h 1566"/>
                      <a:gd name="T12" fmla="*/ 2147483647 w 1346"/>
                      <a:gd name="T13" fmla="*/ 2147483647 h 1566"/>
                      <a:gd name="T14" fmla="*/ 2147483647 w 1346"/>
                      <a:gd name="T15" fmla="*/ 2147483647 h 1566"/>
                      <a:gd name="T16" fmla="*/ 2147483647 w 1346"/>
                      <a:gd name="T17" fmla="*/ 2147483647 h 1566"/>
                      <a:gd name="T18" fmla="*/ 2147483647 w 1346"/>
                      <a:gd name="T19" fmla="*/ 2147483647 h 1566"/>
                      <a:gd name="T20" fmla="*/ 0 w 1346"/>
                      <a:gd name="T21" fmla="*/ 2147483647 h 1566"/>
                      <a:gd name="T22" fmla="*/ 0 w 1346"/>
                      <a:gd name="T23" fmla="*/ 2147483647 h 1566"/>
                      <a:gd name="T24" fmla="*/ 2147483647 w 1346"/>
                      <a:gd name="T25" fmla="*/ 2147483647 h 1566"/>
                      <a:gd name="T26" fmla="*/ 2147483647 w 1346"/>
                      <a:gd name="T27" fmla="*/ 2147483647 h 1566"/>
                      <a:gd name="T28" fmla="*/ 2147483647 w 1346"/>
                      <a:gd name="T29" fmla="*/ 2147483647 h 1566"/>
                      <a:gd name="T30" fmla="*/ 2147483647 w 1346"/>
                      <a:gd name="T31" fmla="*/ 2147483647 h 1566"/>
                      <a:gd name="T32" fmla="*/ 2147483647 w 1346"/>
                      <a:gd name="T33" fmla="*/ 2147483647 h 1566"/>
                      <a:gd name="T34" fmla="*/ 2147483647 w 1346"/>
                      <a:gd name="T35" fmla="*/ 2147483647 h 1566"/>
                      <a:gd name="T36" fmla="*/ 2147483647 w 1346"/>
                      <a:gd name="T37" fmla="*/ 0 h 1566"/>
                      <a:gd name="T38" fmla="*/ 2147483647 w 1346"/>
                      <a:gd name="T39" fmla="*/ 0 h 1566"/>
                      <a:gd name="T40" fmla="*/ 2147483647 w 1346"/>
                      <a:gd name="T41" fmla="*/ 2147483647 h 1566"/>
                      <a:gd name="T42" fmla="*/ 2147483647 w 1346"/>
                      <a:gd name="T43" fmla="*/ 2147483647 h 1566"/>
                      <a:gd name="T44" fmla="*/ 2147483647 w 1346"/>
                      <a:gd name="T45" fmla="*/ 2147483647 h 1566"/>
                      <a:gd name="T46" fmla="*/ 2147483647 w 1346"/>
                      <a:gd name="T47" fmla="*/ 2147483647 h 1566"/>
                      <a:gd name="T48" fmla="*/ 2147483647 w 1346"/>
                      <a:gd name="T49" fmla="*/ 2147483647 h 1566"/>
                      <a:gd name="T50" fmla="*/ 2147483647 w 1346"/>
                      <a:gd name="T51" fmla="*/ 2147483647 h 1566"/>
                      <a:gd name="T52" fmla="*/ 2147483647 w 1346"/>
                      <a:gd name="T53" fmla="*/ 2147483647 h 1566"/>
                      <a:gd name="T54" fmla="*/ 2147483647 w 1346"/>
                      <a:gd name="T55" fmla="*/ 2147483647 h 1566"/>
                      <a:gd name="T56" fmla="*/ 2147483647 w 1346"/>
                      <a:gd name="T57" fmla="*/ 2147483647 h 1566"/>
                      <a:gd name="T58" fmla="*/ 2147483647 w 1346"/>
                      <a:gd name="T59" fmla="*/ 2147483647 h 1566"/>
                      <a:gd name="T60" fmla="*/ 2147483647 w 1346"/>
                      <a:gd name="T61" fmla="*/ 2147483647 h 1566"/>
                      <a:gd name="T62" fmla="*/ 2147483647 w 1346"/>
                      <a:gd name="T63" fmla="*/ 2147483647 h 1566"/>
                      <a:gd name="T64" fmla="*/ 2147483647 w 1346"/>
                      <a:gd name="T65" fmla="*/ 2147483647 h 1566"/>
                      <a:gd name="T66" fmla="*/ 2147483647 w 1346"/>
                      <a:gd name="T67" fmla="*/ 2147483647 h 1566"/>
                      <a:gd name="T68" fmla="*/ 2147483647 w 1346"/>
                      <a:gd name="T69" fmla="*/ 2147483647 h 1566"/>
                      <a:gd name="T70" fmla="*/ 2147483647 w 1346"/>
                      <a:gd name="T71" fmla="*/ 2147483647 h 1566"/>
                      <a:gd name="T72" fmla="*/ 2147483647 w 1346"/>
                      <a:gd name="T73" fmla="*/ 2147483647 h 1566"/>
                      <a:gd name="T74" fmla="*/ 2147483647 w 1346"/>
                      <a:gd name="T75" fmla="*/ 2147483647 h 1566"/>
                      <a:gd name="T76" fmla="*/ 2147483647 w 1346"/>
                      <a:gd name="T77" fmla="*/ 2147483647 h 1566"/>
                      <a:gd name="T78" fmla="*/ 2147483647 w 1346"/>
                      <a:gd name="T79" fmla="*/ 2147483647 h 1566"/>
                      <a:gd name="T80" fmla="*/ 2147483647 w 1346"/>
                      <a:gd name="T81" fmla="*/ 2147483647 h 1566"/>
                      <a:gd name="T82" fmla="*/ 2147483647 w 1346"/>
                      <a:gd name="T83" fmla="*/ 2147483647 h 1566"/>
                      <a:gd name="T84" fmla="*/ 2147483647 w 1346"/>
                      <a:gd name="T85" fmla="*/ 2147483647 h 1566"/>
                      <a:gd name="T86" fmla="*/ 2147483647 w 1346"/>
                      <a:gd name="T87" fmla="*/ 2147483647 h 1566"/>
                      <a:gd name="T88" fmla="*/ 2147483647 w 1346"/>
                      <a:gd name="T89" fmla="*/ 2147483647 h 1566"/>
                      <a:gd name="T90" fmla="*/ 2147483647 w 1346"/>
                      <a:gd name="T91" fmla="*/ 2147483647 h 1566"/>
                      <a:gd name="T92" fmla="*/ 2147483647 w 1346"/>
                      <a:gd name="T93" fmla="*/ 2147483647 h 1566"/>
                      <a:gd name="T94" fmla="*/ 2147483647 w 1346"/>
                      <a:gd name="T95" fmla="*/ 2147483647 h 1566"/>
                      <a:gd name="T96" fmla="*/ 2147483647 w 1346"/>
                      <a:gd name="T97" fmla="*/ 2147483647 h 1566"/>
                      <a:gd name="T98" fmla="*/ 2147483647 w 1346"/>
                      <a:gd name="T99" fmla="*/ 2147483647 h 1566"/>
                      <a:gd name="T100" fmla="*/ 2147483647 w 1346"/>
                      <a:gd name="T101" fmla="*/ 2147483647 h 1566"/>
                      <a:gd name="T102" fmla="*/ 2147483647 w 1346"/>
                      <a:gd name="T103" fmla="*/ 2147483647 h 1566"/>
                      <a:gd name="T104" fmla="*/ 2147483647 w 1346"/>
                      <a:gd name="T105" fmla="*/ 2147483647 h 1566"/>
                      <a:gd name="T106" fmla="*/ 2147483647 w 1346"/>
                      <a:gd name="T107" fmla="*/ 2147483647 h 1566"/>
                      <a:gd name="T108" fmla="*/ 2147483647 w 1346"/>
                      <a:gd name="T109" fmla="*/ 2147483647 h 1566"/>
                      <a:gd name="T110" fmla="*/ 2147483647 w 1346"/>
                      <a:gd name="T111" fmla="*/ 2147483647 h 1566"/>
                      <a:gd name="T112" fmla="*/ 2147483647 w 1346"/>
                      <a:gd name="T113" fmla="*/ 2147483647 h 1566"/>
                      <a:gd name="T114" fmla="*/ 2147483647 w 1346"/>
                      <a:gd name="T115" fmla="*/ 2147483647 h 1566"/>
                      <a:gd name="T116" fmla="*/ 2147483647 w 1346"/>
                      <a:gd name="T117" fmla="*/ 2147483647 h 1566"/>
                      <a:gd name="T118" fmla="*/ 2147483647 w 1346"/>
                      <a:gd name="T119" fmla="*/ 2147483647 h 156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1346" h="1566">
                        <a:moveTo>
                          <a:pt x="922" y="1522"/>
                        </a:moveTo>
                        <a:lnTo>
                          <a:pt x="922" y="1522"/>
                        </a:lnTo>
                        <a:cubicBezTo>
                          <a:pt x="853" y="1552"/>
                          <a:pt x="783" y="1566"/>
                          <a:pt x="713" y="1566"/>
                        </a:cubicBezTo>
                        <a:cubicBezTo>
                          <a:pt x="601" y="1566"/>
                          <a:pt x="502" y="1547"/>
                          <a:pt x="413" y="1507"/>
                        </a:cubicBezTo>
                        <a:cubicBezTo>
                          <a:pt x="324" y="1467"/>
                          <a:pt x="249" y="1412"/>
                          <a:pt x="189" y="1342"/>
                        </a:cubicBezTo>
                        <a:cubicBezTo>
                          <a:pt x="128" y="1272"/>
                          <a:pt x="81" y="1190"/>
                          <a:pt x="48" y="1096"/>
                        </a:cubicBezTo>
                        <a:cubicBezTo>
                          <a:pt x="16" y="1001"/>
                          <a:pt x="0" y="900"/>
                          <a:pt x="0" y="791"/>
                        </a:cubicBezTo>
                        <a:cubicBezTo>
                          <a:pt x="0" y="679"/>
                          <a:pt x="16" y="575"/>
                          <a:pt x="48" y="479"/>
                        </a:cubicBezTo>
                        <a:cubicBezTo>
                          <a:pt x="81" y="383"/>
                          <a:pt x="128" y="300"/>
                          <a:pt x="189" y="229"/>
                        </a:cubicBezTo>
                        <a:cubicBezTo>
                          <a:pt x="249" y="157"/>
                          <a:pt x="324" y="101"/>
                          <a:pt x="413" y="61"/>
                        </a:cubicBezTo>
                        <a:cubicBezTo>
                          <a:pt x="502" y="20"/>
                          <a:pt x="601" y="0"/>
                          <a:pt x="713" y="0"/>
                        </a:cubicBezTo>
                        <a:cubicBezTo>
                          <a:pt x="787" y="0"/>
                          <a:pt x="859" y="12"/>
                          <a:pt x="929" y="35"/>
                        </a:cubicBezTo>
                        <a:cubicBezTo>
                          <a:pt x="999" y="58"/>
                          <a:pt x="1061" y="92"/>
                          <a:pt x="1118" y="136"/>
                        </a:cubicBezTo>
                        <a:cubicBezTo>
                          <a:pt x="1174" y="181"/>
                          <a:pt x="1220" y="236"/>
                          <a:pt x="1257" y="302"/>
                        </a:cubicBezTo>
                        <a:cubicBezTo>
                          <a:pt x="1293" y="368"/>
                          <a:pt x="1316" y="443"/>
                          <a:pt x="1324" y="528"/>
                        </a:cubicBezTo>
                        <a:lnTo>
                          <a:pt x="1019" y="528"/>
                        </a:lnTo>
                        <a:cubicBezTo>
                          <a:pt x="1000" y="445"/>
                          <a:pt x="964" y="382"/>
                          <a:pt x="909" y="340"/>
                        </a:cubicBezTo>
                        <a:cubicBezTo>
                          <a:pt x="855" y="298"/>
                          <a:pt x="790" y="277"/>
                          <a:pt x="713" y="277"/>
                        </a:cubicBezTo>
                        <a:cubicBezTo>
                          <a:pt x="641" y="277"/>
                          <a:pt x="580" y="291"/>
                          <a:pt x="530" y="320"/>
                        </a:cubicBezTo>
                        <a:cubicBezTo>
                          <a:pt x="480" y="349"/>
                          <a:pt x="439" y="387"/>
                          <a:pt x="408" y="435"/>
                        </a:cubicBezTo>
                        <a:cubicBezTo>
                          <a:pt x="377" y="483"/>
                          <a:pt x="354" y="538"/>
                          <a:pt x="340" y="600"/>
                        </a:cubicBezTo>
                        <a:cubicBezTo>
                          <a:pt x="326" y="661"/>
                          <a:pt x="318" y="725"/>
                          <a:pt x="318" y="791"/>
                        </a:cubicBezTo>
                        <a:cubicBezTo>
                          <a:pt x="318" y="854"/>
                          <a:pt x="326" y="915"/>
                          <a:pt x="340" y="974"/>
                        </a:cubicBezTo>
                        <a:cubicBezTo>
                          <a:pt x="354" y="1034"/>
                          <a:pt x="377" y="1087"/>
                          <a:pt x="408" y="1135"/>
                        </a:cubicBezTo>
                        <a:cubicBezTo>
                          <a:pt x="439" y="1182"/>
                          <a:pt x="480" y="1220"/>
                          <a:pt x="530" y="1249"/>
                        </a:cubicBezTo>
                        <a:cubicBezTo>
                          <a:pt x="580" y="1277"/>
                          <a:pt x="641" y="1292"/>
                          <a:pt x="713" y="1292"/>
                        </a:cubicBezTo>
                        <a:cubicBezTo>
                          <a:pt x="818" y="1292"/>
                          <a:pt x="900" y="1264"/>
                          <a:pt x="957" y="1209"/>
                        </a:cubicBezTo>
                        <a:cubicBezTo>
                          <a:pt x="1015" y="1154"/>
                          <a:pt x="1048" y="1074"/>
                          <a:pt x="1058" y="969"/>
                        </a:cubicBezTo>
                        <a:lnTo>
                          <a:pt x="737" y="969"/>
                        </a:lnTo>
                        <a:lnTo>
                          <a:pt x="737" y="724"/>
                        </a:lnTo>
                        <a:lnTo>
                          <a:pt x="1346" y="724"/>
                        </a:lnTo>
                        <a:lnTo>
                          <a:pt x="1346" y="1533"/>
                        </a:lnTo>
                        <a:lnTo>
                          <a:pt x="1143" y="1533"/>
                        </a:lnTo>
                        <a:lnTo>
                          <a:pt x="1111" y="1363"/>
                        </a:lnTo>
                        <a:cubicBezTo>
                          <a:pt x="1054" y="1439"/>
                          <a:pt x="991" y="1491"/>
                          <a:pt x="922" y="1522"/>
                        </a:cubicBezTo>
                        <a:close/>
                      </a:path>
                    </a:pathLst>
                  </a:custGeom>
                  <a:solidFill>
                    <a:srgbClr val="F28000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42" name="Rectangle 492"/>
                  <p:cNvSpPr>
                    <a:spLocks noChangeArrowheads="1"/>
                  </p:cNvSpPr>
                  <p:nvPr/>
                </p:nvSpPr>
                <p:spPr bwMode="auto">
                  <a:xfrm>
                    <a:off x="5879747" y="8254390"/>
                    <a:ext cx="56812" cy="2844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43" name="42 CuadroTexto"/>
                <p:cNvSpPr txBox="1"/>
                <p:nvPr/>
              </p:nvSpPr>
              <p:spPr>
                <a:xfrm>
                  <a:off x="3265836" y="7687492"/>
                  <a:ext cx="1368152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700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Indicadores + gestión</a:t>
                  </a:r>
                  <a:endParaRPr lang="es-AR" sz="700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sp>
          <p:nvSpPr>
            <p:cNvPr id="2" name="1 CuadroTexto"/>
            <p:cNvSpPr txBox="1"/>
            <p:nvPr/>
          </p:nvSpPr>
          <p:spPr>
            <a:xfrm>
              <a:off x="476672" y="458252"/>
              <a:ext cx="5353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  <a:latin typeface="Arial Black" pitchFamily="34" charset="0"/>
                </a:rPr>
                <a:t>t</a:t>
              </a:r>
              <a:r>
                <a:rPr lang="es-MX" dirty="0" smtClean="0">
                  <a:solidFill>
                    <a:schemeClr val="bg1"/>
                  </a:solidFill>
                  <a:latin typeface="Arial Black" pitchFamily="34" charset="0"/>
                </a:rPr>
                <a:t>aza de cambio</a:t>
              </a:r>
              <a:endParaRPr lang="es-AR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cxnSp>
          <p:nvCxnSpPr>
            <p:cNvPr id="4" name="3 Conector recto"/>
            <p:cNvCxnSpPr/>
            <p:nvPr/>
          </p:nvCxnSpPr>
          <p:spPr>
            <a:xfrm>
              <a:off x="548680" y="827584"/>
              <a:ext cx="58157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5 Grupo"/>
            <p:cNvGrpSpPr/>
            <p:nvPr/>
          </p:nvGrpSpPr>
          <p:grpSpPr>
            <a:xfrm>
              <a:off x="2852936" y="4379651"/>
              <a:ext cx="3016853" cy="840421"/>
              <a:chOff x="2996952" y="4379651"/>
              <a:chExt cx="3016853" cy="840421"/>
            </a:xfrm>
          </p:grpSpPr>
          <p:sp>
            <p:nvSpPr>
              <p:cNvPr id="5" name="4 Rectángulo redondeado"/>
              <p:cNvSpPr/>
              <p:nvPr/>
            </p:nvSpPr>
            <p:spPr>
              <a:xfrm>
                <a:off x="2996952" y="4379651"/>
                <a:ext cx="2952328" cy="840421"/>
              </a:xfrm>
              <a:prstGeom prst="roundRect">
                <a:avLst/>
              </a:prstGeom>
              <a:solidFill>
                <a:srgbClr val="F2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7" name="16 CuadroTexto"/>
              <p:cNvSpPr txBox="1"/>
              <p:nvPr/>
            </p:nvSpPr>
            <p:spPr>
              <a:xfrm>
                <a:off x="3140968" y="4569028"/>
                <a:ext cx="2872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400" dirty="0" smtClean="0">
                    <a:solidFill>
                      <a:schemeClr val="bg1"/>
                    </a:solidFill>
                    <a:latin typeface="Arial Black" pitchFamily="34" charset="0"/>
                  </a:rPr>
                  <a:t>Actualizar taza</a:t>
                </a:r>
                <a:endParaRPr lang="es-AR" sz="24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23" name="22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Rectángulo redondeado"/>
          <p:cNvSpPr/>
          <p:nvPr/>
        </p:nvSpPr>
        <p:spPr>
          <a:xfrm>
            <a:off x="1844824" y="2187952"/>
            <a:ext cx="398870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CuadroTexto"/>
          <p:cNvSpPr txBox="1"/>
          <p:nvPr/>
        </p:nvSpPr>
        <p:spPr>
          <a:xfrm>
            <a:off x="620688" y="205346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t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aza actual: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1844824" y="2980040"/>
            <a:ext cx="398870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620688" y="284554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t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aza nueva: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0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indicadores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893687" y="103960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898054" y="1126126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0688" y="214277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cajas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846462" y="1042038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2850829" y="1128562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573463" y="2145214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clientes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805361" y="1042038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809728" y="1128562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75212" y="2145214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ventas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893687" y="2714836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898054" y="2801360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02027" y="382574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proyección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846462" y="271727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2850829" y="2803796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CF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54802" y="3828176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ostos fijos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805361" y="271727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4743805" y="2803796"/>
            <a:ext cx="126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456551" y="3828176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ovimientos socios  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893687" y="4515036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898054" y="4601560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0688" y="5681923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flujos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846462" y="451747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850829" y="4603996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2573463" y="5684359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ajustes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4854127" y="45107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4746527" y="4597269"/>
            <a:ext cx="133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525145" y="5602988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unto de equilibrio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893687" y="6310427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748766" y="6396951"/>
            <a:ext cx="145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564705" y="7477314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uentas por cobrar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2846462" y="631286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2757523" y="6399387"/>
            <a:ext cx="129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CG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2498819" y="7479750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uentas por gastar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cajas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893687" y="1100857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898054" y="1187381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Ep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0688" y="2267744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fectivo principal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846462" y="110329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2850829" y="118981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573463" y="227018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fectivo local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805361" y="110329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809728" y="118981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Ei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75212" y="2270180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fectivo instalación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893687" y="29686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898054" y="3055169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20688" y="4135532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fectivo compras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846462" y="29710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2850829" y="3057605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73463" y="41379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banco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805361" y="29710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4743805" y="3057605"/>
            <a:ext cx="126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475212" y="41379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cheques  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893687" y="47688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692696" y="4911352"/>
            <a:ext cx="15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eCh</a:t>
            </a:r>
            <a:endParaRPr lang="es-AR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0688" y="5935732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</a:t>
            </a:r>
            <a:r>
              <a:rPr lang="es-MX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cheq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846462" y="47712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645557" y="4951110"/>
            <a:ext cx="15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Usd</a:t>
            </a:r>
            <a:endParaRPr lang="es-AR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2573463" y="59381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dólares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4854127" y="4764554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4746527" y="4925722"/>
            <a:ext cx="133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</a:t>
            </a:r>
            <a:endParaRPr lang="es-AR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581128" y="5931441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calzavara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893687" y="6448499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92696" y="6591006"/>
            <a:ext cx="15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Ami</a:t>
            </a:r>
            <a:endParaRPr lang="es-AR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20688" y="7615386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amiano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2846462" y="645093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2645557" y="6630764"/>
            <a:ext cx="1548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</a:t>
            </a:r>
            <a:endParaRPr lang="es-AR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2517480" y="7617822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soldini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4854127" y="6444208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4746527" y="6605376"/>
            <a:ext cx="13321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</a:t>
            </a:r>
            <a:endParaRPr lang="es-AR" sz="4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527781" y="7611095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dielfe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fectivo principal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46533"/>
              </p:ext>
            </p:extLst>
          </p:nvPr>
        </p:nvGraphicFramePr>
        <p:xfrm>
          <a:off x="548680" y="1259632"/>
          <a:ext cx="5808307" cy="610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gasto mas de lo presupuestado en materiales (diego retamoso)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aumento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la ganancia en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efectivo principal)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1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fectivo local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28739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efectivo local)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22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gestiones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893687" y="124487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898054" y="133139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0688" y="241176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pago cliente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846462" y="1247309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2850829" y="1333833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NV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573463" y="2414196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nueva venta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805361" y="1247309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809728" y="1333833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CF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75212" y="2414196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costo fijo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893687" y="2920107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898054" y="3006631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CV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20688" y="4086994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costo variable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846462" y="292254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2850829" y="300906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73463" y="408943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ajuste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805361" y="292254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4809728" y="300906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475212" y="408943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aporte socio 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893687" y="457629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898054" y="4662815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0688" y="5743178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ividendo socios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846462" y="4578727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850829" y="4665251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2573463" y="5745614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transferencia entre cajas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4854127" y="4572000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4746527" y="4658524"/>
            <a:ext cx="133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581128" y="5738887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modificación cliente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893687" y="6420738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898054" y="6507262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620688" y="7587625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modificación cajas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2884562" y="6420738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2888929" y="6507262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2611563" y="7587625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aza de cambio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fectivo instalación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68193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efectivo instalación)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8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fectivo compras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85946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efectivo compras)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558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banco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1927"/>
              </p:ext>
            </p:extLst>
          </p:nvPr>
        </p:nvGraphicFramePr>
        <p:xfrm>
          <a:off x="548680" y="1259632"/>
          <a:ext cx="580830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banco)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54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cheques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94947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cheques)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469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e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-</a:t>
            </a:r>
            <a:r>
              <a:rPr lang="es-MX" dirty="0" err="1" smtClean="0">
                <a:solidFill>
                  <a:schemeClr val="bg1"/>
                </a:solidFill>
                <a:latin typeface="Arial Black" pitchFamily="34" charset="0"/>
              </a:rPr>
              <a:t>cheq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18111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dólares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 e-</a:t>
                      </a:r>
                      <a:r>
                        <a:rPr lang="es-MX" sz="1200" baseline="0" dirty="0" err="1" smtClean="0">
                          <a:solidFill>
                            <a:schemeClr val="bg1"/>
                          </a:solidFill>
                        </a:rPr>
                        <a:t>cheq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424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dólares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144874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efectivo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principal a dólares) (321)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15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calzavara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33460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efectivo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principal a calzavara)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amiano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609529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efectivo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principal a amiano)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230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soldini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08641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efectivo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principal a soldini)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69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dielfe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797749"/>
              </p:ext>
            </p:extLst>
          </p:nvPr>
        </p:nvGraphicFramePr>
        <p:xfrm>
          <a:off x="548680" y="1259632"/>
          <a:ext cx="5808307" cy="601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(37.600,00)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publicidad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impuestos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(8.950,00)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mejoras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(márcelo sobrero)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 (viviana vara)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14/07/2022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ferretería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 de obra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transferencia (de efectivo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principal a dielfe)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 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pago (marcos zarich)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inicial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637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pago cliente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412776" y="1475657"/>
            <a:ext cx="442075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475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8831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2204864" y="2176919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620688" y="20424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del cliente: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5" name="54 Flecha abajo"/>
          <p:cNvSpPr/>
          <p:nvPr/>
        </p:nvSpPr>
        <p:spPr>
          <a:xfrm>
            <a:off x="5500715" y="2289577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83451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8345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349188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3491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3585489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 rot="10800000">
            <a:off x="5252530" y="4019265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Flecha izquierda"/>
          <p:cNvSpPr/>
          <p:nvPr/>
        </p:nvSpPr>
        <p:spPr>
          <a:xfrm rot="10800000">
            <a:off x="5380910" y="4139951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19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clientes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893687" y="3635896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898054" y="3722420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0688" y="4802783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lientes activos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846462" y="363833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2850829" y="3724856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573463" y="4805219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lientes terminados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805361" y="363833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809728" y="3724856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%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75212" y="4805219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anancia marginal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60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lientes activos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893687" y="1100857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898054" y="1187381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0688" y="2267744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santiago 60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846462" y="110329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2734161" y="1189817"/>
            <a:ext cx="1342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MZ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573463" y="227018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arcos zarich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805361" y="110329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809728" y="118981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VP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75212" y="227018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anessa pollo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893687" y="29686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898054" y="3055169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20688" y="4135532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phimas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846462" y="29710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2682880" y="3076266"/>
            <a:ext cx="149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73463" y="41379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ati celibertti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805361" y="29710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4743805" y="3057605"/>
            <a:ext cx="126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475212" y="4137968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fisherton  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893687" y="47688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674035" y="4855369"/>
            <a:ext cx="154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Ei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0688" y="5935732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eidico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846462" y="47712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645557" y="4857805"/>
            <a:ext cx="154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2573463" y="59381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leandro summa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4854127" y="4764554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4765188" y="4851078"/>
            <a:ext cx="133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581128" y="5931441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greenstyle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893687" y="659251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711357" y="6688856"/>
            <a:ext cx="1548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20688" y="7759402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felipe boero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2846462" y="659495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2645557" y="6700136"/>
            <a:ext cx="154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VV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2517480" y="7761838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iviana vara edificio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4854127" y="6588224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4746527" y="6674748"/>
            <a:ext cx="133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527781" y="7755111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maría covella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clientes terminados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893687" y="1100857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898054" y="1187381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20688" y="2267744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santiago 60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846462" y="110329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2734161" y="1189817"/>
            <a:ext cx="1342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MZ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2573463" y="227018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arcos zarich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805361" y="1103293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809728" y="1189817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VP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475212" y="2270180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anessa pollo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893687" y="29686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898054" y="3055169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20688" y="4135532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phimas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2846462" y="29710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2682880" y="3076266"/>
            <a:ext cx="149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73463" y="41379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ati celibertti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34 Rectángulo redondeado"/>
          <p:cNvSpPr/>
          <p:nvPr/>
        </p:nvSpPr>
        <p:spPr>
          <a:xfrm>
            <a:off x="4805361" y="29710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4743805" y="3057605"/>
            <a:ext cx="126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475212" y="4137968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fisherton  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893687" y="476884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674035" y="4855369"/>
            <a:ext cx="154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Ei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620688" y="5935732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eidico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846462" y="477128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2645557" y="4857805"/>
            <a:ext cx="154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 CuadroTexto"/>
          <p:cNvSpPr txBox="1"/>
          <p:nvPr/>
        </p:nvSpPr>
        <p:spPr>
          <a:xfrm>
            <a:off x="2573463" y="5938168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leandro summa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4854127" y="4764554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4765188" y="4851078"/>
            <a:ext cx="133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581128" y="5931441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greenstyle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893687" y="6592515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711357" y="6688856"/>
            <a:ext cx="1548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AF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620688" y="7759402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utocredito felipe boero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2846462" y="6594951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2645557" y="6700136"/>
            <a:ext cx="154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VV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57 CuadroTexto"/>
          <p:cNvSpPr txBox="1"/>
          <p:nvPr/>
        </p:nvSpPr>
        <p:spPr>
          <a:xfrm>
            <a:off x="2517480" y="7761838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iviana vara edificio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4854127" y="6588224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4746527" y="6674748"/>
            <a:ext cx="133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MC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60 CuadroTexto"/>
          <p:cNvSpPr txBox="1"/>
          <p:nvPr/>
        </p:nvSpPr>
        <p:spPr>
          <a:xfrm>
            <a:off x="4527781" y="7755111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maría covella 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a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utocredito santiago 60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Rectángulo redondeado"/>
          <p:cNvSpPr/>
          <p:nvPr/>
        </p:nvSpPr>
        <p:spPr>
          <a:xfrm>
            <a:off x="808950" y="1763688"/>
            <a:ext cx="5207883" cy="360040"/>
          </a:xfrm>
          <a:prstGeom prst="roundRect">
            <a:avLst/>
          </a:prstGeom>
          <a:noFill/>
          <a:ln w="63500">
            <a:solidFill>
              <a:srgbClr val="F2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61 CuadroTexto"/>
          <p:cNvSpPr txBox="1"/>
          <p:nvPr/>
        </p:nvSpPr>
        <p:spPr>
          <a:xfrm>
            <a:off x="3587134" y="2267744"/>
            <a:ext cx="202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osto presupuestado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1.400.000,00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70%</a:t>
            </a:r>
          </a:p>
          <a:p>
            <a:pPr algn="ctr"/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4598115" y="2123728"/>
            <a:ext cx="0" cy="14401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/>
          <p:nvPr/>
        </p:nvSpPr>
        <p:spPr>
          <a:xfrm>
            <a:off x="2348880" y="971600"/>
            <a:ext cx="2022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osto real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970.000,00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48,5%</a:t>
            </a:r>
          </a:p>
          <a:p>
            <a:pPr algn="ctr"/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64" name="63 Conector recto"/>
          <p:cNvCxnSpPr/>
          <p:nvPr/>
        </p:nvCxnSpPr>
        <p:spPr>
          <a:xfrm>
            <a:off x="3359861" y="1619672"/>
            <a:ext cx="0" cy="14401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64 CuadroTexto"/>
          <p:cNvSpPr txBox="1"/>
          <p:nvPr/>
        </p:nvSpPr>
        <p:spPr>
          <a:xfrm>
            <a:off x="1690175" y="1804597"/>
            <a:ext cx="3464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venta: 2.000.000,00</a:t>
            </a:r>
          </a:p>
          <a:p>
            <a:pPr algn="ctr"/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468069" y="2915816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ganancias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67" name="66 Conector recto"/>
          <p:cNvCxnSpPr/>
          <p:nvPr/>
        </p:nvCxnSpPr>
        <p:spPr>
          <a:xfrm>
            <a:off x="548680" y="3203848"/>
            <a:ext cx="28111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476672" y="3225914"/>
            <a:ext cx="3825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p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resupuestada: 600.000,00 (30%)</a:t>
            </a:r>
          </a:p>
          <a:p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r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eal: 1.030.000,00 (51,5%)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612085" y="3801978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venta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70" name="69 Conector recto"/>
          <p:cNvCxnSpPr/>
          <p:nvPr/>
        </p:nvCxnSpPr>
        <p:spPr>
          <a:xfrm>
            <a:off x="692696" y="4090010"/>
            <a:ext cx="24464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50666"/>
              </p:ext>
            </p:extLst>
          </p:nvPr>
        </p:nvGraphicFramePr>
        <p:xfrm>
          <a:off x="706942" y="4211960"/>
          <a:ext cx="2417166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83"/>
                <a:gridCol w="1208583"/>
              </a:tblGrid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venta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02/04/2022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(1.000.000,00)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15/06/2022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(500.000,00)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endParaRPr lang="es-A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1" name="70 CuadroTexto"/>
          <p:cNvSpPr txBox="1"/>
          <p:nvPr/>
        </p:nvSpPr>
        <p:spPr>
          <a:xfrm>
            <a:off x="3573016" y="3801976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m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ano de obra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72" name="71 Conector recto"/>
          <p:cNvCxnSpPr/>
          <p:nvPr/>
        </p:nvCxnSpPr>
        <p:spPr>
          <a:xfrm>
            <a:off x="3653627" y="4090008"/>
            <a:ext cx="24464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7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2112"/>
              </p:ext>
            </p:extLst>
          </p:nvPr>
        </p:nvGraphicFramePr>
        <p:xfrm>
          <a:off x="3667873" y="4211958"/>
          <a:ext cx="2417166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83"/>
                <a:gridCol w="1208583"/>
              </a:tblGrid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presupuestado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400.000,00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07/04/2022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(150.000,00)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17/06/2022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(100.000,00)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endParaRPr lang="es-A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150.000,00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4" name="73 CuadroTexto"/>
          <p:cNvSpPr txBox="1"/>
          <p:nvPr/>
        </p:nvSpPr>
        <p:spPr>
          <a:xfrm>
            <a:off x="620688" y="5962216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 smtClean="0">
              <a:solidFill>
                <a:schemeClr val="bg1"/>
              </a:solidFill>
              <a:latin typeface="Arial Black" pitchFamily="34" charset="0"/>
            </a:endParaRP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701299" y="6250248"/>
            <a:ext cx="24464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7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77808"/>
              </p:ext>
            </p:extLst>
          </p:nvPr>
        </p:nvGraphicFramePr>
        <p:xfrm>
          <a:off x="715545" y="6372198"/>
          <a:ext cx="2417166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83"/>
                <a:gridCol w="1208583"/>
              </a:tblGrid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venta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900.000,00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07/04/2022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(500.000,00)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12/06/2022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(100.000,00)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endParaRPr lang="es-A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300.000,00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77" name="76 CuadroTexto"/>
          <p:cNvSpPr txBox="1"/>
          <p:nvPr/>
        </p:nvSpPr>
        <p:spPr>
          <a:xfrm>
            <a:off x="3581619" y="5962214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comisiones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78" name="77 Conector recto"/>
          <p:cNvCxnSpPr/>
          <p:nvPr/>
        </p:nvCxnSpPr>
        <p:spPr>
          <a:xfrm>
            <a:off x="3662230" y="6250246"/>
            <a:ext cx="244649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7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3379"/>
              </p:ext>
            </p:extLst>
          </p:nvPr>
        </p:nvGraphicFramePr>
        <p:xfrm>
          <a:off x="3676476" y="6372196"/>
          <a:ext cx="2417166" cy="165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583"/>
                <a:gridCol w="1208583"/>
              </a:tblGrid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presupuestado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100.000,00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07/04/2022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(50.000,00)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17/06/2022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(10.000,00)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276031">
                <a:tc>
                  <a:txBody>
                    <a:bodyPr/>
                    <a:lstStyle/>
                    <a:p>
                      <a:r>
                        <a:rPr lang="es-MX" sz="1000" b="1" dirty="0" smtClean="0">
                          <a:solidFill>
                            <a:schemeClr val="bg1"/>
                          </a:solidFill>
                        </a:rPr>
                        <a:t>saldo</a:t>
                      </a:r>
                      <a:endParaRPr lang="es-AR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000" dirty="0" smtClean="0">
                          <a:solidFill>
                            <a:schemeClr val="bg1"/>
                          </a:solidFill>
                        </a:rPr>
                        <a:t>40.000,00</a:t>
                      </a:r>
                      <a:endParaRPr lang="es-AR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0" name="79 CuadroTexto"/>
          <p:cNvSpPr txBox="1"/>
          <p:nvPr/>
        </p:nvSpPr>
        <p:spPr>
          <a:xfrm>
            <a:off x="612085" y="5962218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Materiales, fletes y viáticos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 rot="5400000">
            <a:off x="3176140" y="6693446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Flecha izquierda"/>
          <p:cNvSpPr/>
          <p:nvPr/>
        </p:nvSpPr>
        <p:spPr>
          <a:xfrm rot="5400000">
            <a:off x="3233447" y="6736741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 redondeado"/>
          <p:cNvSpPr/>
          <p:nvPr/>
        </p:nvSpPr>
        <p:spPr>
          <a:xfrm rot="16200000">
            <a:off x="3177618" y="7777002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Flecha izquierda"/>
          <p:cNvSpPr/>
          <p:nvPr/>
        </p:nvSpPr>
        <p:spPr>
          <a:xfrm rot="16200000">
            <a:off x="3234925" y="7820297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 rot="5400000">
            <a:off x="3182979" y="4529989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Flecha izquierda"/>
          <p:cNvSpPr/>
          <p:nvPr/>
        </p:nvSpPr>
        <p:spPr>
          <a:xfrm rot="5400000">
            <a:off x="3240286" y="4573284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 rot="16200000">
            <a:off x="3184457" y="5613545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Flecha izquierda"/>
          <p:cNvSpPr/>
          <p:nvPr/>
        </p:nvSpPr>
        <p:spPr>
          <a:xfrm rot="16200000">
            <a:off x="3241764" y="5656840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Rectángulo redondeado"/>
          <p:cNvSpPr/>
          <p:nvPr/>
        </p:nvSpPr>
        <p:spPr>
          <a:xfrm rot="5400000">
            <a:off x="6135783" y="4529989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54 Flecha izquierda"/>
          <p:cNvSpPr/>
          <p:nvPr/>
        </p:nvSpPr>
        <p:spPr>
          <a:xfrm rot="5400000">
            <a:off x="6193090" y="4573284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 rot="16200000">
            <a:off x="6137261" y="5613545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Flecha izquierda"/>
          <p:cNvSpPr/>
          <p:nvPr/>
        </p:nvSpPr>
        <p:spPr>
          <a:xfrm rot="16200000">
            <a:off x="6194568" y="5656840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Rectángulo redondeado"/>
          <p:cNvSpPr/>
          <p:nvPr/>
        </p:nvSpPr>
        <p:spPr>
          <a:xfrm rot="5400000">
            <a:off x="6142622" y="6708076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58 Flecha izquierda"/>
          <p:cNvSpPr/>
          <p:nvPr/>
        </p:nvSpPr>
        <p:spPr>
          <a:xfrm rot="5400000">
            <a:off x="6199929" y="6751371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Rectángulo redondeado"/>
          <p:cNvSpPr/>
          <p:nvPr/>
        </p:nvSpPr>
        <p:spPr>
          <a:xfrm rot="16200000">
            <a:off x="6144100" y="7791632"/>
            <a:ext cx="244804" cy="2287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Flecha izquierda"/>
          <p:cNvSpPr/>
          <p:nvPr/>
        </p:nvSpPr>
        <p:spPr>
          <a:xfrm rot="16200000">
            <a:off x="6201407" y="7834927"/>
            <a:ext cx="135342" cy="131341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2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g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anancia marginal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65 CuadroTexto"/>
          <p:cNvSpPr txBox="1"/>
          <p:nvPr/>
        </p:nvSpPr>
        <p:spPr>
          <a:xfrm>
            <a:off x="468069" y="1187624"/>
            <a:ext cx="38250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chemeClr val="bg1"/>
                </a:solidFill>
                <a:latin typeface="Arial Black" pitchFamily="34" charset="0"/>
              </a:rPr>
              <a:t>g</a:t>
            </a:r>
            <a:r>
              <a:rPr lang="es-MX" sz="1100" dirty="0" smtClean="0">
                <a:solidFill>
                  <a:schemeClr val="bg1"/>
                </a:solidFill>
                <a:latin typeface="Arial Black" pitchFamily="34" charset="0"/>
              </a:rPr>
              <a:t>anancia marginal (clientes terminados)</a:t>
            </a:r>
          </a:p>
          <a:p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67" name="66 Conector recto"/>
          <p:cNvCxnSpPr/>
          <p:nvPr/>
        </p:nvCxnSpPr>
        <p:spPr>
          <a:xfrm>
            <a:off x="548680" y="1475656"/>
            <a:ext cx="564197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89754"/>
              </p:ext>
            </p:extLst>
          </p:nvPr>
        </p:nvGraphicFramePr>
        <p:xfrm>
          <a:off x="551517" y="1743650"/>
          <a:ext cx="563913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cliente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costos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ganancia ($)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ganancia (%)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 santiago 60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1.400.000,00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Marcos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zarich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270.000,00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20,6%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greenstyle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3.100.000,00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1.400.000,00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31,1%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eidico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6.200.000,00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45,3%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phimas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43,6%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leandro summa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1.890.000,00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1.190.000,00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37,0%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márcelo sobrero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25%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9" name="18 CuadroTexto"/>
          <p:cNvSpPr txBox="1"/>
          <p:nvPr/>
        </p:nvSpPr>
        <p:spPr>
          <a:xfrm>
            <a:off x="4096122" y="1216199"/>
            <a:ext cx="10167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Arial Black" pitchFamily="34" charset="0"/>
              </a:rPr>
              <a:t>9.270.000,00</a:t>
            </a:r>
            <a:endParaRPr lang="es-AR" sz="9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5625232" y="1216199"/>
            <a:ext cx="578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 smtClean="0">
                <a:solidFill>
                  <a:schemeClr val="bg1"/>
                </a:solidFill>
                <a:latin typeface="Arial Black" pitchFamily="34" charset="0"/>
              </a:rPr>
              <a:t>33,2%</a:t>
            </a:r>
            <a:endParaRPr lang="es-AR" sz="9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 rot="16200000">
            <a:off x="5682593" y="515973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787615" y="5269630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073519" y="5159731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178541" y="5269631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3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ventas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0849"/>
              </p:ext>
            </p:extLst>
          </p:nvPr>
        </p:nvGraphicFramePr>
        <p:xfrm>
          <a:off x="569268" y="991852"/>
          <a:ext cx="4511308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cliente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 (pesos)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(usd)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 santiago 60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Marcos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zarich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greenstyle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eidico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phimas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20 Rectángulo redondeado"/>
          <p:cNvSpPr/>
          <p:nvPr/>
        </p:nvSpPr>
        <p:spPr>
          <a:xfrm rot="16200000">
            <a:off x="5192185" y="292868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297207" y="303858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192183" y="12915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287680" y="138446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50855"/>
              </p:ext>
            </p:extLst>
          </p:nvPr>
        </p:nvGraphicFramePr>
        <p:xfrm>
          <a:off x="567730" y="3483628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 (pesos)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(usd)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abril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marzo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190647" y="522348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5295669" y="533338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190645" y="378332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5286142" y="387624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07525"/>
              </p:ext>
            </p:extLst>
          </p:nvPr>
        </p:nvGraphicFramePr>
        <p:xfrm>
          <a:off x="560642" y="5833640"/>
          <a:ext cx="33834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 (pesos)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venta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(usd)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35 Rectángulo redondeado"/>
          <p:cNvSpPr/>
          <p:nvPr/>
        </p:nvSpPr>
        <p:spPr>
          <a:xfrm rot="16200000">
            <a:off x="3993401" y="75907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Flecha izquierda"/>
          <p:cNvSpPr/>
          <p:nvPr/>
        </p:nvSpPr>
        <p:spPr>
          <a:xfrm rot="16200000">
            <a:off x="4098423" y="7700650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5400000">
            <a:off x="3993399" y="615059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izquierda"/>
          <p:cNvSpPr/>
          <p:nvPr/>
        </p:nvSpPr>
        <p:spPr>
          <a:xfrm rot="5400000">
            <a:off x="4088896" y="624350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800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proyección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13444"/>
              </p:ext>
            </p:extLst>
          </p:nvPr>
        </p:nvGraphicFramePr>
        <p:xfrm>
          <a:off x="548680" y="3441536"/>
          <a:ext cx="5808307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7331"/>
                <a:gridCol w="1043349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costos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fijos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: (ferretería)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7.444.907,26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gasto de mas en: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(márcelo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sobrero)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7.448.307,26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costos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fijos: (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 locales)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7.480.307,26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costos fijos: (sueldos)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7.534.307,26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nueva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ganancia: (marcos zarich)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321.000,00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7.213.307,26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11/07/2022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taza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de cambio: (caja dólares)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7.222.307,26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socios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7.245.307,26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gasto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 de menos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en: 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7.230.307,26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08/07/2022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aumento de ganancia en: (marcos zarich) 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7.174.307,26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06/07/2022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ajuste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(2.450,60)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7.176.757,86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570625" y="1106324"/>
            <a:ext cx="1296144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ajas: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(784.327,38)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140968" y="1100986"/>
            <a:ext cx="1503784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m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ateriales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(4.565.713,60)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4816762" y="1100986"/>
            <a:ext cx="1529133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m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ano de obra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(12.174.612,98)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140968" y="1909445"/>
            <a:ext cx="1503784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comisiones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0,00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816762" y="1907704"/>
            <a:ext cx="1529133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viáticos y fletes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0,00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3140967" y="2701533"/>
            <a:ext cx="3204927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(16.740.326,58)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570624" y="1734071"/>
            <a:ext cx="1490223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lientes por cobrar: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24.969.561,16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816762" y="430969"/>
            <a:ext cx="1492558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Arial Black" pitchFamily="34" charset="0"/>
              </a:rPr>
              <a:t>24.816,36usd</a:t>
            </a:r>
            <a:endParaRPr lang="es-A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64904" y="424796"/>
            <a:ext cx="2088232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$7.444.907,26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6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ostos fijos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997115"/>
              </p:ext>
            </p:extLst>
          </p:nvPr>
        </p:nvGraphicFramePr>
        <p:xfrm>
          <a:off x="569268" y="991852"/>
          <a:ext cx="4511308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costo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fijo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Alquileres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666,67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servicios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locales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1.214,29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papelería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160,00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sueldo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2.034,67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20 Rectángulo redondeado"/>
          <p:cNvSpPr/>
          <p:nvPr/>
        </p:nvSpPr>
        <p:spPr>
          <a:xfrm rot="16200000">
            <a:off x="5192185" y="292868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297207" y="303858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192183" y="12915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287680" y="138446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863614"/>
              </p:ext>
            </p:extLst>
          </p:nvPr>
        </p:nvGraphicFramePr>
        <p:xfrm>
          <a:off x="567730" y="3483628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abril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marzo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190647" y="522348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5295669" y="533338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190645" y="378332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5286142" y="387624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92452"/>
              </p:ext>
            </p:extLst>
          </p:nvPr>
        </p:nvGraphicFramePr>
        <p:xfrm>
          <a:off x="560642" y="5833640"/>
          <a:ext cx="33834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35 Rectángulo redondeado"/>
          <p:cNvSpPr/>
          <p:nvPr/>
        </p:nvSpPr>
        <p:spPr>
          <a:xfrm rot="16200000">
            <a:off x="3993401" y="75907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Flecha izquierda"/>
          <p:cNvSpPr/>
          <p:nvPr/>
        </p:nvSpPr>
        <p:spPr>
          <a:xfrm rot="16200000">
            <a:off x="4098423" y="7700650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5400000">
            <a:off x="3993399" y="615059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izquierda"/>
          <p:cNvSpPr/>
          <p:nvPr/>
        </p:nvSpPr>
        <p:spPr>
          <a:xfrm rot="5400000">
            <a:off x="4088896" y="624350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21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movimientos socios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1685775" y="3635896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CuadroTexto"/>
          <p:cNvSpPr txBox="1"/>
          <p:nvPr/>
        </p:nvSpPr>
        <p:spPr>
          <a:xfrm>
            <a:off x="1690142" y="3722420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412776" y="4802783"/>
            <a:ext cx="182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portes socios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93840" y="3638332"/>
            <a:ext cx="1126779" cy="1126779"/>
          </a:xfrm>
          <a:prstGeom prst="roundRect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042224" y="3724856"/>
            <a:ext cx="11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DS</a:t>
            </a:r>
            <a:endParaRPr lang="es-AR" sz="5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3763691" y="4805219"/>
            <a:ext cx="182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s-MX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ividendos socios</a:t>
            </a:r>
            <a:endParaRPr lang="es-AR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51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a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portes socios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942162"/>
              </p:ext>
            </p:extLst>
          </p:nvPr>
        </p:nvGraphicFramePr>
        <p:xfrm>
          <a:off x="569268" y="991852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aportes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aporte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666,67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aporte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1.214,29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aporte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160,00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aporte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2.034,67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aporte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20 Rectángulo redondeado"/>
          <p:cNvSpPr/>
          <p:nvPr/>
        </p:nvSpPr>
        <p:spPr>
          <a:xfrm rot="16200000">
            <a:off x="5192185" y="292868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297207" y="303858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192183" y="12915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287680" y="138446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64385"/>
              </p:ext>
            </p:extLst>
          </p:nvPr>
        </p:nvGraphicFramePr>
        <p:xfrm>
          <a:off x="567730" y="3483628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abril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marzo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190647" y="522348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5295669" y="533338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190645" y="378332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5286142" y="387624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27789"/>
              </p:ext>
            </p:extLst>
          </p:nvPr>
        </p:nvGraphicFramePr>
        <p:xfrm>
          <a:off x="560642" y="5833640"/>
          <a:ext cx="33834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35 Rectángulo redondeado"/>
          <p:cNvSpPr/>
          <p:nvPr/>
        </p:nvSpPr>
        <p:spPr>
          <a:xfrm rot="16200000">
            <a:off x="3993401" y="75907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Flecha izquierda"/>
          <p:cNvSpPr/>
          <p:nvPr/>
        </p:nvSpPr>
        <p:spPr>
          <a:xfrm rot="16200000">
            <a:off x="4098423" y="7700650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5400000">
            <a:off x="3993399" y="615059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izquierda"/>
          <p:cNvSpPr/>
          <p:nvPr/>
        </p:nvSpPr>
        <p:spPr>
          <a:xfrm rot="5400000">
            <a:off x="4088896" y="624350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33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ueva venta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2204864" y="1610147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620688" y="14756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del cliente: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33046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33046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siglas: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2708920" y="3124056"/>
            <a:ext cx="3124613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620688" y="298956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v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alor de la venta (pesos):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429000" y="4564216"/>
            <a:ext cx="2404533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620688" y="443146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costo de materiales, fletes y viáticos: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420888" y="5358045"/>
            <a:ext cx="341264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uadroTexto"/>
          <p:cNvSpPr txBox="1"/>
          <p:nvPr/>
        </p:nvSpPr>
        <p:spPr>
          <a:xfrm>
            <a:off x="620688" y="522355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 mano de obra: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6" name="35 Rectángulo redondeado"/>
          <p:cNvSpPr/>
          <p:nvPr/>
        </p:nvSpPr>
        <p:spPr>
          <a:xfrm>
            <a:off x="2420888" y="6148392"/>
            <a:ext cx="341264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CuadroTexto"/>
          <p:cNvSpPr txBox="1"/>
          <p:nvPr/>
        </p:nvSpPr>
        <p:spPr>
          <a:xfrm>
            <a:off x="620688" y="60139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osto de comisión: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2708920" y="3844136"/>
            <a:ext cx="3124613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CuadroTexto"/>
          <p:cNvSpPr txBox="1"/>
          <p:nvPr/>
        </p:nvSpPr>
        <p:spPr>
          <a:xfrm>
            <a:off x="620688" y="370964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v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alor de la venta (usd):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 rot="10800000">
            <a:off x="5180522" y="6683561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Flecha izquierda"/>
          <p:cNvSpPr/>
          <p:nvPr/>
        </p:nvSpPr>
        <p:spPr>
          <a:xfrm rot="10800000">
            <a:off x="5308902" y="6804247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41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dividendos socios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19065"/>
              </p:ext>
            </p:extLst>
          </p:nvPr>
        </p:nvGraphicFramePr>
        <p:xfrm>
          <a:off x="569268" y="991852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(200.000,00)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(666,67)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(1.214,29)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(160,00)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(305.200,00)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(2.034,67)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dividendo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(235,00)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20 Rectángulo redondeado"/>
          <p:cNvSpPr/>
          <p:nvPr/>
        </p:nvSpPr>
        <p:spPr>
          <a:xfrm rot="16200000">
            <a:off x="5192185" y="292868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297207" y="303858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192183" y="12915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287680" y="138446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67971"/>
              </p:ext>
            </p:extLst>
          </p:nvPr>
        </p:nvGraphicFramePr>
        <p:xfrm>
          <a:off x="567730" y="3483628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(935.200,00)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(4.310,63)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(1.700,00)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(2.500,00)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abril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(700.000,00)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marzo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(550.000,00)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(3.235,00)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190647" y="522348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5295669" y="533338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190645" y="378332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5286142" y="387624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39176"/>
              </p:ext>
            </p:extLst>
          </p:nvPr>
        </p:nvGraphicFramePr>
        <p:xfrm>
          <a:off x="560642" y="5833640"/>
          <a:ext cx="35322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18"/>
                <a:gridCol w="1177418"/>
                <a:gridCol w="117741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(2.000.000,00)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(1.700,00)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(4.500.000,00)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(13.700.000,00)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(76.000,00)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(550.000,00)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(3.235,00)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35 Rectángulo redondeado"/>
          <p:cNvSpPr/>
          <p:nvPr/>
        </p:nvSpPr>
        <p:spPr>
          <a:xfrm rot="16200000">
            <a:off x="4184073" y="75907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Flecha izquierda"/>
          <p:cNvSpPr/>
          <p:nvPr/>
        </p:nvSpPr>
        <p:spPr>
          <a:xfrm rot="16200000">
            <a:off x="4289095" y="7700650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5400000">
            <a:off x="4184071" y="615059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izquierda"/>
          <p:cNvSpPr/>
          <p:nvPr/>
        </p:nvSpPr>
        <p:spPr>
          <a:xfrm rot="5400000">
            <a:off x="4279568" y="624350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29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flujos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089086"/>
              </p:ext>
            </p:extLst>
          </p:nvPr>
        </p:nvGraphicFramePr>
        <p:xfrm>
          <a:off x="569268" y="991852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movimiento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ingreso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666,67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ingreso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1.214,29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egreso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(160,00)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ingreso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2.034,67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egreso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(235,00)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20 Rectángulo redondeado"/>
          <p:cNvSpPr/>
          <p:nvPr/>
        </p:nvSpPr>
        <p:spPr>
          <a:xfrm rot="16200000">
            <a:off x="5192185" y="2711458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297207" y="2821358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192183" y="12915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287680" y="138446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1290"/>
              </p:ext>
            </p:extLst>
          </p:nvPr>
        </p:nvGraphicFramePr>
        <p:xfrm>
          <a:off x="567730" y="3319734"/>
          <a:ext cx="53290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26"/>
                <a:gridCol w="1008112"/>
                <a:gridCol w="936104"/>
                <a:gridCol w="1008112"/>
                <a:gridCol w="811555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 y 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 2022 (ingresos)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595.200,00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2.610,63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(egresos)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(1.700,00)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(ingresos)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(200.000,00)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(500,00)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(egresos)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(700.000,00)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(ingresos)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963495" y="5059592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6068517" y="5169492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963493" y="3619432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6058990" y="3712349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0" name="3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10858"/>
              </p:ext>
            </p:extLst>
          </p:nvPr>
        </p:nvGraphicFramePr>
        <p:xfrm>
          <a:off x="565932" y="5711458"/>
          <a:ext cx="53290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812"/>
                <a:gridCol w="992791"/>
                <a:gridCol w="1065802"/>
                <a:gridCol w="1065802"/>
                <a:gridCol w="106580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 (ingresos)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595.200,00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2.610,63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2022 (egresos)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(1.700,00)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2021 (ingresos)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(200.000,00)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(500,00)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2021(egresos)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(700.000,00)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2020 (ingresos)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" name="40 Rectángulo redondeado"/>
          <p:cNvSpPr/>
          <p:nvPr/>
        </p:nvSpPr>
        <p:spPr>
          <a:xfrm rot="16200000">
            <a:off x="5961697" y="745131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Flecha izquierda"/>
          <p:cNvSpPr/>
          <p:nvPr/>
        </p:nvSpPr>
        <p:spPr>
          <a:xfrm rot="16200000">
            <a:off x="6066719" y="756121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 rot="5400000">
            <a:off x="5961695" y="601115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Flecha izquierda"/>
          <p:cNvSpPr/>
          <p:nvPr/>
        </p:nvSpPr>
        <p:spPr>
          <a:xfrm rot="5400000">
            <a:off x="6057192" y="610407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00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ajustes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109350"/>
              </p:ext>
            </p:extLst>
          </p:nvPr>
        </p:nvGraphicFramePr>
        <p:xfrm>
          <a:off x="569268" y="991852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movimiento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fecha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positivo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666,67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positivo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1.214,29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negativo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(160,00)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positivo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2.034,67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05/07/2022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negativo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(235,00)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02/07/2022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1" name="20 Rectángulo redondeado"/>
          <p:cNvSpPr/>
          <p:nvPr/>
        </p:nvSpPr>
        <p:spPr>
          <a:xfrm rot="16200000">
            <a:off x="5192185" y="2711458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izquierda"/>
          <p:cNvSpPr/>
          <p:nvPr/>
        </p:nvSpPr>
        <p:spPr>
          <a:xfrm rot="16200000">
            <a:off x="5297207" y="2821358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 redondeado"/>
          <p:cNvSpPr/>
          <p:nvPr/>
        </p:nvSpPr>
        <p:spPr>
          <a:xfrm rot="5400000">
            <a:off x="5192183" y="12915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Flecha izquierda"/>
          <p:cNvSpPr/>
          <p:nvPr/>
        </p:nvSpPr>
        <p:spPr>
          <a:xfrm rot="5400000">
            <a:off x="5287680" y="138446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38979"/>
              </p:ext>
            </p:extLst>
          </p:nvPr>
        </p:nvGraphicFramePr>
        <p:xfrm>
          <a:off x="567730" y="3319734"/>
          <a:ext cx="53290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26"/>
                <a:gridCol w="1008112"/>
                <a:gridCol w="936104"/>
                <a:gridCol w="1008112"/>
                <a:gridCol w="811555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 y 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 2022 (positivos)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595.200,00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2.610,63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(negativos)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(1.700,00)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(positivos)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(200.000,00)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(500,00)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(negativos)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(700.000,00)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2022 (positivos)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963495" y="5059592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6068517" y="5169492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963493" y="3619432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6058990" y="3712349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0" name="3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51020"/>
              </p:ext>
            </p:extLst>
          </p:nvPr>
        </p:nvGraphicFramePr>
        <p:xfrm>
          <a:off x="565932" y="5711458"/>
          <a:ext cx="53290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924"/>
                <a:gridCol w="1008112"/>
                <a:gridCol w="936104"/>
                <a:gridCol w="1008112"/>
                <a:gridCol w="8097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 (positivos)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595.200,00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2.610,63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2022 (negativos)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(340.000,00)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(1.700,00)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2021 (positivos)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(200.000,00)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(500,00)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2021(negativos)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(700.000,00)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2020 (positivos)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1" name="40 Rectángulo redondeado"/>
          <p:cNvSpPr/>
          <p:nvPr/>
        </p:nvSpPr>
        <p:spPr>
          <a:xfrm rot="16200000">
            <a:off x="5961697" y="745131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Flecha izquierda"/>
          <p:cNvSpPr/>
          <p:nvPr/>
        </p:nvSpPr>
        <p:spPr>
          <a:xfrm rot="16200000">
            <a:off x="6066719" y="756121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 redondeado"/>
          <p:cNvSpPr/>
          <p:nvPr/>
        </p:nvSpPr>
        <p:spPr>
          <a:xfrm rot="5400000">
            <a:off x="5961695" y="601115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Flecha izquierda"/>
          <p:cNvSpPr/>
          <p:nvPr/>
        </p:nvSpPr>
        <p:spPr>
          <a:xfrm rot="5400000">
            <a:off x="6057192" y="610407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03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p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unto de equilibrio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344176"/>
            <a:ext cx="404287" cy="4042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0044" y="8395432"/>
            <a:ext cx="221313" cy="281024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0" name="2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5274"/>
              </p:ext>
            </p:extLst>
          </p:nvPr>
        </p:nvGraphicFramePr>
        <p:xfrm>
          <a:off x="567730" y="3483628"/>
          <a:ext cx="4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mes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julio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935.200,00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4.310,63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junio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mayo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2.500,00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abril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marzo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1" name="30 Rectángulo redondeado"/>
          <p:cNvSpPr/>
          <p:nvPr/>
        </p:nvSpPr>
        <p:spPr>
          <a:xfrm rot="16200000">
            <a:off x="5190647" y="522348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izquierda"/>
          <p:cNvSpPr/>
          <p:nvPr/>
        </p:nvSpPr>
        <p:spPr>
          <a:xfrm rot="16200000">
            <a:off x="5295669" y="5333386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5400000">
            <a:off x="5190645" y="3783326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5400000">
            <a:off x="5286142" y="3876243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35" name="3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0986"/>
              </p:ext>
            </p:extLst>
          </p:nvPr>
        </p:nvGraphicFramePr>
        <p:xfrm>
          <a:off x="560642" y="5833640"/>
          <a:ext cx="33834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27"/>
                <a:gridCol w="1127827"/>
                <a:gridCol w="112782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año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pesos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usd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2022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2.000.000,00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2021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340.000,00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1.700,00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2020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4.500.000,00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13.700.000,00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76.000,00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550.000,00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3.235,00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36" name="35 Rectángulo redondeado"/>
          <p:cNvSpPr/>
          <p:nvPr/>
        </p:nvSpPr>
        <p:spPr>
          <a:xfrm rot="16200000">
            <a:off x="3993401" y="759075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36 Flecha izquierda"/>
          <p:cNvSpPr/>
          <p:nvPr/>
        </p:nvSpPr>
        <p:spPr>
          <a:xfrm rot="16200000">
            <a:off x="4098423" y="7700650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Rectángulo redondeado"/>
          <p:cNvSpPr/>
          <p:nvPr/>
        </p:nvSpPr>
        <p:spPr>
          <a:xfrm rot="5400000">
            <a:off x="3993399" y="6150590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Flecha izquierda"/>
          <p:cNvSpPr/>
          <p:nvPr/>
        </p:nvSpPr>
        <p:spPr>
          <a:xfrm rot="5400000">
            <a:off x="4088896" y="6243507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CuadroTexto"/>
          <p:cNvSpPr txBox="1"/>
          <p:nvPr/>
        </p:nvSpPr>
        <p:spPr>
          <a:xfrm>
            <a:off x="476673" y="18984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Vta(pe) =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1844824" y="1691680"/>
            <a:ext cx="41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p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rom. Costos fijos ult. 6 meses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1844824" y="2061245"/>
            <a:ext cx="417201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CuadroTexto"/>
          <p:cNvSpPr txBox="1"/>
          <p:nvPr/>
        </p:nvSpPr>
        <p:spPr>
          <a:xfrm>
            <a:off x="2115869" y="2061478"/>
            <a:ext cx="412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% ganancia marginal / 100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864387" y="996823"/>
            <a:ext cx="1492558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Arial Black" pitchFamily="34" charset="0"/>
              </a:rPr>
              <a:t>1</a:t>
            </a:r>
            <a:r>
              <a:rPr lang="es-MX" sz="1400" dirty="0" smtClean="0">
                <a:solidFill>
                  <a:schemeClr val="bg1"/>
                </a:solidFill>
                <a:latin typeface="Arial Black" pitchFamily="34" charset="0"/>
              </a:rPr>
              <a:t>4.816,36usd</a:t>
            </a:r>
            <a:endParaRPr lang="es-A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2612529" y="990650"/>
            <a:ext cx="2088232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$3.444.907,26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cuentas por cobrar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51424"/>
              </p:ext>
            </p:extLst>
          </p:nvPr>
        </p:nvGraphicFramePr>
        <p:xfrm>
          <a:off x="548680" y="1259632"/>
          <a:ext cx="3717627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78"/>
                <a:gridCol w="1043349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marcos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zarich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300.050,00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diego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retamoso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337.650,00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santiago 60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380.650,00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greenstyle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389.600,00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eidico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445.600,00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leandro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summa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105.600,00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vanessa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pollo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135.600,00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autocredito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felipe boero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139.000,00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aldo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perera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171.000,00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nadia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beltran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225.000,00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jorgelina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torrens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330.000,00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francisco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alvarez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9.000,00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juan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delmas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18.000,00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diego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giovanini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41.000,00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marisol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fisman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56.000,00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4236990" y="419838"/>
            <a:ext cx="2088232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$24.969.561,16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821005" y="996823"/>
            <a:ext cx="1492558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Arial Black" pitchFamily="34" charset="0"/>
              </a:rPr>
              <a:t>83.231,87usd</a:t>
            </a:r>
            <a:endParaRPr lang="es-A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71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uentas por gastar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99592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404664" y="812372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495722" y="824440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7922"/>
              </p:ext>
            </p:extLst>
          </p:nvPr>
        </p:nvGraphicFramePr>
        <p:xfrm>
          <a:off x="548680" y="3441536"/>
          <a:ext cx="5721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464"/>
                <a:gridCol w="161017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de obra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: (diego retamoso)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(3.400,00)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materiales: (marcelo sobrero)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comisión: (diego giovanini)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(54.000,00)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materiales: (eidico)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(105.000,00)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mano de obra: (marcos zarich)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(321.000,00)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materiales: (marcos zarich)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(9.000,00)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mano</a:t>
                      </a:r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 de obra: (autocredito santiago 60)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(23.000,00)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materiales: </a:t>
                      </a:r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(diego retamoso)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(15.000,00)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baseline="0" dirty="0" smtClean="0">
                          <a:solidFill>
                            <a:schemeClr val="bg1"/>
                          </a:solidFill>
                        </a:rPr>
                        <a:t>comisión: (marcos zarich)  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(56.000,00)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chemeClr val="bg1"/>
                          </a:solidFill>
                        </a:rPr>
                        <a:t>materiales: (marisol fisman)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sz="1200" dirty="0" smtClean="0">
                          <a:solidFill>
                            <a:schemeClr val="bg1"/>
                          </a:solidFill>
                        </a:rPr>
                        <a:t>(2.450,60)</a:t>
                      </a:r>
                      <a:endParaRPr lang="es-A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2" name="61 Rectángulo redondeado"/>
          <p:cNvSpPr/>
          <p:nvPr/>
        </p:nvSpPr>
        <p:spPr>
          <a:xfrm rot="16200000">
            <a:off x="5898617" y="7415304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62 Flecha izquierda"/>
          <p:cNvSpPr/>
          <p:nvPr/>
        </p:nvSpPr>
        <p:spPr>
          <a:xfrm rot="16200000">
            <a:off x="6003639" y="7525204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 rot="5400000">
            <a:off x="5289543" y="7415305"/>
            <a:ext cx="480728" cy="4573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Flecha izquierda"/>
          <p:cNvSpPr/>
          <p:nvPr/>
        </p:nvSpPr>
        <p:spPr>
          <a:xfrm rot="5400000">
            <a:off x="5394565" y="7525205"/>
            <a:ext cx="270683" cy="26268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620688" y="1100986"/>
            <a:ext cx="1503784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m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ateriales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(4.565.713,60)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296482" y="1100986"/>
            <a:ext cx="1529133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solidFill>
                  <a:schemeClr val="bg1"/>
                </a:solidFill>
                <a:latin typeface="Arial Black" pitchFamily="34" charset="0"/>
              </a:rPr>
              <a:t>m</a:t>
            </a:r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ano de obra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(12.174.612,98)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20688" y="1909445"/>
            <a:ext cx="1503784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comisiones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0,00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2296482" y="1907704"/>
            <a:ext cx="1529133" cy="646331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viáticos y fletes por gastar:</a:t>
            </a:r>
          </a:p>
          <a:p>
            <a:pPr algn="ctr"/>
            <a:r>
              <a:rPr lang="es-MX" sz="1200" dirty="0" smtClean="0">
                <a:solidFill>
                  <a:schemeClr val="bg1"/>
                </a:solidFill>
                <a:latin typeface="Arial Black" pitchFamily="34" charset="0"/>
              </a:rPr>
              <a:t>0,00</a:t>
            </a:r>
            <a:endParaRPr lang="es-AR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816762" y="1023863"/>
            <a:ext cx="1492558" cy="30777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>
                <a:solidFill>
                  <a:schemeClr val="bg1"/>
                </a:solidFill>
                <a:latin typeface="Arial Black" pitchFamily="34" charset="0"/>
              </a:rPr>
              <a:t>55.801,09usd</a:t>
            </a:r>
            <a:endParaRPr lang="es-AR" sz="14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4221088" y="424796"/>
            <a:ext cx="2088232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$16.740.326,58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costo fijo 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412776" y="1475657"/>
            <a:ext cx="442075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475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8831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2564904" y="2176918"/>
            <a:ext cx="3268629" cy="3788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620688" y="21864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adjudicación: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5" name="54 Flecha abajo"/>
          <p:cNvSpPr/>
          <p:nvPr/>
        </p:nvSpPr>
        <p:spPr>
          <a:xfrm>
            <a:off x="5500715" y="2289577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83451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8345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349188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349188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3585489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 rot="10800000">
            <a:off x="5180522" y="4019265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Flecha izquierda"/>
          <p:cNvSpPr/>
          <p:nvPr/>
        </p:nvSpPr>
        <p:spPr>
          <a:xfrm rot="10800000">
            <a:off x="5308902" y="4139951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95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costo variable 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412776" y="1475657"/>
            <a:ext cx="442075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475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8831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52 Rectángulo redondeado"/>
          <p:cNvSpPr/>
          <p:nvPr/>
        </p:nvSpPr>
        <p:spPr>
          <a:xfrm>
            <a:off x="2564904" y="2959714"/>
            <a:ext cx="3268629" cy="3788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53 CuadroTexto"/>
          <p:cNvSpPr txBox="1"/>
          <p:nvPr/>
        </p:nvSpPr>
        <p:spPr>
          <a:xfrm>
            <a:off x="620688" y="296924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adjudicación: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5" name="54 Flecha abajo"/>
          <p:cNvSpPr/>
          <p:nvPr/>
        </p:nvSpPr>
        <p:spPr>
          <a:xfrm>
            <a:off x="5500715" y="3072373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3617312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3617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427467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42746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436828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2204864" y="2176919"/>
            <a:ext cx="3628669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620688" y="204242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n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ombre del cliente: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2" name="31 Flecha abajo"/>
          <p:cNvSpPr/>
          <p:nvPr/>
        </p:nvSpPr>
        <p:spPr>
          <a:xfrm>
            <a:off x="5500715" y="2289577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Rectángulo redondeado"/>
          <p:cNvSpPr/>
          <p:nvPr/>
        </p:nvSpPr>
        <p:spPr>
          <a:xfrm rot="10800000">
            <a:off x="5180522" y="4811353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izquierda"/>
          <p:cNvSpPr/>
          <p:nvPr/>
        </p:nvSpPr>
        <p:spPr>
          <a:xfrm rot="10800000">
            <a:off x="5308902" y="4932039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12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ajuste 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412776" y="1475657"/>
            <a:ext cx="442075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475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8831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19573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195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285310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28531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2946709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 rot="10800000">
            <a:off x="5180522" y="341987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Flecha izquierda"/>
          <p:cNvSpPr/>
          <p:nvPr/>
        </p:nvSpPr>
        <p:spPr>
          <a:xfrm rot="10800000">
            <a:off x="5308902" y="354055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12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aporte socios  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412776" y="1475657"/>
            <a:ext cx="442075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475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8831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19573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195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285310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28531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2946709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 rot="10800000">
            <a:off x="5180522" y="341987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Flecha izquierda"/>
          <p:cNvSpPr/>
          <p:nvPr/>
        </p:nvSpPr>
        <p:spPr>
          <a:xfrm rot="10800000">
            <a:off x="5308902" y="354055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367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45 Grupo"/>
          <p:cNvGrpSpPr/>
          <p:nvPr/>
        </p:nvGrpSpPr>
        <p:grpSpPr>
          <a:xfrm>
            <a:off x="332656" y="323528"/>
            <a:ext cx="6264696" cy="8496944"/>
            <a:chOff x="332656" y="323528"/>
            <a:chExt cx="6264696" cy="8496944"/>
          </a:xfrm>
        </p:grpSpPr>
        <p:sp>
          <p:nvSpPr>
            <p:cNvPr id="25" name="24 Rectángulo"/>
            <p:cNvSpPr/>
            <p:nvPr/>
          </p:nvSpPr>
          <p:spPr>
            <a:xfrm>
              <a:off x="332656" y="323528"/>
              <a:ext cx="6192688" cy="84969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45" name="44 Grupo"/>
            <p:cNvGrpSpPr/>
            <p:nvPr/>
          </p:nvGrpSpPr>
          <p:grpSpPr>
            <a:xfrm>
              <a:off x="5229200" y="8174208"/>
              <a:ext cx="1368152" cy="574256"/>
              <a:chOff x="3265836" y="7313291"/>
              <a:chExt cx="1368152" cy="574256"/>
            </a:xfrm>
          </p:grpSpPr>
          <p:grpSp>
            <p:nvGrpSpPr>
              <p:cNvPr id="44" name="43 Grupo"/>
              <p:cNvGrpSpPr/>
              <p:nvPr/>
            </p:nvGrpSpPr>
            <p:grpSpPr>
              <a:xfrm>
                <a:off x="3356992" y="7313291"/>
                <a:ext cx="1044116" cy="366474"/>
                <a:chOff x="5517232" y="8244408"/>
                <a:chExt cx="853167" cy="299453"/>
              </a:xfrm>
            </p:grpSpPr>
            <p:sp>
              <p:nvSpPr>
                <p:cNvPr id="26" name="Freeform 459"/>
                <p:cNvSpPr>
                  <a:spLocks/>
                </p:cNvSpPr>
                <p:nvPr/>
              </p:nvSpPr>
              <p:spPr bwMode="auto">
                <a:xfrm>
                  <a:off x="5517232" y="8254390"/>
                  <a:ext cx="216920" cy="284480"/>
                </a:xfrm>
                <a:custGeom>
                  <a:avLst/>
                  <a:gdLst>
                    <a:gd name="T0" fmla="*/ 2147483647 w 1028"/>
                    <a:gd name="T1" fmla="*/ 0 h 1497"/>
                    <a:gd name="T2" fmla="*/ 2147483647 w 1028"/>
                    <a:gd name="T3" fmla="*/ 2147483647 h 1497"/>
                    <a:gd name="T4" fmla="*/ 2147483647 w 1028"/>
                    <a:gd name="T5" fmla="*/ 2147483647 h 1497"/>
                    <a:gd name="T6" fmla="*/ 2147483647 w 1028"/>
                    <a:gd name="T7" fmla="*/ 2147483647 h 1497"/>
                    <a:gd name="T8" fmla="*/ 2147483647 w 1028"/>
                    <a:gd name="T9" fmla="*/ 2147483647 h 1497"/>
                    <a:gd name="T10" fmla="*/ 2147483647 w 1028"/>
                    <a:gd name="T11" fmla="*/ 2147483647 h 1497"/>
                    <a:gd name="T12" fmla="*/ 2147483647 w 1028"/>
                    <a:gd name="T13" fmla="*/ 2147483647 h 1497"/>
                    <a:gd name="T14" fmla="*/ 2147483647 w 1028"/>
                    <a:gd name="T15" fmla="*/ 2147483647 h 1497"/>
                    <a:gd name="T16" fmla="*/ 2147483647 w 1028"/>
                    <a:gd name="T17" fmla="*/ 2147483647 h 1497"/>
                    <a:gd name="T18" fmla="*/ 2147483647 w 1028"/>
                    <a:gd name="T19" fmla="*/ 2147483647 h 1497"/>
                    <a:gd name="T20" fmla="*/ 2147483647 w 1028"/>
                    <a:gd name="T21" fmla="*/ 2147483647 h 1497"/>
                    <a:gd name="T22" fmla="*/ 2147483647 w 1028"/>
                    <a:gd name="T23" fmla="*/ 0 h 1497"/>
                    <a:gd name="T24" fmla="*/ 2147483647 w 1028"/>
                    <a:gd name="T25" fmla="*/ 0 h 1497"/>
                    <a:gd name="T26" fmla="*/ 2147483647 w 1028"/>
                    <a:gd name="T27" fmla="*/ 0 h 149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1028" h="1497">
                      <a:moveTo>
                        <a:pt x="1028" y="0"/>
                      </a:moveTo>
                      <a:lnTo>
                        <a:pt x="1028" y="277"/>
                      </a:lnTo>
                      <a:lnTo>
                        <a:pt x="327" y="277"/>
                      </a:lnTo>
                      <a:lnTo>
                        <a:pt x="327" y="623"/>
                      </a:lnTo>
                      <a:lnTo>
                        <a:pt x="934" y="623"/>
                      </a:lnTo>
                      <a:lnTo>
                        <a:pt x="934" y="878"/>
                      </a:lnTo>
                      <a:lnTo>
                        <a:pt x="327" y="878"/>
                      </a:lnTo>
                      <a:lnTo>
                        <a:pt x="327" y="1497"/>
                      </a:lnTo>
                      <a:lnTo>
                        <a:pt x="8" y="1497"/>
                      </a:lnTo>
                      <a:lnTo>
                        <a:pt x="8" y="175"/>
                      </a:lnTo>
                      <a:cubicBezTo>
                        <a:pt x="8" y="175"/>
                        <a:pt x="0" y="0"/>
                        <a:pt x="167" y="0"/>
                      </a:cubicBezTo>
                      <a:lnTo>
                        <a:pt x="243" y="0"/>
                      </a:lnTo>
                      <a:lnTo>
                        <a:pt x="1028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7" name="Freeform 460"/>
                <p:cNvSpPr>
                  <a:spLocks noEditPoints="1"/>
                </p:cNvSpPr>
                <p:nvPr/>
              </p:nvSpPr>
              <p:spPr bwMode="auto">
                <a:xfrm>
                  <a:off x="5771287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8" name="Freeform 462"/>
                <p:cNvSpPr>
                  <a:spLocks noEditPoints="1"/>
                </p:cNvSpPr>
                <p:nvPr/>
              </p:nvSpPr>
              <p:spPr bwMode="auto">
                <a:xfrm>
                  <a:off x="5988206" y="8254390"/>
                  <a:ext cx="56812" cy="284480"/>
                </a:xfrm>
                <a:custGeom>
                  <a:avLst/>
                  <a:gdLst>
                    <a:gd name="T0" fmla="*/ 2147483647 w 11"/>
                    <a:gd name="T1" fmla="*/ 2147483647 h 57"/>
                    <a:gd name="T2" fmla="*/ 0 w 11"/>
                    <a:gd name="T3" fmla="*/ 2147483647 h 57"/>
                    <a:gd name="T4" fmla="*/ 0 w 11"/>
                    <a:gd name="T5" fmla="*/ 2147483647 h 57"/>
                    <a:gd name="T6" fmla="*/ 2147483647 w 11"/>
                    <a:gd name="T7" fmla="*/ 2147483647 h 57"/>
                    <a:gd name="T8" fmla="*/ 2147483647 w 11"/>
                    <a:gd name="T9" fmla="*/ 2147483647 h 57"/>
                    <a:gd name="T10" fmla="*/ 0 w 11"/>
                    <a:gd name="T11" fmla="*/ 0 h 57"/>
                    <a:gd name="T12" fmla="*/ 2147483647 w 11"/>
                    <a:gd name="T13" fmla="*/ 0 h 57"/>
                    <a:gd name="T14" fmla="*/ 2147483647 w 11"/>
                    <a:gd name="T15" fmla="*/ 2147483647 h 57"/>
                    <a:gd name="T16" fmla="*/ 0 w 11"/>
                    <a:gd name="T17" fmla="*/ 2147483647 h 57"/>
                    <a:gd name="T18" fmla="*/ 0 w 11"/>
                    <a:gd name="T19" fmla="*/ 0 h 5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" h="57">
                      <a:moveTo>
                        <a:pt x="11" y="57"/>
                      </a:moveTo>
                      <a:lnTo>
                        <a:pt x="0" y="57"/>
                      </a:lnTo>
                      <a:lnTo>
                        <a:pt x="0" y="15"/>
                      </a:lnTo>
                      <a:lnTo>
                        <a:pt x="11" y="15"/>
                      </a:lnTo>
                      <a:lnTo>
                        <a:pt x="11" y="57"/>
                      </a:lnTo>
                      <a:close/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9"/>
                      </a:lnTo>
                      <a:lnTo>
                        <a:pt x="0" y="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29" name="Freeform 463"/>
                <p:cNvSpPr>
                  <a:spLocks/>
                </p:cNvSpPr>
                <p:nvPr/>
              </p:nvSpPr>
              <p:spPr bwMode="auto">
                <a:xfrm>
                  <a:off x="6086337" y="8244408"/>
                  <a:ext cx="284062" cy="299453"/>
                </a:xfrm>
                <a:custGeom>
                  <a:avLst/>
                  <a:gdLst>
                    <a:gd name="T0" fmla="*/ 2147483647 w 1346"/>
                    <a:gd name="T1" fmla="*/ 2147483647 h 1566"/>
                    <a:gd name="T2" fmla="*/ 2147483647 w 1346"/>
                    <a:gd name="T3" fmla="*/ 2147483647 h 1566"/>
                    <a:gd name="T4" fmla="*/ 2147483647 w 1346"/>
                    <a:gd name="T5" fmla="*/ 2147483647 h 1566"/>
                    <a:gd name="T6" fmla="*/ 2147483647 w 1346"/>
                    <a:gd name="T7" fmla="*/ 2147483647 h 1566"/>
                    <a:gd name="T8" fmla="*/ 2147483647 w 1346"/>
                    <a:gd name="T9" fmla="*/ 2147483647 h 1566"/>
                    <a:gd name="T10" fmla="*/ 2147483647 w 1346"/>
                    <a:gd name="T11" fmla="*/ 2147483647 h 1566"/>
                    <a:gd name="T12" fmla="*/ 2147483647 w 1346"/>
                    <a:gd name="T13" fmla="*/ 2147483647 h 1566"/>
                    <a:gd name="T14" fmla="*/ 2147483647 w 1346"/>
                    <a:gd name="T15" fmla="*/ 2147483647 h 1566"/>
                    <a:gd name="T16" fmla="*/ 2147483647 w 1346"/>
                    <a:gd name="T17" fmla="*/ 2147483647 h 1566"/>
                    <a:gd name="T18" fmla="*/ 2147483647 w 1346"/>
                    <a:gd name="T19" fmla="*/ 2147483647 h 1566"/>
                    <a:gd name="T20" fmla="*/ 0 w 1346"/>
                    <a:gd name="T21" fmla="*/ 2147483647 h 1566"/>
                    <a:gd name="T22" fmla="*/ 0 w 1346"/>
                    <a:gd name="T23" fmla="*/ 2147483647 h 1566"/>
                    <a:gd name="T24" fmla="*/ 2147483647 w 1346"/>
                    <a:gd name="T25" fmla="*/ 2147483647 h 1566"/>
                    <a:gd name="T26" fmla="*/ 2147483647 w 1346"/>
                    <a:gd name="T27" fmla="*/ 2147483647 h 1566"/>
                    <a:gd name="T28" fmla="*/ 2147483647 w 1346"/>
                    <a:gd name="T29" fmla="*/ 2147483647 h 1566"/>
                    <a:gd name="T30" fmla="*/ 2147483647 w 1346"/>
                    <a:gd name="T31" fmla="*/ 2147483647 h 1566"/>
                    <a:gd name="T32" fmla="*/ 2147483647 w 1346"/>
                    <a:gd name="T33" fmla="*/ 2147483647 h 1566"/>
                    <a:gd name="T34" fmla="*/ 2147483647 w 1346"/>
                    <a:gd name="T35" fmla="*/ 2147483647 h 1566"/>
                    <a:gd name="T36" fmla="*/ 2147483647 w 1346"/>
                    <a:gd name="T37" fmla="*/ 0 h 1566"/>
                    <a:gd name="T38" fmla="*/ 2147483647 w 1346"/>
                    <a:gd name="T39" fmla="*/ 0 h 1566"/>
                    <a:gd name="T40" fmla="*/ 2147483647 w 1346"/>
                    <a:gd name="T41" fmla="*/ 2147483647 h 1566"/>
                    <a:gd name="T42" fmla="*/ 2147483647 w 1346"/>
                    <a:gd name="T43" fmla="*/ 2147483647 h 1566"/>
                    <a:gd name="T44" fmla="*/ 2147483647 w 1346"/>
                    <a:gd name="T45" fmla="*/ 2147483647 h 1566"/>
                    <a:gd name="T46" fmla="*/ 2147483647 w 1346"/>
                    <a:gd name="T47" fmla="*/ 2147483647 h 1566"/>
                    <a:gd name="T48" fmla="*/ 2147483647 w 1346"/>
                    <a:gd name="T49" fmla="*/ 2147483647 h 1566"/>
                    <a:gd name="T50" fmla="*/ 2147483647 w 1346"/>
                    <a:gd name="T51" fmla="*/ 2147483647 h 1566"/>
                    <a:gd name="T52" fmla="*/ 2147483647 w 1346"/>
                    <a:gd name="T53" fmla="*/ 2147483647 h 1566"/>
                    <a:gd name="T54" fmla="*/ 2147483647 w 1346"/>
                    <a:gd name="T55" fmla="*/ 2147483647 h 1566"/>
                    <a:gd name="T56" fmla="*/ 2147483647 w 1346"/>
                    <a:gd name="T57" fmla="*/ 2147483647 h 1566"/>
                    <a:gd name="T58" fmla="*/ 2147483647 w 1346"/>
                    <a:gd name="T59" fmla="*/ 2147483647 h 1566"/>
                    <a:gd name="T60" fmla="*/ 2147483647 w 1346"/>
                    <a:gd name="T61" fmla="*/ 2147483647 h 1566"/>
                    <a:gd name="T62" fmla="*/ 2147483647 w 1346"/>
                    <a:gd name="T63" fmla="*/ 2147483647 h 1566"/>
                    <a:gd name="T64" fmla="*/ 2147483647 w 1346"/>
                    <a:gd name="T65" fmla="*/ 2147483647 h 1566"/>
                    <a:gd name="T66" fmla="*/ 2147483647 w 1346"/>
                    <a:gd name="T67" fmla="*/ 2147483647 h 1566"/>
                    <a:gd name="T68" fmla="*/ 2147483647 w 1346"/>
                    <a:gd name="T69" fmla="*/ 2147483647 h 1566"/>
                    <a:gd name="T70" fmla="*/ 2147483647 w 1346"/>
                    <a:gd name="T71" fmla="*/ 2147483647 h 1566"/>
                    <a:gd name="T72" fmla="*/ 2147483647 w 1346"/>
                    <a:gd name="T73" fmla="*/ 2147483647 h 1566"/>
                    <a:gd name="T74" fmla="*/ 2147483647 w 1346"/>
                    <a:gd name="T75" fmla="*/ 2147483647 h 1566"/>
                    <a:gd name="T76" fmla="*/ 2147483647 w 1346"/>
                    <a:gd name="T77" fmla="*/ 2147483647 h 1566"/>
                    <a:gd name="T78" fmla="*/ 2147483647 w 1346"/>
                    <a:gd name="T79" fmla="*/ 2147483647 h 1566"/>
                    <a:gd name="T80" fmla="*/ 2147483647 w 1346"/>
                    <a:gd name="T81" fmla="*/ 2147483647 h 1566"/>
                    <a:gd name="T82" fmla="*/ 2147483647 w 1346"/>
                    <a:gd name="T83" fmla="*/ 2147483647 h 1566"/>
                    <a:gd name="T84" fmla="*/ 2147483647 w 1346"/>
                    <a:gd name="T85" fmla="*/ 2147483647 h 1566"/>
                    <a:gd name="T86" fmla="*/ 2147483647 w 1346"/>
                    <a:gd name="T87" fmla="*/ 2147483647 h 1566"/>
                    <a:gd name="T88" fmla="*/ 2147483647 w 1346"/>
                    <a:gd name="T89" fmla="*/ 2147483647 h 1566"/>
                    <a:gd name="T90" fmla="*/ 2147483647 w 1346"/>
                    <a:gd name="T91" fmla="*/ 2147483647 h 1566"/>
                    <a:gd name="T92" fmla="*/ 2147483647 w 1346"/>
                    <a:gd name="T93" fmla="*/ 2147483647 h 1566"/>
                    <a:gd name="T94" fmla="*/ 2147483647 w 1346"/>
                    <a:gd name="T95" fmla="*/ 2147483647 h 1566"/>
                    <a:gd name="T96" fmla="*/ 2147483647 w 1346"/>
                    <a:gd name="T97" fmla="*/ 2147483647 h 1566"/>
                    <a:gd name="T98" fmla="*/ 2147483647 w 1346"/>
                    <a:gd name="T99" fmla="*/ 2147483647 h 1566"/>
                    <a:gd name="T100" fmla="*/ 2147483647 w 1346"/>
                    <a:gd name="T101" fmla="*/ 2147483647 h 1566"/>
                    <a:gd name="T102" fmla="*/ 2147483647 w 1346"/>
                    <a:gd name="T103" fmla="*/ 2147483647 h 1566"/>
                    <a:gd name="T104" fmla="*/ 2147483647 w 1346"/>
                    <a:gd name="T105" fmla="*/ 2147483647 h 1566"/>
                    <a:gd name="T106" fmla="*/ 2147483647 w 1346"/>
                    <a:gd name="T107" fmla="*/ 2147483647 h 1566"/>
                    <a:gd name="T108" fmla="*/ 2147483647 w 1346"/>
                    <a:gd name="T109" fmla="*/ 2147483647 h 1566"/>
                    <a:gd name="T110" fmla="*/ 2147483647 w 1346"/>
                    <a:gd name="T111" fmla="*/ 2147483647 h 1566"/>
                    <a:gd name="T112" fmla="*/ 2147483647 w 1346"/>
                    <a:gd name="T113" fmla="*/ 2147483647 h 1566"/>
                    <a:gd name="T114" fmla="*/ 2147483647 w 1346"/>
                    <a:gd name="T115" fmla="*/ 2147483647 h 1566"/>
                    <a:gd name="T116" fmla="*/ 2147483647 w 1346"/>
                    <a:gd name="T117" fmla="*/ 2147483647 h 1566"/>
                    <a:gd name="T118" fmla="*/ 2147483647 w 1346"/>
                    <a:gd name="T119" fmla="*/ 2147483647 h 156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346" h="1566">
                      <a:moveTo>
                        <a:pt x="922" y="1522"/>
                      </a:moveTo>
                      <a:lnTo>
                        <a:pt x="922" y="1522"/>
                      </a:lnTo>
                      <a:cubicBezTo>
                        <a:pt x="853" y="1552"/>
                        <a:pt x="783" y="1566"/>
                        <a:pt x="713" y="1566"/>
                      </a:cubicBezTo>
                      <a:cubicBezTo>
                        <a:pt x="601" y="1566"/>
                        <a:pt x="502" y="1547"/>
                        <a:pt x="413" y="1507"/>
                      </a:cubicBezTo>
                      <a:cubicBezTo>
                        <a:pt x="324" y="1467"/>
                        <a:pt x="249" y="1412"/>
                        <a:pt x="189" y="1342"/>
                      </a:cubicBezTo>
                      <a:cubicBezTo>
                        <a:pt x="128" y="1272"/>
                        <a:pt x="81" y="1190"/>
                        <a:pt x="48" y="1096"/>
                      </a:cubicBezTo>
                      <a:cubicBezTo>
                        <a:pt x="16" y="1001"/>
                        <a:pt x="0" y="900"/>
                        <a:pt x="0" y="791"/>
                      </a:cubicBezTo>
                      <a:cubicBezTo>
                        <a:pt x="0" y="679"/>
                        <a:pt x="16" y="575"/>
                        <a:pt x="48" y="479"/>
                      </a:cubicBezTo>
                      <a:cubicBezTo>
                        <a:pt x="81" y="383"/>
                        <a:pt x="128" y="300"/>
                        <a:pt x="189" y="229"/>
                      </a:cubicBezTo>
                      <a:cubicBezTo>
                        <a:pt x="249" y="157"/>
                        <a:pt x="324" y="101"/>
                        <a:pt x="413" y="61"/>
                      </a:cubicBezTo>
                      <a:cubicBezTo>
                        <a:pt x="502" y="20"/>
                        <a:pt x="601" y="0"/>
                        <a:pt x="713" y="0"/>
                      </a:cubicBezTo>
                      <a:cubicBezTo>
                        <a:pt x="787" y="0"/>
                        <a:pt x="859" y="12"/>
                        <a:pt x="929" y="35"/>
                      </a:cubicBezTo>
                      <a:cubicBezTo>
                        <a:pt x="999" y="58"/>
                        <a:pt x="1061" y="92"/>
                        <a:pt x="1118" y="136"/>
                      </a:cubicBezTo>
                      <a:cubicBezTo>
                        <a:pt x="1174" y="181"/>
                        <a:pt x="1220" y="236"/>
                        <a:pt x="1257" y="302"/>
                      </a:cubicBezTo>
                      <a:cubicBezTo>
                        <a:pt x="1293" y="368"/>
                        <a:pt x="1316" y="443"/>
                        <a:pt x="1324" y="528"/>
                      </a:cubicBezTo>
                      <a:lnTo>
                        <a:pt x="1019" y="528"/>
                      </a:lnTo>
                      <a:cubicBezTo>
                        <a:pt x="1000" y="445"/>
                        <a:pt x="964" y="382"/>
                        <a:pt x="909" y="340"/>
                      </a:cubicBezTo>
                      <a:cubicBezTo>
                        <a:pt x="855" y="298"/>
                        <a:pt x="790" y="277"/>
                        <a:pt x="713" y="277"/>
                      </a:cubicBezTo>
                      <a:cubicBezTo>
                        <a:pt x="641" y="277"/>
                        <a:pt x="580" y="291"/>
                        <a:pt x="530" y="320"/>
                      </a:cubicBezTo>
                      <a:cubicBezTo>
                        <a:pt x="480" y="349"/>
                        <a:pt x="439" y="387"/>
                        <a:pt x="408" y="435"/>
                      </a:cubicBezTo>
                      <a:cubicBezTo>
                        <a:pt x="377" y="483"/>
                        <a:pt x="354" y="538"/>
                        <a:pt x="340" y="600"/>
                      </a:cubicBezTo>
                      <a:cubicBezTo>
                        <a:pt x="326" y="661"/>
                        <a:pt x="318" y="725"/>
                        <a:pt x="318" y="791"/>
                      </a:cubicBezTo>
                      <a:cubicBezTo>
                        <a:pt x="318" y="854"/>
                        <a:pt x="326" y="915"/>
                        <a:pt x="340" y="974"/>
                      </a:cubicBezTo>
                      <a:cubicBezTo>
                        <a:pt x="354" y="1034"/>
                        <a:pt x="377" y="1087"/>
                        <a:pt x="408" y="1135"/>
                      </a:cubicBezTo>
                      <a:cubicBezTo>
                        <a:pt x="439" y="1182"/>
                        <a:pt x="480" y="1220"/>
                        <a:pt x="530" y="1249"/>
                      </a:cubicBezTo>
                      <a:cubicBezTo>
                        <a:pt x="580" y="1277"/>
                        <a:pt x="641" y="1292"/>
                        <a:pt x="713" y="1292"/>
                      </a:cubicBezTo>
                      <a:cubicBezTo>
                        <a:pt x="818" y="1292"/>
                        <a:pt x="900" y="1264"/>
                        <a:pt x="957" y="1209"/>
                      </a:cubicBezTo>
                      <a:cubicBezTo>
                        <a:pt x="1015" y="1154"/>
                        <a:pt x="1048" y="1074"/>
                        <a:pt x="1058" y="969"/>
                      </a:cubicBezTo>
                      <a:lnTo>
                        <a:pt x="737" y="969"/>
                      </a:lnTo>
                      <a:lnTo>
                        <a:pt x="737" y="724"/>
                      </a:lnTo>
                      <a:lnTo>
                        <a:pt x="1346" y="724"/>
                      </a:lnTo>
                      <a:lnTo>
                        <a:pt x="1346" y="1533"/>
                      </a:lnTo>
                      <a:lnTo>
                        <a:pt x="1143" y="1533"/>
                      </a:lnTo>
                      <a:lnTo>
                        <a:pt x="1111" y="1363"/>
                      </a:lnTo>
                      <a:cubicBezTo>
                        <a:pt x="1054" y="1439"/>
                        <a:pt x="991" y="1491"/>
                        <a:pt x="922" y="1522"/>
                      </a:cubicBezTo>
                      <a:close/>
                    </a:path>
                  </a:pathLst>
                </a:custGeom>
                <a:solidFill>
                  <a:srgbClr val="F28000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2" name="Rectangle 492"/>
                <p:cNvSpPr>
                  <a:spLocks noChangeArrowheads="1"/>
                </p:cNvSpPr>
                <p:nvPr/>
              </p:nvSpPr>
              <p:spPr bwMode="auto">
                <a:xfrm>
                  <a:off x="5879747" y="8254390"/>
                  <a:ext cx="56812" cy="2844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43" name="42 CuadroTexto"/>
              <p:cNvSpPr txBox="1"/>
              <p:nvPr/>
            </p:nvSpPr>
            <p:spPr>
              <a:xfrm>
                <a:off x="3265836" y="7687492"/>
                <a:ext cx="136815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700" dirty="0" smtClean="0">
                    <a:solidFill>
                      <a:schemeClr val="bg1"/>
                    </a:solidFill>
                    <a:latin typeface="Arial Black" pitchFamily="34" charset="0"/>
                  </a:rPr>
                  <a:t>Indicadores + gestión</a:t>
                </a:r>
                <a:endParaRPr lang="es-AR" sz="700" dirty="0">
                  <a:solidFill>
                    <a:schemeClr val="bg1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12" name="11 CuadroTexto"/>
          <p:cNvSpPr txBox="1"/>
          <p:nvPr/>
        </p:nvSpPr>
        <p:spPr>
          <a:xfrm>
            <a:off x="476672" y="458252"/>
            <a:ext cx="535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d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ividendo socios  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548680" y="827584"/>
            <a:ext cx="58157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Rectángulo redondeado"/>
          <p:cNvSpPr/>
          <p:nvPr/>
        </p:nvSpPr>
        <p:spPr>
          <a:xfrm>
            <a:off x="620688" y="7979706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Flecha izquierda"/>
          <p:cNvSpPr/>
          <p:nvPr/>
        </p:nvSpPr>
        <p:spPr>
          <a:xfrm>
            <a:off x="711746" y="8100392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Rectángulo redondeado"/>
          <p:cNvSpPr/>
          <p:nvPr/>
        </p:nvSpPr>
        <p:spPr>
          <a:xfrm>
            <a:off x="1412776" y="1475657"/>
            <a:ext cx="4420757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620688" y="147565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 Black" pitchFamily="34" charset="0"/>
              </a:rPr>
              <a:t>c</a:t>
            </a:r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aja: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2 Flecha abajo"/>
          <p:cNvSpPr/>
          <p:nvPr/>
        </p:nvSpPr>
        <p:spPr>
          <a:xfrm>
            <a:off x="5500715" y="1588315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Rectángulo redondeado"/>
          <p:cNvSpPr/>
          <p:nvPr/>
        </p:nvSpPr>
        <p:spPr>
          <a:xfrm>
            <a:off x="1700808" y="2195736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CuadroTexto"/>
          <p:cNvSpPr txBox="1"/>
          <p:nvPr/>
        </p:nvSpPr>
        <p:spPr>
          <a:xfrm>
            <a:off x="620688" y="21957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monto: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59" name="58 Rectángulo redondeado"/>
          <p:cNvSpPr/>
          <p:nvPr/>
        </p:nvSpPr>
        <p:spPr>
          <a:xfrm>
            <a:off x="1700808" y="2853100"/>
            <a:ext cx="4132725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59 CuadroTexto"/>
          <p:cNvSpPr txBox="1"/>
          <p:nvPr/>
        </p:nvSpPr>
        <p:spPr>
          <a:xfrm>
            <a:off x="620688" y="28531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Arial Black" pitchFamily="34" charset="0"/>
              </a:rPr>
              <a:t>fecha: </a:t>
            </a:r>
            <a:endParaRPr lang="es-AR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61" name="60 Flecha abajo"/>
          <p:cNvSpPr/>
          <p:nvPr/>
        </p:nvSpPr>
        <p:spPr>
          <a:xfrm>
            <a:off x="5507707" y="2946709"/>
            <a:ext cx="247709" cy="175373"/>
          </a:xfrm>
          <a:prstGeom prst="down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Rectángulo redondeado"/>
          <p:cNvSpPr/>
          <p:nvPr/>
        </p:nvSpPr>
        <p:spPr>
          <a:xfrm rot="10800000">
            <a:off x="5180522" y="3419872"/>
            <a:ext cx="624742" cy="624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Flecha izquierda"/>
          <p:cNvSpPr/>
          <p:nvPr/>
        </p:nvSpPr>
        <p:spPr>
          <a:xfrm rot="10800000">
            <a:off x="5308902" y="3540558"/>
            <a:ext cx="406721" cy="380793"/>
          </a:xfrm>
          <a:prstGeom prst="leftArrow">
            <a:avLst/>
          </a:prstGeom>
          <a:solidFill>
            <a:srgbClr val="F2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7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3190</Words>
  <Application>Microsoft Office PowerPoint</Application>
  <PresentationFormat>Presentación en pantalla (4:3)</PresentationFormat>
  <Paragraphs>1690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ifiga</dc:creator>
  <cp:lastModifiedBy>ifiga</cp:lastModifiedBy>
  <cp:revision>63</cp:revision>
  <dcterms:created xsi:type="dcterms:W3CDTF">2022-07-28T12:12:20Z</dcterms:created>
  <dcterms:modified xsi:type="dcterms:W3CDTF">2022-07-29T20:11:27Z</dcterms:modified>
</cp:coreProperties>
</file>