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5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02/09/2020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4326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02/09/2020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43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02/09/2020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626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02/09/2020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9620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02/09/2020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4702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02/09/2020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4004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02/09/2020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396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02/09/2020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421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02/09/2020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464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02/09/2020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020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02/09/2020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7731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55332-0736-4246-B28C-900BEAC2E1C2}" type="datetimeFigureOut">
              <a:rPr lang="es-ES" smtClean="0"/>
              <a:t>02/09/2020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256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569" y="1295062"/>
            <a:ext cx="1413858" cy="1413858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4950793" y="2195572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effectLst/>
              </a:rPr>
              <a:t>. . . 1 1 1 1 0 0 1 1 0 0 1 1 1 1 0 1 . .  .  </a:t>
            </a:r>
          </a:p>
        </p:txBody>
      </p:sp>
      <p:pic>
        <p:nvPicPr>
          <p:cNvPr id="12" name="11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825"/>
          <a:stretch/>
        </p:blipFill>
        <p:spPr>
          <a:xfrm>
            <a:off x="395536" y="404664"/>
            <a:ext cx="1299399" cy="1963565"/>
          </a:xfrm>
          <a:prstGeom prst="rect">
            <a:avLst/>
          </a:prstGeom>
        </p:spPr>
      </p:pic>
      <p:sp>
        <p:nvSpPr>
          <p:cNvPr id="13" name="12 CuadroTexto"/>
          <p:cNvSpPr txBox="1"/>
          <p:nvPr/>
        </p:nvSpPr>
        <p:spPr>
          <a:xfrm>
            <a:off x="1237626" y="253860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Arial Black" pitchFamily="34" charset="0"/>
              </a:rPr>
              <a:t>1</a:t>
            </a:r>
            <a:endParaRPr lang="es-ES" dirty="0">
              <a:latin typeface="Arial Black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564293" y="255561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 Black" pitchFamily="34" charset="0"/>
              </a:rPr>
              <a:t>0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6266258" y="173830"/>
            <a:ext cx="827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DATA</a:t>
            </a:r>
            <a:endParaRPr lang="es-ES" sz="24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2699792" y="173831"/>
            <a:ext cx="195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EXPERIMENTS</a:t>
            </a:r>
            <a:endParaRPr lang="es-ES" sz="24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501804" y="188640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MODELS</a:t>
            </a:r>
            <a:endParaRPr lang="es-ES" sz="2400" dirty="0"/>
          </a:p>
        </p:txBody>
      </p:sp>
      <p:sp>
        <p:nvSpPr>
          <p:cNvPr id="2" name="1 Rectángulo"/>
          <p:cNvSpPr/>
          <p:nvPr/>
        </p:nvSpPr>
        <p:spPr>
          <a:xfrm>
            <a:off x="179512" y="173830"/>
            <a:ext cx="2232248" cy="5991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20 Rectángulo"/>
          <p:cNvSpPr/>
          <p:nvPr/>
        </p:nvSpPr>
        <p:spPr>
          <a:xfrm>
            <a:off x="5004048" y="188640"/>
            <a:ext cx="3528392" cy="5991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323528" y="3327375"/>
            <a:ext cx="1283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latin typeface="Arial Black" pitchFamily="34" charset="0"/>
              </a:rPr>
              <a:t>f</a:t>
            </a:r>
            <a:r>
              <a:rPr lang="es-ES" sz="2400" dirty="0" smtClean="0">
                <a:latin typeface="Arial Black" pitchFamily="34" charset="0"/>
              </a:rPr>
              <a:t>(x; </a:t>
            </a:r>
            <a:r>
              <a:rPr lang="el-GR" sz="2400" b="1" dirty="0" smtClean="0">
                <a:solidFill>
                  <a:srgbClr val="FF0000"/>
                </a:solidFill>
                <a:latin typeface="Calibri"/>
              </a:rPr>
              <a:t>ϴ</a:t>
            </a:r>
            <a:r>
              <a:rPr lang="es-ES" sz="2400" dirty="0" smtClean="0">
                <a:latin typeface="Arial Black" pitchFamily="34" charset="0"/>
              </a:rPr>
              <a:t>)</a:t>
            </a:r>
            <a:endParaRPr lang="es-ES" sz="2400" dirty="0">
              <a:latin typeface="Arial Black" pitchFamily="34" charset="0"/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5424046" y="48598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^</a:t>
            </a:r>
          </a:p>
        </p:txBody>
      </p:sp>
      <p:cxnSp>
        <p:nvCxnSpPr>
          <p:cNvPr id="32" name="31 Conector recto de flecha"/>
          <p:cNvCxnSpPr/>
          <p:nvPr/>
        </p:nvCxnSpPr>
        <p:spPr>
          <a:xfrm flipH="1" flipV="1">
            <a:off x="2555776" y="3835020"/>
            <a:ext cx="2257829" cy="114853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345065" y="5079522"/>
            <a:ext cx="2155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>
                <a:solidFill>
                  <a:srgbClr val="FF0000"/>
                </a:solidFill>
                <a:latin typeface="Arial Black" pitchFamily="34" charset="0"/>
              </a:rPr>
              <a:t>Θ</a:t>
            </a:r>
            <a:r>
              <a:rPr lang="es-ES" sz="2400" dirty="0" smtClean="0">
                <a:latin typeface="Arial Black" pitchFamily="34" charset="0"/>
              </a:rPr>
              <a:t>(X</a:t>
            </a:r>
            <a:r>
              <a:rPr lang="es-ES" dirty="0" smtClean="0">
                <a:latin typeface="Arial Black" pitchFamily="34" charset="0"/>
              </a:rPr>
              <a:t>1 … </a:t>
            </a:r>
            <a:r>
              <a:rPr lang="es-ES" sz="2400" dirty="0" err="1" smtClean="0">
                <a:latin typeface="Arial Black" pitchFamily="34" charset="0"/>
              </a:rPr>
              <a:t>X</a:t>
            </a:r>
            <a:r>
              <a:rPr lang="es-ES" dirty="0" err="1" smtClean="0">
                <a:latin typeface="Arial Black" pitchFamily="34" charset="0"/>
              </a:rPr>
              <a:t>n</a:t>
            </a:r>
            <a:r>
              <a:rPr lang="es-ES" sz="2400" dirty="0" smtClean="0">
                <a:latin typeface="Arial Black" pitchFamily="34" charset="0"/>
              </a:rPr>
              <a:t>)</a:t>
            </a:r>
            <a:endParaRPr lang="es-ES" sz="2400" dirty="0">
              <a:latin typeface="Arial Black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5374283" y="4983559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>
                <a:solidFill>
                  <a:srgbClr val="FF0000"/>
                </a:solidFill>
                <a:latin typeface="Calibri"/>
              </a:rPr>
              <a:t>ϴ</a:t>
            </a:r>
            <a:r>
              <a:rPr lang="es-ES" sz="2400" dirty="0" smtClean="0">
                <a:latin typeface="Calibri"/>
              </a:rPr>
              <a:t>(x1…</a:t>
            </a:r>
            <a:r>
              <a:rPr lang="es-ES" sz="2400" dirty="0" err="1" smtClean="0">
                <a:latin typeface="Calibri"/>
              </a:rPr>
              <a:t>xn</a:t>
            </a:r>
            <a:r>
              <a:rPr lang="es-ES" sz="2400" dirty="0" smtClean="0">
                <a:latin typeface="Calibri"/>
              </a:rPr>
              <a:t>) </a:t>
            </a:r>
            <a:endParaRPr lang="es-ES" sz="2400" dirty="0"/>
          </a:p>
        </p:txBody>
      </p:sp>
      <p:sp>
        <p:nvSpPr>
          <p:cNvPr id="8" name="7 CuadroTexto"/>
          <p:cNvSpPr txBox="1"/>
          <p:nvPr/>
        </p:nvSpPr>
        <p:spPr>
          <a:xfrm>
            <a:off x="335090" y="2956882"/>
            <a:ext cx="1284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err="1" smtClean="0"/>
              <a:t>parameter</a:t>
            </a:r>
            <a:endParaRPr lang="es-ES" sz="2000" dirty="0"/>
          </a:p>
        </p:txBody>
      </p:sp>
      <p:sp>
        <p:nvSpPr>
          <p:cNvPr id="38" name="37 CuadroTexto"/>
          <p:cNvSpPr txBox="1"/>
          <p:nvPr/>
        </p:nvSpPr>
        <p:spPr>
          <a:xfrm>
            <a:off x="356056" y="4725144"/>
            <a:ext cx="1191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err="1" smtClean="0"/>
              <a:t>estimator</a:t>
            </a:r>
            <a:endParaRPr lang="es-ES" sz="2000" dirty="0"/>
          </a:p>
        </p:txBody>
      </p:sp>
      <p:sp>
        <p:nvSpPr>
          <p:cNvPr id="39" name="38 CuadroTexto"/>
          <p:cNvSpPr txBox="1"/>
          <p:nvPr/>
        </p:nvSpPr>
        <p:spPr>
          <a:xfrm>
            <a:off x="5436096" y="4599418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err="1" smtClean="0"/>
              <a:t>estimate</a:t>
            </a:r>
            <a:endParaRPr lang="es-ES" sz="2000" dirty="0"/>
          </a:p>
        </p:txBody>
      </p:sp>
      <p:cxnSp>
        <p:nvCxnSpPr>
          <p:cNvPr id="40" name="39 Conector recto de flecha"/>
          <p:cNvCxnSpPr/>
          <p:nvPr/>
        </p:nvCxnSpPr>
        <p:spPr>
          <a:xfrm>
            <a:off x="971600" y="3933056"/>
            <a:ext cx="0" cy="81720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40 CuadroTexto"/>
          <p:cNvSpPr txBox="1"/>
          <p:nvPr/>
        </p:nvSpPr>
        <p:spPr>
          <a:xfrm>
            <a:off x="400373" y="5733256"/>
            <a:ext cx="2155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latin typeface="Arial Black" pitchFamily="34" charset="0"/>
              </a:rPr>
              <a:t>E(</a:t>
            </a:r>
            <a:r>
              <a:rPr lang="el-GR" sz="2400" b="1" dirty="0" smtClean="0">
                <a:solidFill>
                  <a:srgbClr val="FF0000"/>
                </a:solidFill>
                <a:latin typeface="Arial Black" pitchFamily="34" charset="0"/>
              </a:rPr>
              <a:t>Θ</a:t>
            </a:r>
            <a:r>
              <a:rPr lang="es-ES" sz="2400" b="1" dirty="0" smtClean="0">
                <a:latin typeface="Arial Black" pitchFamily="34" charset="0"/>
              </a:rPr>
              <a:t>) =</a:t>
            </a:r>
            <a:r>
              <a:rPr lang="el-GR" sz="2400" b="1" dirty="0"/>
              <a:t> </a:t>
            </a:r>
            <a:r>
              <a:rPr lang="el-GR" sz="2400" b="1" dirty="0">
                <a:solidFill>
                  <a:srgbClr val="FF0000"/>
                </a:solidFill>
              </a:rPr>
              <a:t>ϴ</a:t>
            </a:r>
            <a:r>
              <a:rPr lang="es-ES" sz="2400" b="1" dirty="0" smtClean="0">
                <a:solidFill>
                  <a:srgbClr val="FF0000"/>
                </a:solidFill>
                <a:latin typeface="Arial Black" pitchFamily="34" charset="0"/>
              </a:rPr>
              <a:t> </a:t>
            </a:r>
            <a:endParaRPr lang="es-ES" sz="2400" b="1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971600" y="3873242"/>
            <a:ext cx="12789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err="1" smtClean="0"/>
              <a:t>Maximum</a:t>
            </a:r>
            <a:endParaRPr lang="es-ES" sz="2000" b="1" dirty="0" smtClean="0"/>
          </a:p>
          <a:p>
            <a:r>
              <a:rPr lang="es-ES" sz="2000" b="1" dirty="0" err="1" smtClean="0"/>
              <a:t>Likelihood</a:t>
            </a:r>
            <a:endParaRPr lang="es-ES" sz="2000" b="1" dirty="0"/>
          </a:p>
        </p:txBody>
      </p:sp>
      <p:sp>
        <p:nvSpPr>
          <p:cNvPr id="31" name="30 Rectángulo"/>
          <p:cNvSpPr/>
          <p:nvPr/>
        </p:nvSpPr>
        <p:spPr>
          <a:xfrm>
            <a:off x="5402372" y="3184377"/>
            <a:ext cx="9813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/>
              <a:t>x1…</a:t>
            </a:r>
            <a:r>
              <a:rPr lang="es-ES" sz="2400" dirty="0" err="1"/>
              <a:t>xn</a:t>
            </a:r>
            <a:endParaRPr lang="es-ES" sz="2400" dirty="0"/>
          </a:p>
        </p:txBody>
      </p:sp>
      <p:cxnSp>
        <p:nvCxnSpPr>
          <p:cNvPr id="43" name="42 Conector recto de flecha"/>
          <p:cNvCxnSpPr/>
          <p:nvPr/>
        </p:nvCxnSpPr>
        <p:spPr>
          <a:xfrm flipH="1">
            <a:off x="2555776" y="3558207"/>
            <a:ext cx="2257829" cy="1480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 de flecha"/>
          <p:cNvCxnSpPr/>
          <p:nvPr/>
        </p:nvCxnSpPr>
        <p:spPr>
          <a:xfrm flipH="1">
            <a:off x="5983682" y="3677508"/>
            <a:ext cx="1" cy="90362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50 CuadroTexto"/>
          <p:cNvSpPr txBox="1"/>
          <p:nvPr/>
        </p:nvSpPr>
        <p:spPr>
          <a:xfrm>
            <a:off x="2710038" y="3169567"/>
            <a:ext cx="2240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distribution</a:t>
            </a:r>
            <a:r>
              <a:rPr lang="es-ES" dirty="0" smtClean="0"/>
              <a:t> </a:t>
            </a:r>
            <a:r>
              <a:rPr lang="es-ES" dirty="0" err="1" smtClean="0"/>
              <a:t>family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52" name="51 CuadroTexto"/>
          <p:cNvSpPr txBox="1"/>
          <p:nvPr/>
        </p:nvSpPr>
        <p:spPr>
          <a:xfrm>
            <a:off x="2699792" y="4785080"/>
            <a:ext cx="2240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Fix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distribution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52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56</Words>
  <Application>Microsoft Office PowerPoint</Application>
  <PresentationFormat>Presentación en pantalla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Administrador</dc:creator>
  <cp:lastModifiedBy>Administrador</cp:lastModifiedBy>
  <cp:revision>23</cp:revision>
  <dcterms:created xsi:type="dcterms:W3CDTF">2020-08-04T05:37:38Z</dcterms:created>
  <dcterms:modified xsi:type="dcterms:W3CDTF">2020-09-02T08:01:07Z</dcterms:modified>
</cp:coreProperties>
</file>