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5" r:id="rId3"/>
    <p:sldId id="315" r:id="rId4"/>
    <p:sldId id="314" r:id="rId5"/>
    <p:sldId id="263" r:id="rId6"/>
    <p:sldId id="261" r:id="rId7"/>
    <p:sldId id="264" r:id="rId8"/>
    <p:sldId id="256" r:id="rId9"/>
    <p:sldId id="260" r:id="rId10"/>
    <p:sldId id="257" r:id="rId11"/>
    <p:sldId id="258" r:id="rId12"/>
    <p:sldId id="259" r:id="rId13"/>
    <p:sldId id="265" r:id="rId14"/>
    <p:sldId id="266" r:id="rId15"/>
    <p:sldId id="267" r:id="rId16"/>
    <p:sldId id="268" r:id="rId17"/>
    <p:sldId id="272" r:id="rId18"/>
    <p:sldId id="269" r:id="rId19"/>
    <p:sldId id="271" r:id="rId20"/>
    <p:sldId id="270" r:id="rId21"/>
    <p:sldId id="277" r:id="rId22"/>
    <p:sldId id="274" r:id="rId23"/>
    <p:sldId id="273" r:id="rId24"/>
    <p:sldId id="278" r:id="rId25"/>
    <p:sldId id="279" r:id="rId26"/>
    <p:sldId id="280" r:id="rId27"/>
    <p:sldId id="281" r:id="rId28"/>
    <p:sldId id="283" r:id="rId29"/>
    <p:sldId id="282" r:id="rId30"/>
    <p:sldId id="284" r:id="rId31"/>
    <p:sldId id="311" r:id="rId32"/>
    <p:sldId id="285" r:id="rId33"/>
    <p:sldId id="286" r:id="rId34"/>
    <p:sldId id="287" r:id="rId35"/>
    <p:sldId id="289" r:id="rId36"/>
    <p:sldId id="290" r:id="rId37"/>
    <p:sldId id="291" r:id="rId38"/>
    <p:sldId id="288"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B5AF"/>
    <a:srgbClr val="10A6AE"/>
    <a:srgbClr val="44B5B1"/>
    <a:srgbClr val="29ADB7"/>
    <a:srgbClr val="91CD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D6FD0-BECC-4E85-9E6D-43A2F7FAB07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7497A65-17D9-4A66-AD6A-23E237F18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7DDB225-2B98-42D7-9CD7-9DEAA187EC32}"/>
              </a:ext>
            </a:extLst>
          </p:cNvPr>
          <p:cNvSpPr>
            <a:spLocks noGrp="1"/>
          </p:cNvSpPr>
          <p:nvPr>
            <p:ph type="dt" sz="half" idx="10"/>
          </p:nvPr>
        </p:nvSpPr>
        <p:spPr/>
        <p:txBody>
          <a:bodyPr/>
          <a:lstStyle/>
          <a:p>
            <a:fld id="{7897B9F8-F983-4D81-AAFE-C4756A39A4DF}" type="datetimeFigureOut">
              <a:rPr lang="es-ES" smtClean="0"/>
              <a:t>18/12/2023</a:t>
            </a:fld>
            <a:endParaRPr lang="es-ES"/>
          </a:p>
        </p:txBody>
      </p:sp>
      <p:sp>
        <p:nvSpPr>
          <p:cNvPr id="5" name="Marcador de pie de página 4">
            <a:extLst>
              <a:ext uri="{FF2B5EF4-FFF2-40B4-BE49-F238E27FC236}">
                <a16:creationId xmlns:a16="http://schemas.microsoft.com/office/drawing/2014/main" id="{FC2F3820-0541-4354-BD38-63787C48AB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34AB1DC-37B0-46F4-ABF3-640DF18DD50D}"/>
              </a:ext>
            </a:extLst>
          </p:cNvPr>
          <p:cNvSpPr>
            <a:spLocks noGrp="1"/>
          </p:cNvSpPr>
          <p:nvPr>
            <p:ph type="sldNum" sz="quarter" idx="12"/>
          </p:nvPr>
        </p:nvSpPr>
        <p:spPr/>
        <p:txBody>
          <a:bodyPr/>
          <a:lstStyle/>
          <a:p>
            <a:fld id="{9C5FE50C-594D-4994-A0A8-DEAD1824E6F3}" type="slidenum">
              <a:rPr lang="es-ES" smtClean="0"/>
              <a:t>‹Nº›</a:t>
            </a:fld>
            <a:endParaRPr lang="es-ES"/>
          </a:p>
        </p:txBody>
      </p:sp>
    </p:spTree>
    <p:extLst>
      <p:ext uri="{BB962C8B-B14F-4D97-AF65-F5344CB8AC3E}">
        <p14:creationId xmlns:p14="http://schemas.microsoft.com/office/powerpoint/2010/main" val="325092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0E3E0-A174-44F7-A444-DA3DF6C321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7B08A84-ADBB-4CB8-8B2F-5DC0AB3FB4B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2D63255-7881-407D-AC00-A40BE2261116}"/>
              </a:ext>
            </a:extLst>
          </p:cNvPr>
          <p:cNvSpPr>
            <a:spLocks noGrp="1"/>
          </p:cNvSpPr>
          <p:nvPr>
            <p:ph type="dt" sz="half" idx="10"/>
          </p:nvPr>
        </p:nvSpPr>
        <p:spPr/>
        <p:txBody>
          <a:bodyPr/>
          <a:lstStyle/>
          <a:p>
            <a:fld id="{7897B9F8-F983-4D81-AAFE-C4756A39A4DF}" type="datetimeFigureOut">
              <a:rPr lang="es-ES" smtClean="0"/>
              <a:t>18/12/2023</a:t>
            </a:fld>
            <a:endParaRPr lang="es-ES"/>
          </a:p>
        </p:txBody>
      </p:sp>
      <p:sp>
        <p:nvSpPr>
          <p:cNvPr id="5" name="Marcador de pie de página 4">
            <a:extLst>
              <a:ext uri="{FF2B5EF4-FFF2-40B4-BE49-F238E27FC236}">
                <a16:creationId xmlns:a16="http://schemas.microsoft.com/office/drawing/2014/main" id="{C9292927-26AA-49FE-B3AF-A50D034C33D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7E2C2F-B6A6-4CC9-804E-09756F02DF50}"/>
              </a:ext>
            </a:extLst>
          </p:cNvPr>
          <p:cNvSpPr>
            <a:spLocks noGrp="1"/>
          </p:cNvSpPr>
          <p:nvPr>
            <p:ph type="sldNum" sz="quarter" idx="12"/>
          </p:nvPr>
        </p:nvSpPr>
        <p:spPr/>
        <p:txBody>
          <a:bodyPr/>
          <a:lstStyle/>
          <a:p>
            <a:fld id="{9C5FE50C-594D-4994-A0A8-DEAD1824E6F3}" type="slidenum">
              <a:rPr lang="es-ES" smtClean="0"/>
              <a:t>‹Nº›</a:t>
            </a:fld>
            <a:endParaRPr lang="es-ES"/>
          </a:p>
        </p:txBody>
      </p:sp>
    </p:spTree>
    <p:extLst>
      <p:ext uri="{BB962C8B-B14F-4D97-AF65-F5344CB8AC3E}">
        <p14:creationId xmlns:p14="http://schemas.microsoft.com/office/powerpoint/2010/main" val="328862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3F68BD1-4728-4561-AAFB-EE58BAA5F65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6392732-3591-46C8-9AFF-3F780DF565E8}"/>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370130B-B026-47B1-9576-485EC5889F95}"/>
              </a:ext>
            </a:extLst>
          </p:cNvPr>
          <p:cNvSpPr>
            <a:spLocks noGrp="1"/>
          </p:cNvSpPr>
          <p:nvPr>
            <p:ph type="dt" sz="half" idx="10"/>
          </p:nvPr>
        </p:nvSpPr>
        <p:spPr/>
        <p:txBody>
          <a:bodyPr/>
          <a:lstStyle/>
          <a:p>
            <a:fld id="{7897B9F8-F983-4D81-AAFE-C4756A39A4DF}" type="datetimeFigureOut">
              <a:rPr lang="es-ES" smtClean="0"/>
              <a:t>18/12/2023</a:t>
            </a:fld>
            <a:endParaRPr lang="es-ES"/>
          </a:p>
        </p:txBody>
      </p:sp>
      <p:sp>
        <p:nvSpPr>
          <p:cNvPr id="5" name="Marcador de pie de página 4">
            <a:extLst>
              <a:ext uri="{FF2B5EF4-FFF2-40B4-BE49-F238E27FC236}">
                <a16:creationId xmlns:a16="http://schemas.microsoft.com/office/drawing/2014/main" id="{CD29974C-21E9-423D-B7D6-EB8AF24077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8DC4CB-7784-4E6E-9F9E-7EF4974FB89E}"/>
              </a:ext>
            </a:extLst>
          </p:cNvPr>
          <p:cNvSpPr>
            <a:spLocks noGrp="1"/>
          </p:cNvSpPr>
          <p:nvPr>
            <p:ph type="sldNum" sz="quarter" idx="12"/>
          </p:nvPr>
        </p:nvSpPr>
        <p:spPr/>
        <p:txBody>
          <a:bodyPr/>
          <a:lstStyle/>
          <a:p>
            <a:fld id="{9C5FE50C-594D-4994-A0A8-DEAD1824E6F3}" type="slidenum">
              <a:rPr lang="es-ES" smtClean="0"/>
              <a:t>‹Nº›</a:t>
            </a:fld>
            <a:endParaRPr lang="es-ES"/>
          </a:p>
        </p:txBody>
      </p:sp>
    </p:spTree>
    <p:extLst>
      <p:ext uri="{BB962C8B-B14F-4D97-AF65-F5344CB8AC3E}">
        <p14:creationId xmlns:p14="http://schemas.microsoft.com/office/powerpoint/2010/main" val="1941439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F8764-6962-4FAB-AD8C-AA99200A0B7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BE3E98-2C90-47D4-9AA1-2BB60A1FE732}"/>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0B465E8-3159-409F-80C2-9CCE85682570}"/>
              </a:ext>
            </a:extLst>
          </p:cNvPr>
          <p:cNvSpPr>
            <a:spLocks noGrp="1"/>
          </p:cNvSpPr>
          <p:nvPr>
            <p:ph type="dt" sz="half" idx="10"/>
          </p:nvPr>
        </p:nvSpPr>
        <p:spPr/>
        <p:txBody>
          <a:bodyPr/>
          <a:lstStyle/>
          <a:p>
            <a:fld id="{7897B9F8-F983-4D81-AAFE-C4756A39A4DF}" type="datetimeFigureOut">
              <a:rPr lang="es-ES" smtClean="0"/>
              <a:t>18/12/2023</a:t>
            </a:fld>
            <a:endParaRPr lang="es-ES"/>
          </a:p>
        </p:txBody>
      </p:sp>
      <p:sp>
        <p:nvSpPr>
          <p:cNvPr id="5" name="Marcador de pie de página 4">
            <a:extLst>
              <a:ext uri="{FF2B5EF4-FFF2-40B4-BE49-F238E27FC236}">
                <a16:creationId xmlns:a16="http://schemas.microsoft.com/office/drawing/2014/main" id="{00D96B68-B378-4010-ACD4-D8C03A88581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13AE3B3-828C-4C61-AE6C-8D79D21F2303}"/>
              </a:ext>
            </a:extLst>
          </p:cNvPr>
          <p:cNvSpPr>
            <a:spLocks noGrp="1"/>
          </p:cNvSpPr>
          <p:nvPr>
            <p:ph type="sldNum" sz="quarter" idx="12"/>
          </p:nvPr>
        </p:nvSpPr>
        <p:spPr/>
        <p:txBody>
          <a:bodyPr/>
          <a:lstStyle/>
          <a:p>
            <a:fld id="{9C5FE50C-594D-4994-A0A8-DEAD1824E6F3}" type="slidenum">
              <a:rPr lang="es-ES" smtClean="0"/>
              <a:t>‹Nº›</a:t>
            </a:fld>
            <a:endParaRPr lang="es-ES"/>
          </a:p>
        </p:txBody>
      </p:sp>
    </p:spTree>
    <p:extLst>
      <p:ext uri="{BB962C8B-B14F-4D97-AF65-F5344CB8AC3E}">
        <p14:creationId xmlns:p14="http://schemas.microsoft.com/office/powerpoint/2010/main" val="259264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DC3667-3439-4B06-BD4F-FA2CB4299B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1AA6F2A-8B0F-46D9-9F17-E0DB660EE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FCB42E7D-9412-4B8A-B0FF-A3077906904D}"/>
              </a:ext>
            </a:extLst>
          </p:cNvPr>
          <p:cNvSpPr>
            <a:spLocks noGrp="1"/>
          </p:cNvSpPr>
          <p:nvPr>
            <p:ph type="dt" sz="half" idx="10"/>
          </p:nvPr>
        </p:nvSpPr>
        <p:spPr/>
        <p:txBody>
          <a:bodyPr/>
          <a:lstStyle/>
          <a:p>
            <a:fld id="{7897B9F8-F983-4D81-AAFE-C4756A39A4DF}" type="datetimeFigureOut">
              <a:rPr lang="es-ES" smtClean="0"/>
              <a:t>18/12/2023</a:t>
            </a:fld>
            <a:endParaRPr lang="es-ES"/>
          </a:p>
        </p:txBody>
      </p:sp>
      <p:sp>
        <p:nvSpPr>
          <p:cNvPr id="5" name="Marcador de pie de página 4">
            <a:extLst>
              <a:ext uri="{FF2B5EF4-FFF2-40B4-BE49-F238E27FC236}">
                <a16:creationId xmlns:a16="http://schemas.microsoft.com/office/drawing/2014/main" id="{4F9DCA72-6FEF-46F1-849A-D8645A590F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1C40C74-23D9-405B-AA09-0B86BEA1B1C1}"/>
              </a:ext>
            </a:extLst>
          </p:cNvPr>
          <p:cNvSpPr>
            <a:spLocks noGrp="1"/>
          </p:cNvSpPr>
          <p:nvPr>
            <p:ph type="sldNum" sz="quarter" idx="12"/>
          </p:nvPr>
        </p:nvSpPr>
        <p:spPr/>
        <p:txBody>
          <a:bodyPr/>
          <a:lstStyle/>
          <a:p>
            <a:fld id="{9C5FE50C-594D-4994-A0A8-DEAD1824E6F3}" type="slidenum">
              <a:rPr lang="es-ES" smtClean="0"/>
              <a:t>‹Nº›</a:t>
            </a:fld>
            <a:endParaRPr lang="es-ES"/>
          </a:p>
        </p:txBody>
      </p:sp>
    </p:spTree>
    <p:extLst>
      <p:ext uri="{BB962C8B-B14F-4D97-AF65-F5344CB8AC3E}">
        <p14:creationId xmlns:p14="http://schemas.microsoft.com/office/powerpoint/2010/main" val="255976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4E362D-FD1D-433A-898D-40FAEF4A634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694993B-BC8F-4F04-8B6F-B6F1F2C81561}"/>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91B2B9-C303-4275-8D2F-A66194D9D1B3}"/>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C396E53-3186-427D-8705-FEDE6A98F968}"/>
              </a:ext>
            </a:extLst>
          </p:cNvPr>
          <p:cNvSpPr>
            <a:spLocks noGrp="1"/>
          </p:cNvSpPr>
          <p:nvPr>
            <p:ph type="dt" sz="half" idx="10"/>
          </p:nvPr>
        </p:nvSpPr>
        <p:spPr/>
        <p:txBody>
          <a:bodyPr/>
          <a:lstStyle/>
          <a:p>
            <a:fld id="{7897B9F8-F983-4D81-AAFE-C4756A39A4DF}" type="datetimeFigureOut">
              <a:rPr lang="es-ES" smtClean="0"/>
              <a:t>18/12/2023</a:t>
            </a:fld>
            <a:endParaRPr lang="es-ES"/>
          </a:p>
        </p:txBody>
      </p:sp>
      <p:sp>
        <p:nvSpPr>
          <p:cNvPr id="6" name="Marcador de pie de página 5">
            <a:extLst>
              <a:ext uri="{FF2B5EF4-FFF2-40B4-BE49-F238E27FC236}">
                <a16:creationId xmlns:a16="http://schemas.microsoft.com/office/drawing/2014/main" id="{353992DB-FC00-463D-BA37-D1D91D657D3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411E79A-2EAB-41EC-96B7-DD9828769DA3}"/>
              </a:ext>
            </a:extLst>
          </p:cNvPr>
          <p:cNvSpPr>
            <a:spLocks noGrp="1"/>
          </p:cNvSpPr>
          <p:nvPr>
            <p:ph type="sldNum" sz="quarter" idx="12"/>
          </p:nvPr>
        </p:nvSpPr>
        <p:spPr/>
        <p:txBody>
          <a:bodyPr/>
          <a:lstStyle/>
          <a:p>
            <a:fld id="{9C5FE50C-594D-4994-A0A8-DEAD1824E6F3}" type="slidenum">
              <a:rPr lang="es-ES" smtClean="0"/>
              <a:t>‹Nº›</a:t>
            </a:fld>
            <a:endParaRPr lang="es-ES"/>
          </a:p>
        </p:txBody>
      </p:sp>
    </p:spTree>
    <p:extLst>
      <p:ext uri="{BB962C8B-B14F-4D97-AF65-F5344CB8AC3E}">
        <p14:creationId xmlns:p14="http://schemas.microsoft.com/office/powerpoint/2010/main" val="234314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43C64-AD87-4A4F-9D26-35C8A5BF449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A478BB7-178C-4F64-8008-748B142291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7290AF0F-C795-4083-84B2-CB089E9EA65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B333B7B-6276-4D38-B8A1-E1ECD812A3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69743303-DEEA-4758-B7CE-2CBD0B19E0E7}"/>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A36ED42-6527-4ECD-99DE-5408E603FBF6}"/>
              </a:ext>
            </a:extLst>
          </p:cNvPr>
          <p:cNvSpPr>
            <a:spLocks noGrp="1"/>
          </p:cNvSpPr>
          <p:nvPr>
            <p:ph type="dt" sz="half" idx="10"/>
          </p:nvPr>
        </p:nvSpPr>
        <p:spPr/>
        <p:txBody>
          <a:bodyPr/>
          <a:lstStyle/>
          <a:p>
            <a:fld id="{7897B9F8-F983-4D81-AAFE-C4756A39A4DF}" type="datetimeFigureOut">
              <a:rPr lang="es-ES" smtClean="0"/>
              <a:t>18/12/2023</a:t>
            </a:fld>
            <a:endParaRPr lang="es-ES"/>
          </a:p>
        </p:txBody>
      </p:sp>
      <p:sp>
        <p:nvSpPr>
          <p:cNvPr id="8" name="Marcador de pie de página 7">
            <a:extLst>
              <a:ext uri="{FF2B5EF4-FFF2-40B4-BE49-F238E27FC236}">
                <a16:creationId xmlns:a16="http://schemas.microsoft.com/office/drawing/2014/main" id="{B7E0A4EE-398D-4ED5-BD7D-0A2F29C9FD5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605BF18-1647-4024-A0F8-274FDB0EE586}"/>
              </a:ext>
            </a:extLst>
          </p:cNvPr>
          <p:cNvSpPr>
            <a:spLocks noGrp="1"/>
          </p:cNvSpPr>
          <p:nvPr>
            <p:ph type="sldNum" sz="quarter" idx="12"/>
          </p:nvPr>
        </p:nvSpPr>
        <p:spPr/>
        <p:txBody>
          <a:bodyPr/>
          <a:lstStyle/>
          <a:p>
            <a:fld id="{9C5FE50C-594D-4994-A0A8-DEAD1824E6F3}" type="slidenum">
              <a:rPr lang="es-ES" smtClean="0"/>
              <a:t>‹Nº›</a:t>
            </a:fld>
            <a:endParaRPr lang="es-ES"/>
          </a:p>
        </p:txBody>
      </p:sp>
    </p:spTree>
    <p:extLst>
      <p:ext uri="{BB962C8B-B14F-4D97-AF65-F5344CB8AC3E}">
        <p14:creationId xmlns:p14="http://schemas.microsoft.com/office/powerpoint/2010/main" val="411881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D4727-6CD9-4193-999B-1CCC03C55C8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747925E-9F9C-4739-B24F-1A237E35F509}"/>
              </a:ext>
            </a:extLst>
          </p:cNvPr>
          <p:cNvSpPr>
            <a:spLocks noGrp="1"/>
          </p:cNvSpPr>
          <p:nvPr>
            <p:ph type="dt" sz="half" idx="10"/>
          </p:nvPr>
        </p:nvSpPr>
        <p:spPr/>
        <p:txBody>
          <a:bodyPr/>
          <a:lstStyle/>
          <a:p>
            <a:fld id="{7897B9F8-F983-4D81-AAFE-C4756A39A4DF}" type="datetimeFigureOut">
              <a:rPr lang="es-ES" smtClean="0"/>
              <a:t>18/12/2023</a:t>
            </a:fld>
            <a:endParaRPr lang="es-ES"/>
          </a:p>
        </p:txBody>
      </p:sp>
      <p:sp>
        <p:nvSpPr>
          <p:cNvPr id="4" name="Marcador de pie de página 3">
            <a:extLst>
              <a:ext uri="{FF2B5EF4-FFF2-40B4-BE49-F238E27FC236}">
                <a16:creationId xmlns:a16="http://schemas.microsoft.com/office/drawing/2014/main" id="{EFA074C8-DEE5-4E21-948F-0936036AA5A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B99B05E-53DF-4D4D-B9F8-0E38532403C5}"/>
              </a:ext>
            </a:extLst>
          </p:cNvPr>
          <p:cNvSpPr>
            <a:spLocks noGrp="1"/>
          </p:cNvSpPr>
          <p:nvPr>
            <p:ph type="sldNum" sz="quarter" idx="12"/>
          </p:nvPr>
        </p:nvSpPr>
        <p:spPr/>
        <p:txBody>
          <a:bodyPr/>
          <a:lstStyle/>
          <a:p>
            <a:fld id="{9C5FE50C-594D-4994-A0A8-DEAD1824E6F3}" type="slidenum">
              <a:rPr lang="es-ES" smtClean="0"/>
              <a:t>‹Nº›</a:t>
            </a:fld>
            <a:endParaRPr lang="es-ES"/>
          </a:p>
        </p:txBody>
      </p:sp>
    </p:spTree>
    <p:extLst>
      <p:ext uri="{BB962C8B-B14F-4D97-AF65-F5344CB8AC3E}">
        <p14:creationId xmlns:p14="http://schemas.microsoft.com/office/powerpoint/2010/main" val="336756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0C3602-65FD-4909-9EAA-76EEEEE5C200}"/>
              </a:ext>
            </a:extLst>
          </p:cNvPr>
          <p:cNvSpPr>
            <a:spLocks noGrp="1"/>
          </p:cNvSpPr>
          <p:nvPr>
            <p:ph type="dt" sz="half" idx="10"/>
          </p:nvPr>
        </p:nvSpPr>
        <p:spPr/>
        <p:txBody>
          <a:bodyPr/>
          <a:lstStyle/>
          <a:p>
            <a:fld id="{7897B9F8-F983-4D81-AAFE-C4756A39A4DF}" type="datetimeFigureOut">
              <a:rPr lang="es-ES" smtClean="0"/>
              <a:t>18/12/2023</a:t>
            </a:fld>
            <a:endParaRPr lang="es-ES"/>
          </a:p>
        </p:txBody>
      </p:sp>
      <p:sp>
        <p:nvSpPr>
          <p:cNvPr id="3" name="Marcador de pie de página 2">
            <a:extLst>
              <a:ext uri="{FF2B5EF4-FFF2-40B4-BE49-F238E27FC236}">
                <a16:creationId xmlns:a16="http://schemas.microsoft.com/office/drawing/2014/main" id="{F60D22EC-BAB0-47AC-9789-BE24A9B9F51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DCCA451E-DD32-49BA-AE25-F90563C94A30}"/>
              </a:ext>
            </a:extLst>
          </p:cNvPr>
          <p:cNvSpPr>
            <a:spLocks noGrp="1"/>
          </p:cNvSpPr>
          <p:nvPr>
            <p:ph type="sldNum" sz="quarter" idx="12"/>
          </p:nvPr>
        </p:nvSpPr>
        <p:spPr/>
        <p:txBody>
          <a:bodyPr/>
          <a:lstStyle/>
          <a:p>
            <a:fld id="{9C5FE50C-594D-4994-A0A8-DEAD1824E6F3}" type="slidenum">
              <a:rPr lang="es-ES" smtClean="0"/>
              <a:t>‹Nº›</a:t>
            </a:fld>
            <a:endParaRPr lang="es-ES"/>
          </a:p>
        </p:txBody>
      </p:sp>
    </p:spTree>
    <p:extLst>
      <p:ext uri="{BB962C8B-B14F-4D97-AF65-F5344CB8AC3E}">
        <p14:creationId xmlns:p14="http://schemas.microsoft.com/office/powerpoint/2010/main" val="281960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66C2CD-C503-4FC0-BA09-294210BF32E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6DFF2CD-74BA-4F39-8DB9-8C65BE1CE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7D3A489-F181-41A2-B946-35232022E4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D515AC6-B1ED-41B0-84EB-F82B13630E86}"/>
              </a:ext>
            </a:extLst>
          </p:cNvPr>
          <p:cNvSpPr>
            <a:spLocks noGrp="1"/>
          </p:cNvSpPr>
          <p:nvPr>
            <p:ph type="dt" sz="half" idx="10"/>
          </p:nvPr>
        </p:nvSpPr>
        <p:spPr/>
        <p:txBody>
          <a:bodyPr/>
          <a:lstStyle/>
          <a:p>
            <a:fld id="{7897B9F8-F983-4D81-AAFE-C4756A39A4DF}" type="datetimeFigureOut">
              <a:rPr lang="es-ES" smtClean="0"/>
              <a:t>18/12/2023</a:t>
            </a:fld>
            <a:endParaRPr lang="es-ES"/>
          </a:p>
        </p:txBody>
      </p:sp>
      <p:sp>
        <p:nvSpPr>
          <p:cNvPr id="6" name="Marcador de pie de página 5">
            <a:extLst>
              <a:ext uri="{FF2B5EF4-FFF2-40B4-BE49-F238E27FC236}">
                <a16:creationId xmlns:a16="http://schemas.microsoft.com/office/drawing/2014/main" id="{F505E355-68DC-4C23-9984-B837E6FF4CE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A3EC26-4FA6-4249-89C1-AECDFF121779}"/>
              </a:ext>
            </a:extLst>
          </p:cNvPr>
          <p:cNvSpPr>
            <a:spLocks noGrp="1"/>
          </p:cNvSpPr>
          <p:nvPr>
            <p:ph type="sldNum" sz="quarter" idx="12"/>
          </p:nvPr>
        </p:nvSpPr>
        <p:spPr/>
        <p:txBody>
          <a:bodyPr/>
          <a:lstStyle/>
          <a:p>
            <a:fld id="{9C5FE50C-594D-4994-A0A8-DEAD1824E6F3}" type="slidenum">
              <a:rPr lang="es-ES" smtClean="0"/>
              <a:t>‹Nº›</a:t>
            </a:fld>
            <a:endParaRPr lang="es-ES"/>
          </a:p>
        </p:txBody>
      </p:sp>
    </p:spTree>
    <p:extLst>
      <p:ext uri="{BB962C8B-B14F-4D97-AF65-F5344CB8AC3E}">
        <p14:creationId xmlns:p14="http://schemas.microsoft.com/office/powerpoint/2010/main" val="279939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77302-F67C-4B7C-AFE5-C4B2BEDD48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953BB33-381E-4A15-9E2C-DAC13A2669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48651FF-F4E5-430A-813E-D78AC9DE2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D8ACDFD-1B82-4B72-8375-AAF2B70BBF2F}"/>
              </a:ext>
            </a:extLst>
          </p:cNvPr>
          <p:cNvSpPr>
            <a:spLocks noGrp="1"/>
          </p:cNvSpPr>
          <p:nvPr>
            <p:ph type="dt" sz="half" idx="10"/>
          </p:nvPr>
        </p:nvSpPr>
        <p:spPr/>
        <p:txBody>
          <a:bodyPr/>
          <a:lstStyle/>
          <a:p>
            <a:fld id="{7897B9F8-F983-4D81-AAFE-C4756A39A4DF}" type="datetimeFigureOut">
              <a:rPr lang="es-ES" smtClean="0"/>
              <a:t>18/12/2023</a:t>
            </a:fld>
            <a:endParaRPr lang="es-ES"/>
          </a:p>
        </p:txBody>
      </p:sp>
      <p:sp>
        <p:nvSpPr>
          <p:cNvPr id="6" name="Marcador de pie de página 5">
            <a:extLst>
              <a:ext uri="{FF2B5EF4-FFF2-40B4-BE49-F238E27FC236}">
                <a16:creationId xmlns:a16="http://schemas.microsoft.com/office/drawing/2014/main" id="{EB7D0E01-2414-4247-8D17-DD4D98704F7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EE3D7D-24E1-4BEE-8E1A-A2F6F5720F52}"/>
              </a:ext>
            </a:extLst>
          </p:cNvPr>
          <p:cNvSpPr>
            <a:spLocks noGrp="1"/>
          </p:cNvSpPr>
          <p:nvPr>
            <p:ph type="sldNum" sz="quarter" idx="12"/>
          </p:nvPr>
        </p:nvSpPr>
        <p:spPr/>
        <p:txBody>
          <a:bodyPr/>
          <a:lstStyle/>
          <a:p>
            <a:fld id="{9C5FE50C-594D-4994-A0A8-DEAD1824E6F3}" type="slidenum">
              <a:rPr lang="es-ES" smtClean="0"/>
              <a:t>‹Nº›</a:t>
            </a:fld>
            <a:endParaRPr lang="es-ES"/>
          </a:p>
        </p:txBody>
      </p:sp>
    </p:spTree>
    <p:extLst>
      <p:ext uri="{BB962C8B-B14F-4D97-AF65-F5344CB8AC3E}">
        <p14:creationId xmlns:p14="http://schemas.microsoft.com/office/powerpoint/2010/main" val="1157928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A13DFA-73D0-4FBD-A336-8B2D109B82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01DA81E-FAA5-48D3-9CFF-86949082C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4176E75-F167-4E0C-92C6-B99C7C9E3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7B9F8-F983-4D81-AAFE-C4756A39A4DF}" type="datetimeFigureOut">
              <a:rPr lang="es-ES" smtClean="0"/>
              <a:t>18/12/2023</a:t>
            </a:fld>
            <a:endParaRPr lang="es-ES"/>
          </a:p>
        </p:txBody>
      </p:sp>
      <p:sp>
        <p:nvSpPr>
          <p:cNvPr id="5" name="Marcador de pie de página 4">
            <a:extLst>
              <a:ext uri="{FF2B5EF4-FFF2-40B4-BE49-F238E27FC236}">
                <a16:creationId xmlns:a16="http://schemas.microsoft.com/office/drawing/2014/main" id="{81CBC044-6C0A-45F8-B86C-16A4F6231E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A4ADC24-48CB-4395-A5C1-81D68F1BF4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FE50C-594D-4994-A0A8-DEAD1824E6F3}" type="slidenum">
              <a:rPr lang="es-ES" smtClean="0"/>
              <a:t>‹Nº›</a:t>
            </a:fld>
            <a:endParaRPr lang="es-ES"/>
          </a:p>
        </p:txBody>
      </p:sp>
    </p:spTree>
    <p:extLst>
      <p:ext uri="{BB962C8B-B14F-4D97-AF65-F5344CB8AC3E}">
        <p14:creationId xmlns:p14="http://schemas.microsoft.com/office/powerpoint/2010/main" val="3430889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9B630E9-3733-485E-9A85-85E0DF58C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049" y="412517"/>
            <a:ext cx="6329902" cy="2373714"/>
          </a:xfrm>
          <a:prstGeom prst="rect">
            <a:avLst/>
          </a:prstGeom>
        </p:spPr>
      </p:pic>
      <p:sp>
        <p:nvSpPr>
          <p:cNvPr id="5" name="CuadroTexto 4">
            <a:extLst>
              <a:ext uri="{FF2B5EF4-FFF2-40B4-BE49-F238E27FC236}">
                <a16:creationId xmlns:a16="http://schemas.microsoft.com/office/drawing/2014/main" id="{76B81429-F01C-4A6C-824A-3493CAE62D51}"/>
              </a:ext>
            </a:extLst>
          </p:cNvPr>
          <p:cNvSpPr txBox="1"/>
          <p:nvPr/>
        </p:nvSpPr>
        <p:spPr>
          <a:xfrm>
            <a:off x="3460376" y="2967335"/>
            <a:ext cx="5271247" cy="923330"/>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OBJETIVO</a:t>
            </a:r>
          </a:p>
        </p:txBody>
      </p:sp>
      <p:sp>
        <p:nvSpPr>
          <p:cNvPr id="6" name="Elipse 5">
            <a:extLst>
              <a:ext uri="{FF2B5EF4-FFF2-40B4-BE49-F238E27FC236}">
                <a16:creationId xmlns:a16="http://schemas.microsoft.com/office/drawing/2014/main" id="{5A99DDB6-2B60-4D40-B3A3-6DC71B86C5CF}"/>
              </a:ext>
            </a:extLst>
          </p:cNvPr>
          <p:cNvSpPr/>
          <p:nvPr/>
        </p:nvSpPr>
        <p:spPr>
          <a:xfrm>
            <a:off x="-1623940" y="-176895"/>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7B81417C-BAFE-4CD8-A2D8-5CF1DCEA1396}"/>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DB48C7C1-8603-4AC5-8C7E-C5B531976296}"/>
              </a:ext>
            </a:extLst>
          </p:cNvPr>
          <p:cNvSpPr/>
          <p:nvPr/>
        </p:nvSpPr>
        <p:spPr>
          <a:xfrm>
            <a:off x="1198065" y="4159944"/>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CFEE7EFB-3610-4D7C-BD05-D81C184DCF2F}"/>
              </a:ext>
            </a:extLst>
          </p:cNvPr>
          <p:cNvSpPr/>
          <p:nvPr/>
        </p:nvSpPr>
        <p:spPr>
          <a:xfrm>
            <a:off x="376096" y="3205780"/>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D5024CD-E320-4EB7-A4E0-2A7273E53D67}"/>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487C7B2B-85C8-4FD0-A375-ED1F12853DB7}"/>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F6BF51D8-5F8E-4788-BC57-2CA3F17FB001}"/>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66E56745-9F51-4485-9F5F-00F858F91029}"/>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46DDB117-B8D0-493E-B4B4-8300569B0254}"/>
              </a:ext>
            </a:extLst>
          </p:cNvPr>
          <p:cNvSpPr/>
          <p:nvPr/>
        </p:nvSpPr>
        <p:spPr>
          <a:xfrm>
            <a:off x="7807229" y="990629"/>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F472A29F-8DE3-4CAD-B764-8223589AE551}"/>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EC3143CE-508F-4C24-94DA-E1AB9C0BEBA7}"/>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2857179C-7101-48AB-8A58-D67FF375BB2E}"/>
              </a:ext>
            </a:extLst>
          </p:cNvPr>
          <p:cNvSpPr txBox="1"/>
          <p:nvPr/>
        </p:nvSpPr>
        <p:spPr>
          <a:xfrm>
            <a:off x="1948542" y="4782610"/>
            <a:ext cx="8294914" cy="923330"/>
          </a:xfrm>
          <a:prstGeom prst="rect">
            <a:avLst/>
          </a:prstGeom>
          <a:noFill/>
          <a:ln w="9525">
            <a:noFill/>
          </a:ln>
        </p:spPr>
        <p:txBody>
          <a:bodyPr wrap="square" rtlCol="0">
            <a:spAutoFit/>
          </a:bodyPr>
          <a:lstStyle/>
          <a:p>
            <a:pPr algn="ctr"/>
            <a:r>
              <a:rPr lang="es-ES" dirty="0"/>
              <a:t>Ayudar a Marketing a crear una cascada de recomendación de cursos midiendo los cursos que más han facturado y el tiempo que transcurre desde que se compra el curso hasta que se compra el siguiente.</a:t>
            </a:r>
          </a:p>
        </p:txBody>
      </p:sp>
    </p:spTree>
    <p:extLst>
      <p:ext uri="{BB962C8B-B14F-4D97-AF65-F5344CB8AC3E}">
        <p14:creationId xmlns:p14="http://schemas.microsoft.com/office/powerpoint/2010/main" val="393043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7EB5614-F0F9-43BD-A309-59F6890F5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51" y="838756"/>
            <a:ext cx="10613183" cy="5180488"/>
          </a:xfrm>
          <a:prstGeom prst="rect">
            <a:avLst/>
          </a:prstGeom>
        </p:spPr>
      </p:pic>
      <p:grpSp>
        <p:nvGrpSpPr>
          <p:cNvPr id="4" name="Grupo 3">
            <a:extLst>
              <a:ext uri="{FF2B5EF4-FFF2-40B4-BE49-F238E27FC236}">
                <a16:creationId xmlns:a16="http://schemas.microsoft.com/office/drawing/2014/main" id="{E1BBB5B8-F579-478A-AF46-ACB5CAB342BB}"/>
              </a:ext>
            </a:extLst>
          </p:cNvPr>
          <p:cNvGrpSpPr/>
          <p:nvPr/>
        </p:nvGrpSpPr>
        <p:grpSpPr>
          <a:xfrm>
            <a:off x="3911600" y="1377470"/>
            <a:ext cx="7256034" cy="4655469"/>
            <a:chOff x="3911600" y="1377470"/>
            <a:chExt cx="7256034" cy="4655469"/>
          </a:xfrm>
        </p:grpSpPr>
        <p:pic>
          <p:nvPicPr>
            <p:cNvPr id="22" name="Imagen 21">
              <a:extLst>
                <a:ext uri="{FF2B5EF4-FFF2-40B4-BE49-F238E27FC236}">
                  <a16:creationId xmlns:a16="http://schemas.microsoft.com/office/drawing/2014/main" id="{A00FE00C-A9D9-4E17-8723-76687D4C31A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6897" t="10135"/>
            <a:stretch/>
          </p:blipFill>
          <p:spPr>
            <a:xfrm>
              <a:off x="4470400" y="1377470"/>
              <a:ext cx="6697234" cy="4655469"/>
            </a:xfrm>
            <a:prstGeom prst="rect">
              <a:avLst/>
            </a:prstGeom>
          </p:spPr>
        </p:pic>
        <p:pic>
          <p:nvPicPr>
            <p:cNvPr id="23" name="Imagen 22">
              <a:extLst>
                <a:ext uri="{FF2B5EF4-FFF2-40B4-BE49-F238E27FC236}">
                  <a16:creationId xmlns:a16="http://schemas.microsoft.com/office/drawing/2014/main" id="{314D6C9D-587C-4DC6-9A26-EEB58D749F5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1632" t="74270"/>
            <a:stretch/>
          </p:blipFill>
          <p:spPr>
            <a:xfrm>
              <a:off x="3911600" y="4686300"/>
              <a:ext cx="7256034" cy="1332944"/>
            </a:xfrm>
            <a:prstGeom prst="rect">
              <a:avLst/>
            </a:prstGeom>
          </p:spPr>
        </p:pic>
      </p:grpSp>
      <p:pic>
        <p:nvPicPr>
          <p:cNvPr id="20" name="Imagen 19">
            <a:extLst>
              <a:ext uri="{FF2B5EF4-FFF2-40B4-BE49-F238E27FC236}">
                <a16:creationId xmlns:a16="http://schemas.microsoft.com/office/drawing/2014/main" id="{D344AB1B-1ECB-4E2B-84C4-CBC6E5FC8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grpSp>
        <p:nvGrpSpPr>
          <p:cNvPr id="16" name="Grupo 15">
            <a:extLst>
              <a:ext uri="{FF2B5EF4-FFF2-40B4-BE49-F238E27FC236}">
                <a16:creationId xmlns:a16="http://schemas.microsoft.com/office/drawing/2014/main" id="{78DB2EE6-C45B-4986-864C-73902FD90AD9}"/>
              </a:ext>
            </a:extLst>
          </p:cNvPr>
          <p:cNvGrpSpPr/>
          <p:nvPr/>
        </p:nvGrpSpPr>
        <p:grpSpPr>
          <a:xfrm>
            <a:off x="-5891837" y="2699573"/>
            <a:ext cx="5818592" cy="507831"/>
            <a:chOff x="4938308" y="2597973"/>
            <a:chExt cx="5818592" cy="507831"/>
          </a:xfrm>
        </p:grpSpPr>
        <p:sp>
          <p:nvSpPr>
            <p:cNvPr id="14" name="CuadroTexto 13">
              <a:extLst>
                <a:ext uri="{FF2B5EF4-FFF2-40B4-BE49-F238E27FC236}">
                  <a16:creationId xmlns:a16="http://schemas.microsoft.com/office/drawing/2014/main" id="{7849179E-3108-42CC-802B-7B6C9FA5081A}"/>
                </a:ext>
              </a:extLst>
            </p:cNvPr>
            <p:cNvSpPr txBox="1"/>
            <p:nvPr/>
          </p:nvSpPr>
          <p:spPr>
            <a:xfrm>
              <a:off x="6300570" y="2597973"/>
              <a:ext cx="4456330" cy="507831"/>
            </a:xfrm>
            <a:prstGeom prst="rect">
              <a:avLst/>
            </a:prstGeom>
            <a:noFill/>
            <a:ln w="9525">
              <a:noFill/>
            </a:ln>
          </p:spPr>
          <p:txBody>
            <a:bodyPr wrap="square" rtlCol="0">
              <a:spAutoFit/>
            </a:bodyPr>
            <a:lstStyle/>
            <a:p>
              <a:r>
                <a:rPr lang="es-ES" sz="2700" dirty="0">
                  <a:ln w="3175">
                    <a:solidFill>
                      <a:srgbClr val="10A6AE"/>
                    </a:solidFill>
                  </a:ln>
                  <a:solidFill>
                    <a:srgbClr val="29ADB7"/>
                  </a:solidFill>
                </a:rPr>
                <a:t>Secuencia de siguientes cursos</a:t>
              </a:r>
              <a:endParaRPr lang="es-ES" dirty="0">
                <a:ln w="3175">
                  <a:solidFill>
                    <a:srgbClr val="10A6AE"/>
                  </a:solidFill>
                </a:ln>
              </a:endParaRPr>
            </a:p>
          </p:txBody>
        </p:sp>
        <p:sp>
          <p:nvSpPr>
            <p:cNvPr id="15" name="Flecha: a la derecha 14">
              <a:extLst>
                <a:ext uri="{FF2B5EF4-FFF2-40B4-BE49-F238E27FC236}">
                  <a16:creationId xmlns:a16="http://schemas.microsoft.com/office/drawing/2014/main" id="{5537925D-A73F-4EDD-960F-81A709208DF6}"/>
                </a:ext>
              </a:extLst>
            </p:cNvPr>
            <p:cNvSpPr/>
            <p:nvPr/>
          </p:nvSpPr>
          <p:spPr>
            <a:xfrm>
              <a:off x="4938308" y="2737588"/>
              <a:ext cx="1103531" cy="228600"/>
            </a:xfrm>
            <a:prstGeom prst="rightArrow">
              <a:avLst/>
            </a:prstGeom>
            <a:solidFill>
              <a:srgbClr val="10A6AE"/>
            </a:solidFill>
            <a:ln>
              <a:solidFill>
                <a:srgbClr val="29A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7" name="Elipse 16">
            <a:extLst>
              <a:ext uri="{FF2B5EF4-FFF2-40B4-BE49-F238E27FC236}">
                <a16:creationId xmlns:a16="http://schemas.microsoft.com/office/drawing/2014/main" id="{2FA1E3AD-7F3E-4459-8629-AF3BB12C931F}"/>
              </a:ext>
            </a:extLst>
          </p:cNvPr>
          <p:cNvSpPr/>
          <p:nvPr/>
        </p:nvSpPr>
        <p:spPr>
          <a:xfrm rot="18978236">
            <a:off x="192561" y="4997008"/>
            <a:ext cx="2258887" cy="484875"/>
          </a:xfrm>
          <a:prstGeom prst="ellipse">
            <a:avLst/>
          </a:prstGeom>
          <a:noFill/>
          <a:ln w="28575">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AD2C9676-493E-4C3C-9B05-138C761E601A}"/>
              </a:ext>
            </a:extLst>
          </p:cNvPr>
          <p:cNvSpPr/>
          <p:nvPr/>
        </p:nvSpPr>
        <p:spPr>
          <a:xfrm rot="18978236">
            <a:off x="3555849" y="4997006"/>
            <a:ext cx="2258887" cy="484875"/>
          </a:xfrm>
          <a:prstGeom prst="ellipse">
            <a:avLst/>
          </a:prstGeom>
          <a:noFill/>
          <a:ln w="28575">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567783F7-1429-4337-994D-ECA25F87D773}"/>
              </a:ext>
            </a:extLst>
          </p:cNvPr>
          <p:cNvSpPr/>
          <p:nvPr/>
        </p:nvSpPr>
        <p:spPr>
          <a:xfrm rot="18978236">
            <a:off x="3205756" y="4585949"/>
            <a:ext cx="967187" cy="329762"/>
          </a:xfrm>
          <a:prstGeom prst="ellipse">
            <a:avLst/>
          </a:prstGeom>
          <a:noFill/>
          <a:ln w="28575">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8E364397-A06A-467C-AA34-AA72C613A2D0}"/>
              </a:ext>
            </a:extLst>
          </p:cNvPr>
          <p:cNvSpPr/>
          <p:nvPr/>
        </p:nvSpPr>
        <p:spPr>
          <a:xfrm rot="18978236">
            <a:off x="5612407" y="4595773"/>
            <a:ext cx="967187" cy="329762"/>
          </a:xfrm>
          <a:prstGeom prst="ellipse">
            <a:avLst/>
          </a:prstGeom>
          <a:noFill/>
          <a:ln w="28575">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id="{54BFD6D2-A6F5-436A-B94E-C6CBB415022E}"/>
              </a:ext>
            </a:extLst>
          </p:cNvPr>
          <p:cNvSpPr/>
          <p:nvPr/>
        </p:nvSpPr>
        <p:spPr>
          <a:xfrm rot="18978236">
            <a:off x="9915706" y="4590270"/>
            <a:ext cx="967187" cy="329762"/>
          </a:xfrm>
          <a:prstGeom prst="ellipse">
            <a:avLst/>
          </a:prstGeom>
          <a:noFill/>
          <a:ln w="28575">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AB890454-EB63-42CC-9BBE-723F18E895BC}"/>
              </a:ext>
            </a:extLst>
          </p:cNvPr>
          <p:cNvCxnSpPr>
            <a:cxnSpLocks/>
          </p:cNvCxnSpPr>
          <p:nvPr/>
        </p:nvCxnSpPr>
        <p:spPr>
          <a:xfrm flipV="1">
            <a:off x="6522621" y="4610100"/>
            <a:ext cx="773530" cy="77353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942B7EFA-CB70-449C-889F-505F97C62CCC}"/>
              </a:ext>
            </a:extLst>
          </p:cNvPr>
          <p:cNvCxnSpPr>
            <a:cxnSpLocks/>
          </p:cNvCxnSpPr>
          <p:nvPr/>
        </p:nvCxnSpPr>
        <p:spPr>
          <a:xfrm flipV="1">
            <a:off x="8959019" y="4594524"/>
            <a:ext cx="773530" cy="77353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56F4D086-366F-40C0-BB1F-F8B2CE5C6A96}"/>
              </a:ext>
            </a:extLst>
          </p:cNvPr>
          <p:cNvCxnSpPr>
            <a:cxnSpLocks/>
          </p:cNvCxnSpPr>
          <p:nvPr/>
        </p:nvCxnSpPr>
        <p:spPr>
          <a:xfrm flipV="1">
            <a:off x="8136856" y="4606218"/>
            <a:ext cx="651221" cy="651221"/>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1421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600"/>
                                        <p:tgtEl>
                                          <p:spTgt spid="4"/>
                                        </p:tgtEl>
                                      </p:cBhvr>
                                    </p:animEffect>
                                  </p:childTnLst>
                                </p:cTn>
                              </p:par>
                              <p:par>
                                <p:cTn id="8" presetID="42" presetClass="path" presetSubtype="0" accel="50000" decel="50000" fill="hold" nodeType="withEffect">
                                  <p:stCondLst>
                                    <p:cond delay="0"/>
                                  </p:stCondLst>
                                  <p:childTnLst>
                                    <p:animMotion origin="layout" path="M 1.25E-6 4.44444E-6 L 0.89245 4.44444E-6 " pathEditMode="relative" rAng="0" ptsTypes="AA">
                                      <p:cBhvr>
                                        <p:cTn id="9" dur="2000" fill="hold"/>
                                        <p:tgtEl>
                                          <p:spTgt spid="16"/>
                                        </p:tgtEl>
                                        <p:attrNameLst>
                                          <p:attrName>ppt_x</p:attrName>
                                          <p:attrName>ppt_y</p:attrName>
                                        </p:attrNameLst>
                                      </p:cBhvr>
                                      <p:rCtr x="44622" y="0"/>
                                    </p:animMotion>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circle(in)">
                                      <p:cBhvr>
                                        <p:cTn id="14" dur="900"/>
                                        <p:tgtEl>
                                          <p:spTgt spid="24"/>
                                        </p:tgtEl>
                                      </p:cBhvr>
                                    </p:animEffect>
                                  </p:childTnLst>
                                </p:cTn>
                              </p:par>
                              <p:par>
                                <p:cTn id="15" presetID="6" presetClass="entr" presetSubtype="16" fill="hold" grpId="1"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ircle(in)">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xit" presetSubtype="32" fill="hold" grpId="1" nodeType="clickEffect">
                                  <p:stCondLst>
                                    <p:cond delay="0"/>
                                  </p:stCondLst>
                                  <p:childTnLst>
                                    <p:animEffect transition="out" filter="circle(out)">
                                      <p:cBhvr>
                                        <p:cTn id="21" dur="800"/>
                                        <p:tgtEl>
                                          <p:spTgt spid="24"/>
                                        </p:tgtEl>
                                      </p:cBhvr>
                                    </p:animEffect>
                                    <p:set>
                                      <p:cBhvr>
                                        <p:cTn id="22" dur="1" fill="hold">
                                          <p:stCondLst>
                                            <p:cond delay="799"/>
                                          </p:stCondLst>
                                        </p:cTn>
                                        <p:tgtEl>
                                          <p:spTgt spid="24"/>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3.33333E-6 1.11111E-6 L 0.08086 -0.00463 " pathEditMode="relative" rAng="0" ptsTypes="AA">
                                      <p:cBhvr>
                                        <p:cTn id="24" dur="1000" fill="hold"/>
                                        <p:tgtEl>
                                          <p:spTgt spid="17"/>
                                        </p:tgtEl>
                                        <p:attrNameLst>
                                          <p:attrName>ppt_x</p:attrName>
                                          <p:attrName>ppt_y</p:attrName>
                                        </p:attrNameLst>
                                      </p:cBhvr>
                                      <p:rCtr x="4036" y="-231"/>
                                    </p:animMotion>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circle(in)">
                                      <p:cBhvr>
                                        <p:cTn id="29" dur="900"/>
                                        <p:tgtEl>
                                          <p:spTgt spid="29"/>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circle(in)">
                                      <p:cBhvr>
                                        <p:cTn id="32" dur="900"/>
                                        <p:tgtEl>
                                          <p:spTgt spid="31"/>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circle(in)">
                                      <p:cBhvr>
                                        <p:cTn id="35" dur="900"/>
                                        <p:tgtEl>
                                          <p:spTgt spid="32"/>
                                        </p:tgtEl>
                                      </p:cBhvr>
                                    </p:animEffect>
                                  </p:childTnLst>
                                </p:cTn>
                              </p:par>
                              <p:par>
                                <p:cTn id="36" presetID="6" presetClass="exit" presetSubtype="32" fill="hold" grpId="2" nodeType="withEffect">
                                  <p:stCondLst>
                                    <p:cond delay="0"/>
                                  </p:stCondLst>
                                  <p:childTnLst>
                                    <p:animEffect transition="out" filter="circle(out)">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6" presetClass="exit" presetSubtype="32" fill="hold" grpId="1" nodeType="clickEffect">
                                  <p:stCondLst>
                                    <p:cond delay="0"/>
                                  </p:stCondLst>
                                  <p:childTnLst>
                                    <p:animEffect transition="out" filter="circle(out)">
                                      <p:cBhvr>
                                        <p:cTn id="42" dur="800"/>
                                        <p:tgtEl>
                                          <p:spTgt spid="29"/>
                                        </p:tgtEl>
                                      </p:cBhvr>
                                    </p:animEffect>
                                    <p:set>
                                      <p:cBhvr>
                                        <p:cTn id="43" dur="1" fill="hold">
                                          <p:stCondLst>
                                            <p:cond delay="799"/>
                                          </p:stCondLst>
                                        </p:cTn>
                                        <p:tgtEl>
                                          <p:spTgt spid="29"/>
                                        </p:tgtEl>
                                        <p:attrNameLst>
                                          <p:attrName>style.visibility</p:attrName>
                                        </p:attrNameLst>
                                      </p:cBhvr>
                                      <p:to>
                                        <p:strVal val="hidden"/>
                                      </p:to>
                                    </p:set>
                                  </p:childTnLst>
                                </p:cTn>
                              </p:par>
                              <p:par>
                                <p:cTn id="44" presetID="6" presetClass="exit" presetSubtype="32" fill="hold" grpId="1" nodeType="withEffect">
                                  <p:stCondLst>
                                    <p:cond delay="0"/>
                                  </p:stCondLst>
                                  <p:childTnLst>
                                    <p:animEffect transition="out" filter="circle(out)">
                                      <p:cBhvr>
                                        <p:cTn id="45" dur="800"/>
                                        <p:tgtEl>
                                          <p:spTgt spid="31"/>
                                        </p:tgtEl>
                                      </p:cBhvr>
                                    </p:animEffect>
                                    <p:set>
                                      <p:cBhvr>
                                        <p:cTn id="46" dur="1" fill="hold">
                                          <p:stCondLst>
                                            <p:cond delay="799"/>
                                          </p:stCondLst>
                                        </p:cTn>
                                        <p:tgtEl>
                                          <p:spTgt spid="31"/>
                                        </p:tgtEl>
                                        <p:attrNameLst>
                                          <p:attrName>style.visibility</p:attrName>
                                        </p:attrNameLst>
                                      </p:cBhvr>
                                      <p:to>
                                        <p:strVal val="hidden"/>
                                      </p:to>
                                    </p:set>
                                  </p:childTnLst>
                                </p:cTn>
                              </p:par>
                              <p:par>
                                <p:cTn id="47" presetID="6" presetClass="exit" presetSubtype="32" fill="hold" grpId="1" nodeType="withEffect">
                                  <p:stCondLst>
                                    <p:cond delay="0"/>
                                  </p:stCondLst>
                                  <p:childTnLst>
                                    <p:animEffect transition="out" filter="circle(out)">
                                      <p:cBhvr>
                                        <p:cTn id="48" dur="800"/>
                                        <p:tgtEl>
                                          <p:spTgt spid="32"/>
                                        </p:tgtEl>
                                      </p:cBhvr>
                                    </p:animEffect>
                                    <p:set>
                                      <p:cBhvr>
                                        <p:cTn id="49" dur="1" fill="hold">
                                          <p:stCondLst>
                                            <p:cond delay="799"/>
                                          </p:stCondLst>
                                        </p:cTn>
                                        <p:tgtEl>
                                          <p:spTgt spid="32"/>
                                        </p:tgtEl>
                                        <p:attrNameLst>
                                          <p:attrName>style.visibility</p:attrName>
                                        </p:attrNameLst>
                                      </p:cBhvr>
                                      <p:to>
                                        <p:strVal val="hidden"/>
                                      </p:to>
                                    </p:set>
                                  </p:childTnLst>
                                </p:cTn>
                              </p:par>
                              <p:par>
                                <p:cTn id="50" presetID="6" presetClass="entr" presetSubtype="16" fill="hold" nodeType="withEffect">
                                  <p:stCondLst>
                                    <p:cond delay="300"/>
                                  </p:stCondLst>
                                  <p:childTnLst>
                                    <p:set>
                                      <p:cBhvr>
                                        <p:cTn id="51" dur="1" fill="hold">
                                          <p:stCondLst>
                                            <p:cond delay="0"/>
                                          </p:stCondLst>
                                        </p:cTn>
                                        <p:tgtEl>
                                          <p:spTgt spid="9"/>
                                        </p:tgtEl>
                                        <p:attrNameLst>
                                          <p:attrName>style.visibility</p:attrName>
                                        </p:attrNameLst>
                                      </p:cBhvr>
                                      <p:to>
                                        <p:strVal val="visible"/>
                                      </p:to>
                                    </p:set>
                                    <p:animEffect transition="in" filter="circle(in)">
                                      <p:cBhvr>
                                        <p:cTn id="52" dur="1000"/>
                                        <p:tgtEl>
                                          <p:spTgt spid="9"/>
                                        </p:tgtEl>
                                      </p:cBhvr>
                                    </p:animEffect>
                                  </p:childTnLst>
                                </p:cTn>
                              </p:par>
                              <p:par>
                                <p:cTn id="53" presetID="6" presetClass="entr" presetSubtype="16" fill="hold" nodeType="withEffect">
                                  <p:stCondLst>
                                    <p:cond delay="300"/>
                                  </p:stCondLst>
                                  <p:childTnLst>
                                    <p:set>
                                      <p:cBhvr>
                                        <p:cTn id="54" dur="1" fill="hold">
                                          <p:stCondLst>
                                            <p:cond delay="0"/>
                                          </p:stCondLst>
                                        </p:cTn>
                                        <p:tgtEl>
                                          <p:spTgt spid="34"/>
                                        </p:tgtEl>
                                        <p:attrNameLst>
                                          <p:attrName>style.visibility</p:attrName>
                                        </p:attrNameLst>
                                      </p:cBhvr>
                                      <p:to>
                                        <p:strVal val="visible"/>
                                      </p:to>
                                    </p:set>
                                    <p:animEffect transition="in" filter="circle(in)">
                                      <p:cBhvr>
                                        <p:cTn id="55" dur="9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xit" presetSubtype="32" fill="hold" nodeType="clickEffect">
                                  <p:stCondLst>
                                    <p:cond delay="0"/>
                                  </p:stCondLst>
                                  <p:childTnLst>
                                    <p:animEffect transition="out" filter="circle(out)">
                                      <p:cBhvr>
                                        <p:cTn id="59" dur="1000"/>
                                        <p:tgtEl>
                                          <p:spTgt spid="9"/>
                                        </p:tgtEl>
                                      </p:cBhvr>
                                    </p:animEffect>
                                    <p:set>
                                      <p:cBhvr>
                                        <p:cTn id="60" dur="1" fill="hold">
                                          <p:stCondLst>
                                            <p:cond delay="999"/>
                                          </p:stCondLst>
                                        </p:cTn>
                                        <p:tgtEl>
                                          <p:spTgt spid="9"/>
                                        </p:tgtEl>
                                        <p:attrNameLst>
                                          <p:attrName>style.visibility</p:attrName>
                                        </p:attrNameLst>
                                      </p:cBhvr>
                                      <p:to>
                                        <p:strVal val="hidden"/>
                                      </p:to>
                                    </p:set>
                                  </p:childTnLst>
                                </p:cTn>
                              </p:par>
                              <p:par>
                                <p:cTn id="61" presetID="6" presetClass="exit" presetSubtype="32" fill="hold" nodeType="withEffect">
                                  <p:stCondLst>
                                    <p:cond delay="0"/>
                                  </p:stCondLst>
                                  <p:childTnLst>
                                    <p:animEffect transition="out" filter="circle(out)">
                                      <p:cBhvr>
                                        <p:cTn id="62" dur="1000"/>
                                        <p:tgtEl>
                                          <p:spTgt spid="34"/>
                                        </p:tgtEl>
                                      </p:cBhvr>
                                    </p:animEffect>
                                    <p:set>
                                      <p:cBhvr>
                                        <p:cTn id="63" dur="1" fill="hold">
                                          <p:stCondLst>
                                            <p:cond delay="999"/>
                                          </p:stCondLst>
                                        </p:cTn>
                                        <p:tgtEl>
                                          <p:spTgt spid="34"/>
                                        </p:tgtEl>
                                        <p:attrNameLst>
                                          <p:attrName>style.visibility</p:attrName>
                                        </p:attrNameLst>
                                      </p:cBhvr>
                                      <p:to>
                                        <p:strVal val="hidden"/>
                                      </p:to>
                                    </p:set>
                                  </p:childTnLst>
                                </p:cTn>
                              </p:par>
                              <p:par>
                                <p:cTn id="64" presetID="6" presetClass="entr" presetSubtype="16" fill="hold" nodeType="withEffect">
                                  <p:stCondLst>
                                    <p:cond delay="300"/>
                                  </p:stCondLst>
                                  <p:childTnLst>
                                    <p:set>
                                      <p:cBhvr>
                                        <p:cTn id="65" dur="1" fill="hold">
                                          <p:stCondLst>
                                            <p:cond delay="0"/>
                                          </p:stCondLst>
                                        </p:cTn>
                                        <p:tgtEl>
                                          <p:spTgt spid="35"/>
                                        </p:tgtEl>
                                        <p:attrNameLst>
                                          <p:attrName>style.visibility</p:attrName>
                                        </p:attrNameLst>
                                      </p:cBhvr>
                                      <p:to>
                                        <p:strVal val="visible"/>
                                      </p:to>
                                    </p:set>
                                    <p:animEffect transition="in" filter="circle(in)">
                                      <p:cBhvr>
                                        <p:cTn id="66"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24" grpId="0" animBg="1"/>
      <p:bldP spid="24" grpId="1" animBg="1"/>
      <p:bldP spid="29" grpId="0" animBg="1"/>
      <p:bldP spid="29" grpId="1" animBg="1"/>
      <p:bldP spid="31" grpId="0" animBg="1"/>
      <p:bldP spid="31" grpId="1" animBg="1"/>
      <p:bldP spid="32" grpId="0" animBg="1"/>
      <p:bldP spid="3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F00E18F0-4029-4107-BFFF-4649A1FEC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69" y="728253"/>
            <a:ext cx="10613347" cy="5401494"/>
          </a:xfrm>
          <a:prstGeom prst="rect">
            <a:avLst/>
          </a:prstGeom>
        </p:spPr>
      </p:pic>
      <p:sp>
        <p:nvSpPr>
          <p:cNvPr id="11" name="Elipse 10">
            <a:extLst>
              <a:ext uri="{FF2B5EF4-FFF2-40B4-BE49-F238E27FC236}">
                <a16:creationId xmlns:a16="http://schemas.microsoft.com/office/drawing/2014/main" id="{91BD947C-D51F-441D-BD24-422571A70C4E}"/>
              </a:ext>
            </a:extLst>
          </p:cNvPr>
          <p:cNvSpPr/>
          <p:nvPr/>
        </p:nvSpPr>
        <p:spPr>
          <a:xfrm rot="8100000">
            <a:off x="201558" y="4955490"/>
            <a:ext cx="2763457" cy="389511"/>
          </a:xfrm>
          <a:prstGeom prst="ellipse">
            <a:avLst/>
          </a:prstGeom>
          <a:noFill/>
          <a:ln w="28575">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 name="Imagen 14">
            <a:extLst>
              <a:ext uri="{FF2B5EF4-FFF2-40B4-BE49-F238E27FC236}">
                <a16:creationId xmlns:a16="http://schemas.microsoft.com/office/drawing/2014/main" id="{86A481C5-6DDA-400B-B4E5-4602521B0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17" name="Elipse 16">
            <a:extLst>
              <a:ext uri="{FF2B5EF4-FFF2-40B4-BE49-F238E27FC236}">
                <a16:creationId xmlns:a16="http://schemas.microsoft.com/office/drawing/2014/main" id="{B1076159-EBD8-4756-ADFC-E3B3355A529E}"/>
              </a:ext>
            </a:extLst>
          </p:cNvPr>
          <p:cNvSpPr/>
          <p:nvPr/>
        </p:nvSpPr>
        <p:spPr>
          <a:xfrm rot="8100000">
            <a:off x="7542158" y="4955492"/>
            <a:ext cx="2763457" cy="389511"/>
          </a:xfrm>
          <a:prstGeom prst="ellipse">
            <a:avLst/>
          </a:prstGeom>
          <a:noFill/>
          <a:ln w="28575">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Elipse 17">
            <a:extLst>
              <a:ext uri="{FF2B5EF4-FFF2-40B4-BE49-F238E27FC236}">
                <a16:creationId xmlns:a16="http://schemas.microsoft.com/office/drawing/2014/main" id="{B72278FF-C838-4BE0-B2BC-5B555330243F}"/>
              </a:ext>
            </a:extLst>
          </p:cNvPr>
          <p:cNvSpPr/>
          <p:nvPr/>
        </p:nvSpPr>
        <p:spPr>
          <a:xfrm rot="8100000">
            <a:off x="3960758" y="4447490"/>
            <a:ext cx="2763457" cy="389511"/>
          </a:xfrm>
          <a:prstGeom prst="ellipse">
            <a:avLst/>
          </a:prstGeom>
          <a:noFill/>
          <a:ln w="28575">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3D8D63EC-48FF-429C-870B-745498056C70}"/>
              </a:ext>
            </a:extLst>
          </p:cNvPr>
          <p:cNvCxnSpPr>
            <a:cxnSpLocks/>
          </p:cNvCxnSpPr>
          <p:nvPr/>
        </p:nvCxnSpPr>
        <p:spPr>
          <a:xfrm flipV="1">
            <a:off x="6822045" y="4316635"/>
            <a:ext cx="725266" cy="725265"/>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5596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1000"/>
                                        <p:tgtEl>
                                          <p:spTgt spid="1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1.04167E-6 4.07407E-6 L -0.02773 -0.07871 " pathEditMode="relative" rAng="0" ptsTypes="AA">
                                      <p:cBhvr>
                                        <p:cTn id="14" dur="1100" fill="hold"/>
                                        <p:tgtEl>
                                          <p:spTgt spid="17"/>
                                        </p:tgtEl>
                                        <p:attrNameLst>
                                          <p:attrName>ppt_x</p:attrName>
                                          <p:attrName>ppt_y</p:attrName>
                                        </p:attrNameLst>
                                      </p:cBhvr>
                                      <p:rCtr x="-1393" y="-3935"/>
                                    </p:animMotion>
                                  </p:childTnLst>
                                </p:cTn>
                              </p:par>
                              <p:par>
                                <p:cTn id="15" presetID="42" presetClass="path" presetSubtype="0" accel="50000" decel="50000" fill="hold" grpId="1" nodeType="withEffect">
                                  <p:stCondLst>
                                    <p:cond delay="0"/>
                                  </p:stCondLst>
                                  <p:childTnLst>
                                    <p:animMotion origin="layout" path="M 2.29167E-6 4.07407E-6 L 0.12122 -0.08056 " pathEditMode="relative" rAng="0" ptsTypes="AA">
                                      <p:cBhvr>
                                        <p:cTn id="16" dur="1100" fill="hold"/>
                                        <p:tgtEl>
                                          <p:spTgt spid="11"/>
                                        </p:tgtEl>
                                        <p:attrNameLst>
                                          <p:attrName>ppt_x</p:attrName>
                                          <p:attrName>ppt_y</p:attrName>
                                        </p:attrNameLst>
                                      </p:cBhvr>
                                      <p:rCtr x="6055" y="-4028"/>
                                    </p:animMotion>
                                  </p:childTnLst>
                                </p:cTn>
                              </p:par>
                              <p:par>
                                <p:cTn id="17" presetID="6" presetClass="entr" presetSubtype="16"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ircle(in)">
                                      <p:cBhvr>
                                        <p:cTn id="19" dur="11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2" nodeType="clickEffect">
                                  <p:stCondLst>
                                    <p:cond delay="0"/>
                                  </p:stCondLst>
                                  <p:childTnLst>
                                    <p:animMotion origin="layout" path="M -0.02773 -0.07871 L 0.08268 -0.01945 " pathEditMode="relative" rAng="0" ptsTypes="AA">
                                      <p:cBhvr>
                                        <p:cTn id="23" dur="1250" fill="hold"/>
                                        <p:tgtEl>
                                          <p:spTgt spid="17"/>
                                        </p:tgtEl>
                                        <p:attrNameLst>
                                          <p:attrName>ppt_x</p:attrName>
                                          <p:attrName>ppt_y</p:attrName>
                                        </p:attrNameLst>
                                      </p:cBhvr>
                                      <p:rCtr x="5521" y="2963"/>
                                    </p:animMotion>
                                  </p:childTnLst>
                                </p:cTn>
                              </p:par>
                              <p:par>
                                <p:cTn id="24" presetID="42" presetClass="path" presetSubtype="0" accel="50000" decel="50000" fill="hold" grpId="2" nodeType="withEffect">
                                  <p:stCondLst>
                                    <p:cond delay="0"/>
                                  </p:stCondLst>
                                  <p:childTnLst>
                                    <p:animMotion origin="layout" path="M 0.12122 -0.08056 L 0.15872 -0.02315 " pathEditMode="relative" rAng="0" ptsTypes="AA">
                                      <p:cBhvr>
                                        <p:cTn id="25" dur="1250" fill="hold"/>
                                        <p:tgtEl>
                                          <p:spTgt spid="11"/>
                                        </p:tgtEl>
                                        <p:attrNameLst>
                                          <p:attrName>ppt_x</p:attrName>
                                          <p:attrName>ppt_y</p:attrName>
                                        </p:attrNameLst>
                                      </p:cBhvr>
                                      <p:rCtr x="1875" y="2870"/>
                                    </p:animMotion>
                                  </p:childTnLst>
                                </p:cTn>
                              </p:par>
                              <p:par>
                                <p:cTn id="26" presetID="42" presetClass="path" presetSubtype="0" accel="50000" decel="50000" fill="hold" grpId="1" nodeType="withEffect">
                                  <p:stCondLst>
                                    <p:cond delay="0"/>
                                  </p:stCondLst>
                                  <p:childTnLst>
                                    <p:animMotion origin="layout" path="M -1.04167E-6 -1.85185E-6 L 0.04518 0.04908 " pathEditMode="relative" rAng="0" ptsTypes="AA">
                                      <p:cBhvr>
                                        <p:cTn id="27" dur="1000" fill="hold"/>
                                        <p:tgtEl>
                                          <p:spTgt spid="18"/>
                                        </p:tgtEl>
                                        <p:attrNameLst>
                                          <p:attrName>ppt_x</p:attrName>
                                          <p:attrName>ppt_y</p:attrName>
                                        </p:attrNameLst>
                                      </p:cBhvr>
                                      <p:rCtr x="2253" y="2454"/>
                                    </p:animMotion>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3" nodeType="clickEffect">
                                  <p:stCondLst>
                                    <p:cond delay="0"/>
                                  </p:stCondLst>
                                  <p:childTnLst>
                                    <p:animEffect transition="out" filter="fade">
                                      <p:cBhvr>
                                        <p:cTn id="31" dur="750"/>
                                        <p:tgtEl>
                                          <p:spTgt spid="17"/>
                                        </p:tgtEl>
                                      </p:cBhvr>
                                    </p:animEffect>
                                    <p:set>
                                      <p:cBhvr>
                                        <p:cTn id="32" dur="1" fill="hold">
                                          <p:stCondLst>
                                            <p:cond delay="749"/>
                                          </p:stCondLst>
                                        </p:cTn>
                                        <p:tgtEl>
                                          <p:spTgt spid="17"/>
                                        </p:tgtEl>
                                        <p:attrNameLst>
                                          <p:attrName>style.visibility</p:attrName>
                                        </p:attrNameLst>
                                      </p:cBhvr>
                                      <p:to>
                                        <p:strVal val="hidden"/>
                                      </p:to>
                                    </p:set>
                                  </p:childTnLst>
                                </p:cTn>
                              </p:par>
                              <p:par>
                                <p:cTn id="33" presetID="10" presetClass="exit" presetSubtype="0" fill="hold" grpId="3" nodeType="withEffect">
                                  <p:stCondLst>
                                    <p:cond delay="0"/>
                                  </p:stCondLst>
                                  <p:childTnLst>
                                    <p:animEffect transition="out" filter="fade">
                                      <p:cBhvr>
                                        <p:cTn id="34" dur="750"/>
                                        <p:tgtEl>
                                          <p:spTgt spid="11"/>
                                        </p:tgtEl>
                                      </p:cBhvr>
                                    </p:animEffect>
                                    <p:set>
                                      <p:cBhvr>
                                        <p:cTn id="35" dur="1" fill="hold">
                                          <p:stCondLst>
                                            <p:cond delay="749"/>
                                          </p:stCondLst>
                                        </p:cTn>
                                        <p:tgtEl>
                                          <p:spTgt spid="11"/>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750"/>
                                        <p:tgtEl>
                                          <p:spTgt spid="18"/>
                                        </p:tgtEl>
                                      </p:cBhvr>
                                    </p:animEffect>
                                    <p:set>
                                      <p:cBhvr>
                                        <p:cTn id="38" dur="1" fill="hold">
                                          <p:stCondLst>
                                            <p:cond delay="749"/>
                                          </p:stCondLst>
                                        </p:cTn>
                                        <p:tgtEl>
                                          <p:spTgt spid="18"/>
                                        </p:tgtEl>
                                        <p:attrNameLst>
                                          <p:attrName>style.visibility</p:attrName>
                                        </p:attrNameLst>
                                      </p:cBhvr>
                                      <p:to>
                                        <p:strVal val="hidden"/>
                                      </p:to>
                                    </p:set>
                                  </p:childTnLst>
                                </p:cTn>
                              </p:par>
                              <p:par>
                                <p:cTn id="39" presetID="6" presetClass="entr" presetSubtype="16" fill="hold" nodeType="withEffect">
                                  <p:stCondLst>
                                    <p:cond delay="500"/>
                                  </p:stCondLst>
                                  <p:childTnLst>
                                    <p:set>
                                      <p:cBhvr>
                                        <p:cTn id="40" dur="1" fill="hold">
                                          <p:stCondLst>
                                            <p:cond delay="0"/>
                                          </p:stCondLst>
                                        </p:cTn>
                                        <p:tgtEl>
                                          <p:spTgt spid="19"/>
                                        </p:tgtEl>
                                        <p:attrNameLst>
                                          <p:attrName>style.visibility</p:attrName>
                                        </p:attrNameLst>
                                      </p:cBhvr>
                                      <p:to>
                                        <p:strVal val="visible"/>
                                      </p:to>
                                    </p:set>
                                    <p:animEffect transition="in" filter="circle(in)">
                                      <p:cBhvr>
                                        <p:cTn id="41" dur="8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1" grpId="3" animBg="1"/>
      <p:bldP spid="17" grpId="0" animBg="1"/>
      <p:bldP spid="17" grpId="1" animBg="1"/>
      <p:bldP spid="17" grpId="2" animBg="1"/>
      <p:bldP spid="17" grpId="3" animBg="1"/>
      <p:bldP spid="18" grpId="0" animBg="1"/>
      <p:bldP spid="18" grpId="1" animBg="1"/>
      <p:bldP spid="18"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118A752F-FEB1-47C6-86CF-138C5008D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pic>
        <p:nvPicPr>
          <p:cNvPr id="18" name="Imagen 17">
            <a:extLst>
              <a:ext uri="{FF2B5EF4-FFF2-40B4-BE49-F238E27FC236}">
                <a16:creationId xmlns:a16="http://schemas.microsoft.com/office/drawing/2014/main" id="{1D13261A-D89B-46DF-9124-08D1AF510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289" y="730508"/>
            <a:ext cx="10545421" cy="5396984"/>
          </a:xfrm>
          <a:prstGeom prst="rect">
            <a:avLst/>
          </a:prstGeom>
        </p:spPr>
      </p:pic>
      <p:sp>
        <p:nvSpPr>
          <p:cNvPr id="19" name="Elipse 18">
            <a:extLst>
              <a:ext uri="{FF2B5EF4-FFF2-40B4-BE49-F238E27FC236}">
                <a16:creationId xmlns:a16="http://schemas.microsoft.com/office/drawing/2014/main" id="{925CA8AB-8CBC-4D18-8D21-24CAE4968708}"/>
              </a:ext>
            </a:extLst>
          </p:cNvPr>
          <p:cNvSpPr/>
          <p:nvPr/>
        </p:nvSpPr>
        <p:spPr>
          <a:xfrm rot="18939094">
            <a:off x="373013" y="4788684"/>
            <a:ext cx="2270643" cy="290805"/>
          </a:xfrm>
          <a:prstGeom prst="ellipse">
            <a:avLst/>
          </a:prstGeom>
          <a:noFill/>
          <a:ln w="28575">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0D0168F0-F9BD-48B9-8570-37EA5208C7A8}"/>
              </a:ext>
            </a:extLst>
          </p:cNvPr>
          <p:cNvSpPr/>
          <p:nvPr/>
        </p:nvSpPr>
        <p:spPr>
          <a:xfrm rot="18939094">
            <a:off x="4833745" y="4788685"/>
            <a:ext cx="2270643" cy="290805"/>
          </a:xfrm>
          <a:prstGeom prst="ellipse">
            <a:avLst/>
          </a:prstGeom>
          <a:noFill/>
          <a:ln w="28575">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Elipse 20">
            <a:extLst>
              <a:ext uri="{FF2B5EF4-FFF2-40B4-BE49-F238E27FC236}">
                <a16:creationId xmlns:a16="http://schemas.microsoft.com/office/drawing/2014/main" id="{D2260C7C-2A83-4E35-BB99-55573A092D83}"/>
              </a:ext>
            </a:extLst>
          </p:cNvPr>
          <p:cNvSpPr/>
          <p:nvPr/>
        </p:nvSpPr>
        <p:spPr>
          <a:xfrm rot="18939094">
            <a:off x="8355566" y="4788684"/>
            <a:ext cx="2270643" cy="290805"/>
          </a:xfrm>
          <a:prstGeom prst="ellipse">
            <a:avLst/>
          </a:prstGeom>
          <a:noFill/>
          <a:ln w="28575">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3F53B55D-2B54-4C2E-BD3B-926F0494D1F8}"/>
              </a:ext>
            </a:extLst>
          </p:cNvPr>
          <p:cNvSpPr/>
          <p:nvPr/>
        </p:nvSpPr>
        <p:spPr>
          <a:xfrm rot="18939094">
            <a:off x="7009366" y="5148000"/>
            <a:ext cx="2270643" cy="290805"/>
          </a:xfrm>
          <a:prstGeom prst="ellipse">
            <a:avLst/>
          </a:prstGeom>
          <a:noFill/>
          <a:ln w="28575">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4" name="Conector recto 23">
            <a:extLst>
              <a:ext uri="{FF2B5EF4-FFF2-40B4-BE49-F238E27FC236}">
                <a16:creationId xmlns:a16="http://schemas.microsoft.com/office/drawing/2014/main" id="{1901E324-4DFE-491F-AF97-960F41F0D538}"/>
              </a:ext>
            </a:extLst>
          </p:cNvPr>
          <p:cNvCxnSpPr/>
          <p:nvPr/>
        </p:nvCxnSpPr>
        <p:spPr>
          <a:xfrm flipV="1">
            <a:off x="10083800" y="4622800"/>
            <a:ext cx="774700" cy="77470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7434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900"/>
                                        <p:tgtEl>
                                          <p:spTgt spid="1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ircle(in)">
                                      <p:cBhvr>
                                        <p:cTn id="10" dur="700"/>
                                        <p:tgtEl>
                                          <p:spTgt spid="2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circle(in)">
                                      <p:cBhvr>
                                        <p:cTn id="13" dur="10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600"/>
                                  </p:stCondLst>
                                  <p:childTnLst>
                                    <p:animMotion origin="layout" path="M 2.08333E-6 -4.44444E-6 L 0.08568 -0.01203 " pathEditMode="relative" rAng="0" ptsTypes="AA">
                                      <p:cBhvr>
                                        <p:cTn id="17" dur="1000" fill="hold"/>
                                        <p:tgtEl>
                                          <p:spTgt spid="19"/>
                                        </p:tgtEl>
                                        <p:attrNameLst>
                                          <p:attrName>ppt_x</p:attrName>
                                          <p:attrName>ppt_y</p:attrName>
                                        </p:attrNameLst>
                                      </p:cBhvr>
                                      <p:rCtr x="4284" y="-602"/>
                                    </p:animMotion>
                                  </p:childTnLst>
                                </p:cTn>
                              </p:par>
                              <p:par>
                                <p:cTn id="18" presetID="42" presetClass="path" presetSubtype="0" accel="50000" decel="50000" fill="hold" grpId="1" nodeType="withEffect">
                                  <p:stCondLst>
                                    <p:cond delay="600"/>
                                  </p:stCondLst>
                                  <p:childTnLst>
                                    <p:animMotion origin="layout" path="M -3.33333E-6 -4.44444E-6 L 0.08438 -0.01018 " pathEditMode="relative" rAng="0" ptsTypes="AA">
                                      <p:cBhvr>
                                        <p:cTn id="19" dur="1100" fill="hold"/>
                                        <p:tgtEl>
                                          <p:spTgt spid="20"/>
                                        </p:tgtEl>
                                        <p:attrNameLst>
                                          <p:attrName>ppt_x</p:attrName>
                                          <p:attrName>ppt_y</p:attrName>
                                        </p:attrNameLst>
                                      </p:cBhvr>
                                      <p:rCtr x="4219" y="-509"/>
                                    </p:animMotion>
                                  </p:childTnLst>
                                </p:cTn>
                              </p:par>
                              <p:par>
                                <p:cTn id="20" presetID="6" presetClass="exit" presetSubtype="32" fill="hold" grpId="1" nodeType="withEffect">
                                  <p:stCondLst>
                                    <p:cond delay="0"/>
                                  </p:stCondLst>
                                  <p:childTnLst>
                                    <p:animEffect transition="out" filter="circle(out)">
                                      <p:cBhvr>
                                        <p:cTn id="21" dur="750"/>
                                        <p:tgtEl>
                                          <p:spTgt spid="21"/>
                                        </p:tgtEl>
                                      </p:cBhvr>
                                    </p:animEffect>
                                    <p:set>
                                      <p:cBhvr>
                                        <p:cTn id="22" dur="1" fill="hold">
                                          <p:stCondLst>
                                            <p:cond delay="749"/>
                                          </p:stCondLst>
                                        </p:cTn>
                                        <p:tgtEl>
                                          <p:spTgt spid="2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400"/>
                                  </p:stCondLst>
                                  <p:childTnLst>
                                    <p:set>
                                      <p:cBhvr>
                                        <p:cTn id="26" dur="1" fill="hold">
                                          <p:stCondLst>
                                            <p:cond delay="0"/>
                                          </p:stCondLst>
                                        </p:cTn>
                                        <p:tgtEl>
                                          <p:spTgt spid="22"/>
                                        </p:tgtEl>
                                        <p:attrNameLst>
                                          <p:attrName>style.visibility</p:attrName>
                                        </p:attrNameLst>
                                      </p:cBhvr>
                                      <p:to>
                                        <p:strVal val="visible"/>
                                      </p:to>
                                    </p:set>
                                    <p:animEffect transition="in" filter="circle(in)">
                                      <p:cBhvr>
                                        <p:cTn id="27" dur="900"/>
                                        <p:tgtEl>
                                          <p:spTgt spid="22"/>
                                        </p:tgtEl>
                                      </p:cBhvr>
                                    </p:animEffect>
                                  </p:childTnLst>
                                </p:cTn>
                              </p:par>
                              <p:par>
                                <p:cTn id="28" presetID="42" presetClass="path" presetSubtype="0" accel="50000" decel="50000" fill="hold" grpId="2" nodeType="withEffect">
                                  <p:stCondLst>
                                    <p:cond delay="0"/>
                                  </p:stCondLst>
                                  <p:childTnLst>
                                    <p:animMotion origin="layout" path="M 0.08568 -0.01203 L 0.12838 0.05463 " pathEditMode="relative" rAng="0" ptsTypes="AA">
                                      <p:cBhvr>
                                        <p:cTn id="29" dur="1200" fill="hold"/>
                                        <p:tgtEl>
                                          <p:spTgt spid="19"/>
                                        </p:tgtEl>
                                        <p:attrNameLst>
                                          <p:attrName>ppt_x</p:attrName>
                                          <p:attrName>ppt_y</p:attrName>
                                        </p:attrNameLst>
                                      </p:cBhvr>
                                      <p:rCtr x="2135" y="3333"/>
                                    </p:animMotion>
                                  </p:childTnLst>
                                </p:cTn>
                              </p:par>
                              <p:par>
                                <p:cTn id="30" presetID="42" presetClass="path" presetSubtype="0" accel="50000" decel="50000" fill="hold" grpId="2" nodeType="withEffect">
                                  <p:stCondLst>
                                    <p:cond delay="0"/>
                                  </p:stCondLst>
                                  <p:childTnLst>
                                    <p:animMotion origin="layout" path="M 0.08438 -0.01018 L -0.11041 0.05463 " pathEditMode="relative" rAng="0" ptsTypes="AA">
                                      <p:cBhvr>
                                        <p:cTn id="31" dur="1400" fill="hold"/>
                                        <p:tgtEl>
                                          <p:spTgt spid="20"/>
                                        </p:tgtEl>
                                        <p:attrNameLst>
                                          <p:attrName>ppt_x</p:attrName>
                                          <p:attrName>ppt_y</p:attrName>
                                        </p:attrNameLst>
                                      </p:cBhvr>
                                      <p:rCtr x="-9740" y="3241"/>
                                    </p:animMotion>
                                  </p:childTnLst>
                                </p:cTn>
                              </p:par>
                            </p:childTnLst>
                          </p:cTn>
                        </p:par>
                      </p:childTnLst>
                    </p:cTn>
                  </p:par>
                  <p:par>
                    <p:cTn id="32" fill="hold">
                      <p:stCondLst>
                        <p:cond delay="indefinite"/>
                      </p:stCondLst>
                      <p:childTnLst>
                        <p:par>
                          <p:cTn id="33" fill="hold">
                            <p:stCondLst>
                              <p:cond delay="0"/>
                            </p:stCondLst>
                            <p:childTnLst>
                              <p:par>
                                <p:cTn id="34" presetID="6" presetClass="exit" presetSubtype="32" fill="hold" grpId="1" nodeType="clickEffect">
                                  <p:stCondLst>
                                    <p:cond delay="0"/>
                                  </p:stCondLst>
                                  <p:childTnLst>
                                    <p:animEffect transition="out" filter="circle(out)">
                                      <p:cBhvr>
                                        <p:cTn id="35" dur="750"/>
                                        <p:tgtEl>
                                          <p:spTgt spid="22"/>
                                        </p:tgtEl>
                                      </p:cBhvr>
                                    </p:animEffect>
                                    <p:set>
                                      <p:cBhvr>
                                        <p:cTn id="36" dur="1" fill="hold">
                                          <p:stCondLst>
                                            <p:cond delay="749"/>
                                          </p:stCondLst>
                                        </p:cTn>
                                        <p:tgtEl>
                                          <p:spTgt spid="22"/>
                                        </p:tgtEl>
                                        <p:attrNameLst>
                                          <p:attrName>style.visibility</p:attrName>
                                        </p:attrNameLst>
                                      </p:cBhvr>
                                      <p:to>
                                        <p:strVal val="hidden"/>
                                      </p:to>
                                    </p:set>
                                  </p:childTnLst>
                                </p:cTn>
                              </p:par>
                              <p:par>
                                <p:cTn id="37" presetID="6" presetClass="exit" presetSubtype="32" fill="hold" grpId="3" nodeType="withEffect">
                                  <p:stCondLst>
                                    <p:cond delay="0"/>
                                  </p:stCondLst>
                                  <p:childTnLst>
                                    <p:animEffect transition="out" filter="circle(out)">
                                      <p:cBhvr>
                                        <p:cTn id="38" dur="750"/>
                                        <p:tgtEl>
                                          <p:spTgt spid="19"/>
                                        </p:tgtEl>
                                      </p:cBhvr>
                                    </p:animEffect>
                                    <p:set>
                                      <p:cBhvr>
                                        <p:cTn id="39" dur="1" fill="hold">
                                          <p:stCondLst>
                                            <p:cond delay="749"/>
                                          </p:stCondLst>
                                        </p:cTn>
                                        <p:tgtEl>
                                          <p:spTgt spid="19"/>
                                        </p:tgtEl>
                                        <p:attrNameLst>
                                          <p:attrName>style.visibility</p:attrName>
                                        </p:attrNameLst>
                                      </p:cBhvr>
                                      <p:to>
                                        <p:strVal val="hidden"/>
                                      </p:to>
                                    </p:set>
                                  </p:childTnLst>
                                </p:cTn>
                              </p:par>
                              <p:par>
                                <p:cTn id="40" presetID="6" presetClass="exit" presetSubtype="32" fill="hold" grpId="3" nodeType="withEffect">
                                  <p:stCondLst>
                                    <p:cond delay="0"/>
                                  </p:stCondLst>
                                  <p:childTnLst>
                                    <p:animEffect transition="out" filter="circle(out)">
                                      <p:cBhvr>
                                        <p:cTn id="41" dur="750"/>
                                        <p:tgtEl>
                                          <p:spTgt spid="20"/>
                                        </p:tgtEl>
                                      </p:cBhvr>
                                    </p:animEffect>
                                    <p:set>
                                      <p:cBhvr>
                                        <p:cTn id="42" dur="1" fill="hold">
                                          <p:stCondLst>
                                            <p:cond delay="749"/>
                                          </p:stCondLst>
                                        </p:cTn>
                                        <p:tgtEl>
                                          <p:spTgt spid="20"/>
                                        </p:tgtEl>
                                        <p:attrNameLst>
                                          <p:attrName>style.visibility</p:attrName>
                                        </p:attrNameLst>
                                      </p:cBhvr>
                                      <p:to>
                                        <p:strVal val="hidden"/>
                                      </p:to>
                                    </p:set>
                                  </p:childTnLst>
                                </p:cTn>
                              </p:par>
                              <p:par>
                                <p:cTn id="43" presetID="6" presetClass="entr" presetSubtype="16" fill="hold" nodeType="withEffect">
                                  <p:stCondLst>
                                    <p:cond delay="600"/>
                                  </p:stCondLst>
                                  <p:childTnLst>
                                    <p:set>
                                      <p:cBhvr>
                                        <p:cTn id="44" dur="1" fill="hold">
                                          <p:stCondLst>
                                            <p:cond delay="0"/>
                                          </p:stCondLst>
                                        </p:cTn>
                                        <p:tgtEl>
                                          <p:spTgt spid="24"/>
                                        </p:tgtEl>
                                        <p:attrNameLst>
                                          <p:attrName>style.visibility</p:attrName>
                                        </p:attrNameLst>
                                      </p:cBhvr>
                                      <p:to>
                                        <p:strVal val="visible"/>
                                      </p:to>
                                    </p:set>
                                    <p:animEffect transition="in" filter="circle(in)">
                                      <p:cBhvr>
                                        <p:cTn id="45" dur="7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9" grpId="2" animBg="1"/>
      <p:bldP spid="19" grpId="3" animBg="1"/>
      <p:bldP spid="20" grpId="0" animBg="1"/>
      <p:bldP spid="20" grpId="1" animBg="1"/>
      <p:bldP spid="20" grpId="2" animBg="1"/>
      <p:bldP spid="20" grpId="3" animBg="1"/>
      <p:bldP spid="21" grpId="0" animBg="1"/>
      <p:bldP spid="21" grpId="1" animBg="1"/>
      <p:bldP spid="22" grpId="0" animBg="1"/>
      <p:bldP spid="2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2585323"/>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HÁBITO GENERAL DE COMPRA DEL ALUMNO</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1DC712C0-5586-40CF-857C-454334D0694E}"/>
              </a:ext>
            </a:extLst>
          </p:cNvPr>
          <p:cNvSpPr txBox="1"/>
          <p:nvPr/>
        </p:nvSpPr>
        <p:spPr>
          <a:xfrm>
            <a:off x="750669" y="4511974"/>
            <a:ext cx="10690658" cy="276999"/>
          </a:xfrm>
          <a:prstGeom prst="rect">
            <a:avLst/>
          </a:prstGeom>
          <a:noFill/>
          <a:ln w="9525">
            <a:noFill/>
          </a:ln>
        </p:spPr>
        <p:txBody>
          <a:bodyPr wrap="square" rtlCol="0">
            <a:spAutoFit/>
          </a:bodyPr>
          <a:lstStyle/>
          <a:p>
            <a:pPr algn="ctr"/>
            <a:r>
              <a:rPr lang="es-ES" sz="1200" b="1" dirty="0"/>
              <a:t>** Mide el tiempo de todo el historial, no sólo de los cursos TOP.</a:t>
            </a:r>
          </a:p>
        </p:txBody>
      </p:sp>
    </p:spTree>
    <p:extLst>
      <p:ext uri="{BB962C8B-B14F-4D97-AF65-F5344CB8AC3E}">
        <p14:creationId xmlns:p14="http://schemas.microsoft.com/office/powerpoint/2010/main" val="14733549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6530BF6-512F-4FE6-A376-A9857607F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292100"/>
            <a:ext cx="9410699" cy="6273800"/>
          </a:xfrm>
          <a:prstGeom prst="rect">
            <a:avLst/>
          </a:prstGeom>
        </p:spPr>
      </p:pic>
      <p:pic>
        <p:nvPicPr>
          <p:cNvPr id="6" name="Imagen 5">
            <a:extLst>
              <a:ext uri="{FF2B5EF4-FFF2-40B4-BE49-F238E27FC236}">
                <a16:creationId xmlns:a16="http://schemas.microsoft.com/office/drawing/2014/main" id="{84703135-00BC-4065-ADCD-F711C938674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51929"/>
          <a:stretch/>
        </p:blipFill>
        <p:spPr>
          <a:xfrm>
            <a:off x="1390650" y="3550024"/>
            <a:ext cx="9410699" cy="3015876"/>
          </a:xfrm>
          <a:prstGeom prst="rect">
            <a:avLst/>
          </a:prstGeom>
        </p:spPr>
      </p:pic>
      <p:pic>
        <p:nvPicPr>
          <p:cNvPr id="16" name="Imagen 15">
            <a:extLst>
              <a:ext uri="{FF2B5EF4-FFF2-40B4-BE49-F238E27FC236}">
                <a16:creationId xmlns:a16="http://schemas.microsoft.com/office/drawing/2014/main" id="{FBBF9452-355B-4A6E-821C-3D940ACF4174}"/>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5961" t="7574" r="1448" b="55061"/>
          <a:stretch/>
        </p:blipFill>
        <p:spPr>
          <a:xfrm>
            <a:off x="2908300" y="779908"/>
            <a:ext cx="7772401" cy="2344292"/>
          </a:xfrm>
          <a:prstGeom prst="rect">
            <a:avLst/>
          </a:prstGeom>
        </p:spPr>
      </p:pic>
      <p:grpSp>
        <p:nvGrpSpPr>
          <p:cNvPr id="15" name="Grupo 14">
            <a:extLst>
              <a:ext uri="{FF2B5EF4-FFF2-40B4-BE49-F238E27FC236}">
                <a16:creationId xmlns:a16="http://schemas.microsoft.com/office/drawing/2014/main" id="{88B0903A-6368-4602-BBD2-00D606313AE6}"/>
              </a:ext>
            </a:extLst>
          </p:cNvPr>
          <p:cNvGrpSpPr/>
          <p:nvPr/>
        </p:nvGrpSpPr>
        <p:grpSpPr>
          <a:xfrm>
            <a:off x="439262" y="592998"/>
            <a:ext cx="1124175" cy="1996002"/>
            <a:chOff x="439262" y="592998"/>
            <a:chExt cx="1124175" cy="1996002"/>
          </a:xfrm>
        </p:grpSpPr>
        <p:sp>
          <p:nvSpPr>
            <p:cNvPr id="7" name="Flecha: a la derecha 6">
              <a:extLst>
                <a:ext uri="{FF2B5EF4-FFF2-40B4-BE49-F238E27FC236}">
                  <a16:creationId xmlns:a16="http://schemas.microsoft.com/office/drawing/2014/main" id="{1A79BEA8-CD76-4134-9DEC-4EA60932E2F5}"/>
                </a:ext>
              </a:extLst>
            </p:cNvPr>
            <p:cNvSpPr/>
            <p:nvPr/>
          </p:nvSpPr>
          <p:spPr>
            <a:xfrm>
              <a:off x="1086522" y="2398954"/>
              <a:ext cx="462579" cy="96819"/>
            </a:xfrm>
            <a:prstGeom prst="rightArrow">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Flecha: a la derecha 7">
              <a:extLst>
                <a:ext uri="{FF2B5EF4-FFF2-40B4-BE49-F238E27FC236}">
                  <a16:creationId xmlns:a16="http://schemas.microsoft.com/office/drawing/2014/main" id="{EA27CE68-9588-41DE-85A6-62F6E079906F}"/>
                </a:ext>
              </a:extLst>
            </p:cNvPr>
            <p:cNvSpPr/>
            <p:nvPr/>
          </p:nvSpPr>
          <p:spPr>
            <a:xfrm>
              <a:off x="948458" y="1830583"/>
              <a:ext cx="462579" cy="96819"/>
            </a:xfrm>
            <a:prstGeom prst="rightArrow">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a la derecha 8">
              <a:extLst>
                <a:ext uri="{FF2B5EF4-FFF2-40B4-BE49-F238E27FC236}">
                  <a16:creationId xmlns:a16="http://schemas.microsoft.com/office/drawing/2014/main" id="{D147A426-E34F-4CE7-B08D-0630E92729C8}"/>
                </a:ext>
              </a:extLst>
            </p:cNvPr>
            <p:cNvSpPr/>
            <p:nvPr/>
          </p:nvSpPr>
          <p:spPr>
            <a:xfrm>
              <a:off x="1100858" y="1262214"/>
              <a:ext cx="462579" cy="96819"/>
            </a:xfrm>
            <a:prstGeom prst="rightArrow">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Flecha: a la derecha 9">
              <a:extLst>
                <a:ext uri="{FF2B5EF4-FFF2-40B4-BE49-F238E27FC236}">
                  <a16:creationId xmlns:a16="http://schemas.microsoft.com/office/drawing/2014/main" id="{E1735CFA-A897-4EF2-9541-AD4609B019C5}"/>
                </a:ext>
              </a:extLst>
            </p:cNvPr>
            <p:cNvSpPr/>
            <p:nvPr/>
          </p:nvSpPr>
          <p:spPr>
            <a:xfrm>
              <a:off x="1091892" y="683089"/>
              <a:ext cx="462579" cy="96819"/>
            </a:xfrm>
            <a:prstGeom prst="rightArrow">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C88AC67E-955F-48E6-9EA5-7449A1A205D1}"/>
                </a:ext>
              </a:extLst>
            </p:cNvPr>
            <p:cNvSpPr txBox="1"/>
            <p:nvPr/>
          </p:nvSpPr>
          <p:spPr>
            <a:xfrm>
              <a:off x="439262" y="592998"/>
              <a:ext cx="892885" cy="276999"/>
            </a:xfrm>
            <a:prstGeom prst="rect">
              <a:avLst/>
            </a:prstGeom>
            <a:noFill/>
            <a:ln>
              <a:noFill/>
            </a:ln>
          </p:spPr>
          <p:txBody>
            <a:bodyPr wrap="square" rtlCol="0">
              <a:spAutoFit/>
            </a:bodyPr>
            <a:lstStyle/>
            <a:p>
              <a:r>
                <a:rPr lang="es-ES" sz="1200" b="1" dirty="0">
                  <a:solidFill>
                    <a:srgbClr val="44B5B1"/>
                  </a:solidFill>
                </a:rPr>
                <a:t>10.000</a:t>
              </a:r>
            </a:p>
          </p:txBody>
        </p:sp>
        <p:sp>
          <p:nvSpPr>
            <p:cNvPr id="12" name="CuadroTexto 11">
              <a:extLst>
                <a:ext uri="{FF2B5EF4-FFF2-40B4-BE49-F238E27FC236}">
                  <a16:creationId xmlns:a16="http://schemas.microsoft.com/office/drawing/2014/main" id="{B0E16B81-0B83-41EC-842E-7EB44045BEC0}"/>
                </a:ext>
              </a:extLst>
            </p:cNvPr>
            <p:cNvSpPr txBox="1"/>
            <p:nvPr/>
          </p:nvSpPr>
          <p:spPr>
            <a:xfrm>
              <a:off x="519945" y="1157771"/>
              <a:ext cx="892885" cy="276999"/>
            </a:xfrm>
            <a:prstGeom prst="rect">
              <a:avLst/>
            </a:prstGeom>
            <a:noFill/>
            <a:ln>
              <a:noFill/>
            </a:ln>
          </p:spPr>
          <p:txBody>
            <a:bodyPr wrap="square" rtlCol="0">
              <a:spAutoFit/>
            </a:bodyPr>
            <a:lstStyle/>
            <a:p>
              <a:r>
                <a:rPr lang="es-ES" sz="1200" b="1" dirty="0">
                  <a:solidFill>
                    <a:srgbClr val="44B5B1"/>
                  </a:solidFill>
                </a:rPr>
                <a:t>1.000</a:t>
              </a:r>
            </a:p>
          </p:txBody>
        </p:sp>
        <p:sp>
          <p:nvSpPr>
            <p:cNvPr id="13" name="CuadroTexto 12">
              <a:extLst>
                <a:ext uri="{FF2B5EF4-FFF2-40B4-BE49-F238E27FC236}">
                  <a16:creationId xmlns:a16="http://schemas.microsoft.com/office/drawing/2014/main" id="{1491A109-108B-440E-958E-48A3A7A9897A}"/>
                </a:ext>
              </a:extLst>
            </p:cNvPr>
            <p:cNvSpPr txBox="1"/>
            <p:nvPr/>
          </p:nvSpPr>
          <p:spPr>
            <a:xfrm>
              <a:off x="487671" y="1740492"/>
              <a:ext cx="797866" cy="276999"/>
            </a:xfrm>
            <a:prstGeom prst="rect">
              <a:avLst/>
            </a:prstGeom>
            <a:noFill/>
            <a:ln>
              <a:noFill/>
            </a:ln>
          </p:spPr>
          <p:txBody>
            <a:bodyPr wrap="square" rtlCol="0">
              <a:spAutoFit/>
            </a:bodyPr>
            <a:lstStyle/>
            <a:p>
              <a:r>
                <a:rPr lang="es-ES" sz="1200" b="1" dirty="0">
                  <a:solidFill>
                    <a:srgbClr val="44B5B1"/>
                  </a:solidFill>
                </a:rPr>
                <a:t>100</a:t>
              </a:r>
            </a:p>
          </p:txBody>
        </p:sp>
        <p:sp>
          <p:nvSpPr>
            <p:cNvPr id="14" name="CuadroTexto 13">
              <a:extLst>
                <a:ext uri="{FF2B5EF4-FFF2-40B4-BE49-F238E27FC236}">
                  <a16:creationId xmlns:a16="http://schemas.microsoft.com/office/drawing/2014/main" id="{ACF65E05-22E6-45F9-ABC4-0D28A07A6AF8}"/>
                </a:ext>
              </a:extLst>
            </p:cNvPr>
            <p:cNvSpPr txBox="1"/>
            <p:nvPr/>
          </p:nvSpPr>
          <p:spPr>
            <a:xfrm>
              <a:off x="687589" y="2312001"/>
              <a:ext cx="797866" cy="276999"/>
            </a:xfrm>
            <a:prstGeom prst="rect">
              <a:avLst/>
            </a:prstGeom>
            <a:noFill/>
            <a:ln>
              <a:noFill/>
            </a:ln>
          </p:spPr>
          <p:txBody>
            <a:bodyPr wrap="square" rtlCol="0">
              <a:spAutoFit/>
            </a:bodyPr>
            <a:lstStyle/>
            <a:p>
              <a:r>
                <a:rPr lang="es-ES" sz="1200" b="1" dirty="0">
                  <a:solidFill>
                    <a:srgbClr val="44B5B1"/>
                  </a:solidFill>
                </a:rPr>
                <a:t>10</a:t>
              </a:r>
            </a:p>
          </p:txBody>
        </p:sp>
      </p:grpSp>
      <p:sp>
        <p:nvSpPr>
          <p:cNvPr id="17" name="Elipse 16">
            <a:extLst>
              <a:ext uri="{FF2B5EF4-FFF2-40B4-BE49-F238E27FC236}">
                <a16:creationId xmlns:a16="http://schemas.microsoft.com/office/drawing/2014/main" id="{353F1D30-2FB9-43CB-B9A2-F05F4A929419}"/>
              </a:ext>
            </a:extLst>
          </p:cNvPr>
          <p:cNvSpPr/>
          <p:nvPr/>
        </p:nvSpPr>
        <p:spPr>
          <a:xfrm>
            <a:off x="2113951" y="495300"/>
            <a:ext cx="391461" cy="387397"/>
          </a:xfrm>
          <a:prstGeom prst="ellipse">
            <a:avLst/>
          </a:prstGeom>
          <a:noFill/>
          <a:ln w="38100">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a:extLst>
              <a:ext uri="{FF2B5EF4-FFF2-40B4-BE49-F238E27FC236}">
                <a16:creationId xmlns:a16="http://schemas.microsoft.com/office/drawing/2014/main" id="{D32E0AE2-55A1-4A85-8EF9-9766F3C3F4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8799" t="57692" r="2497" b="2929"/>
          <a:stretch/>
        </p:blipFill>
        <p:spPr>
          <a:xfrm>
            <a:off x="5041901" y="3911600"/>
            <a:ext cx="5524500" cy="2470524"/>
          </a:xfrm>
          <a:prstGeom prst="rect">
            <a:avLst/>
          </a:prstGeom>
        </p:spPr>
      </p:pic>
      <p:pic>
        <p:nvPicPr>
          <p:cNvPr id="19" name="Imagen 18">
            <a:extLst>
              <a:ext uri="{FF2B5EF4-FFF2-40B4-BE49-F238E27FC236}">
                <a16:creationId xmlns:a16="http://schemas.microsoft.com/office/drawing/2014/main" id="{F6BF856D-1254-41E7-8293-79569AA04F17}"/>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3360" t="57692" r="2497" b="2929"/>
          <a:stretch/>
        </p:blipFill>
        <p:spPr>
          <a:xfrm>
            <a:off x="7353299" y="3911600"/>
            <a:ext cx="3213101" cy="2470524"/>
          </a:xfrm>
          <a:prstGeom prst="rect">
            <a:avLst/>
          </a:prstGeom>
        </p:spPr>
      </p:pic>
      <p:sp>
        <p:nvSpPr>
          <p:cNvPr id="21" name="Elipse 20">
            <a:extLst>
              <a:ext uri="{FF2B5EF4-FFF2-40B4-BE49-F238E27FC236}">
                <a16:creationId xmlns:a16="http://schemas.microsoft.com/office/drawing/2014/main" id="{4A498279-367E-40E2-9003-2434F6506D83}"/>
              </a:ext>
            </a:extLst>
          </p:cNvPr>
          <p:cNvSpPr/>
          <p:nvPr/>
        </p:nvSpPr>
        <p:spPr>
          <a:xfrm>
            <a:off x="3371251" y="1241071"/>
            <a:ext cx="391461" cy="387397"/>
          </a:xfrm>
          <a:prstGeom prst="ellipse">
            <a:avLst/>
          </a:prstGeom>
          <a:noFill/>
          <a:ln w="38100">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a:extLst>
              <a:ext uri="{FF2B5EF4-FFF2-40B4-BE49-F238E27FC236}">
                <a16:creationId xmlns:a16="http://schemas.microsoft.com/office/drawing/2014/main" id="{74CA0410-996B-43B9-B632-3EECD758C93A}"/>
              </a:ext>
            </a:extLst>
          </p:cNvPr>
          <p:cNvSpPr txBox="1"/>
          <p:nvPr/>
        </p:nvSpPr>
        <p:spPr>
          <a:xfrm>
            <a:off x="3821215" y="1019229"/>
            <a:ext cx="1436967" cy="276999"/>
          </a:xfrm>
          <a:prstGeom prst="rect">
            <a:avLst/>
          </a:prstGeom>
          <a:noFill/>
          <a:ln>
            <a:noFill/>
          </a:ln>
        </p:spPr>
        <p:txBody>
          <a:bodyPr wrap="square" rtlCol="0">
            <a:spAutoFit/>
          </a:bodyPr>
          <a:lstStyle/>
          <a:p>
            <a:r>
              <a:rPr lang="es-ES" sz="1200" b="1" dirty="0">
                <a:solidFill>
                  <a:srgbClr val="44B5B1"/>
                </a:solidFill>
              </a:rPr>
              <a:t>ES BIMODAL</a:t>
            </a:r>
          </a:p>
        </p:txBody>
      </p:sp>
      <p:sp>
        <p:nvSpPr>
          <p:cNvPr id="24" name="Arco 23">
            <a:extLst>
              <a:ext uri="{FF2B5EF4-FFF2-40B4-BE49-F238E27FC236}">
                <a16:creationId xmlns:a16="http://schemas.microsoft.com/office/drawing/2014/main" id="{AC7AAB06-396A-4060-B30B-AE1EA085DE57}"/>
              </a:ext>
            </a:extLst>
          </p:cNvPr>
          <p:cNvSpPr/>
          <p:nvPr/>
        </p:nvSpPr>
        <p:spPr>
          <a:xfrm>
            <a:off x="7118351" y="4322110"/>
            <a:ext cx="1625600" cy="681690"/>
          </a:xfrm>
          <a:prstGeom prst="arc">
            <a:avLst>
              <a:gd name="adj1" fmla="val 10980651"/>
              <a:gd name="adj2" fmla="val 0"/>
            </a:avLst>
          </a:prstGeom>
          <a:ln w="28575">
            <a:solidFill>
              <a:srgbClr val="10A6A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0720671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 presetClass="entr" presetSubtype="8" fill="hold" nodeType="withEffect">
                                  <p:stCondLst>
                                    <p:cond delay="3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500" fill="hold"/>
                                        <p:tgtEl>
                                          <p:spTgt spid="15"/>
                                        </p:tgtEl>
                                        <p:attrNameLst>
                                          <p:attrName>ppt_x</p:attrName>
                                        </p:attrNameLst>
                                      </p:cBhvr>
                                      <p:tavLst>
                                        <p:tav tm="0">
                                          <p:val>
                                            <p:strVal val="0-#ppt_w/2"/>
                                          </p:val>
                                        </p:tav>
                                        <p:tav tm="100000">
                                          <p:val>
                                            <p:strVal val="#ppt_x"/>
                                          </p:val>
                                        </p:tav>
                                      </p:tavLst>
                                    </p:anim>
                                    <p:anim calcmode="lin" valueType="num">
                                      <p:cBhvr additive="base">
                                        <p:cTn id="11"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xit" presetSubtype="8" fill="hold" nodeType="clickEffect">
                                  <p:stCondLst>
                                    <p:cond delay="0"/>
                                  </p:stCondLst>
                                  <p:childTnLst>
                                    <p:anim calcmode="lin" valueType="num">
                                      <p:cBhvr additive="base">
                                        <p:cTn id="15" dur="500"/>
                                        <p:tgtEl>
                                          <p:spTgt spid="15"/>
                                        </p:tgtEl>
                                        <p:attrNameLst>
                                          <p:attrName>ppt_x</p:attrName>
                                        </p:attrNameLst>
                                      </p:cBhvr>
                                      <p:tavLst>
                                        <p:tav tm="0">
                                          <p:val>
                                            <p:strVal val="ppt_x"/>
                                          </p:val>
                                        </p:tav>
                                        <p:tav tm="100000">
                                          <p:val>
                                            <p:strVal val="0-ppt_w/2"/>
                                          </p:val>
                                        </p:tav>
                                      </p:tavLst>
                                    </p:anim>
                                    <p:anim calcmode="lin" valueType="num">
                                      <p:cBhvr additive="base">
                                        <p:cTn id="16" dur="500"/>
                                        <p:tgtEl>
                                          <p:spTgt spid="15"/>
                                        </p:tgtEl>
                                        <p:attrNameLst>
                                          <p:attrName>ppt_y</p:attrName>
                                        </p:attrNameLst>
                                      </p:cBhvr>
                                      <p:tavLst>
                                        <p:tav tm="0">
                                          <p:val>
                                            <p:strVal val="ppt_y"/>
                                          </p:val>
                                        </p:tav>
                                        <p:tav tm="100000">
                                          <p:val>
                                            <p:strVal val="ppt_y"/>
                                          </p:val>
                                        </p:tav>
                                      </p:tavLst>
                                    </p:anim>
                                    <p:set>
                                      <p:cBhvr>
                                        <p:cTn id="17" dur="1" fill="hold">
                                          <p:stCondLst>
                                            <p:cond delay="499"/>
                                          </p:stCondLst>
                                        </p:cTn>
                                        <p:tgtEl>
                                          <p:spTgt spid="15"/>
                                        </p:tgtEl>
                                        <p:attrNameLst>
                                          <p:attrName>style.visibility</p:attrName>
                                        </p:attrNameLst>
                                      </p:cBhvr>
                                      <p:to>
                                        <p:strVal val="hidden"/>
                                      </p:to>
                                    </p:set>
                                  </p:childTnLst>
                                </p:cTn>
                              </p:par>
                              <p:par>
                                <p:cTn id="18" presetID="22" presetClass="exit" presetSubtype="1" fill="hold" nodeType="withEffect">
                                  <p:stCondLst>
                                    <p:cond delay="0"/>
                                  </p:stCondLst>
                                  <p:childTnLst>
                                    <p:animEffect transition="out" filter="wipe(up)">
                                      <p:cBhvr>
                                        <p:cTn id="19" dur="700"/>
                                        <p:tgtEl>
                                          <p:spTgt spid="6"/>
                                        </p:tgtEl>
                                      </p:cBhvr>
                                    </p:animEffect>
                                    <p:set>
                                      <p:cBhvr>
                                        <p:cTn id="20" dur="1" fill="hold">
                                          <p:stCondLst>
                                            <p:cond delay="699"/>
                                          </p:stCondLst>
                                        </p:cTn>
                                        <p:tgtEl>
                                          <p:spTgt spid="6"/>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par>
                                <p:cTn id="26" presetID="22" presetClass="entr" presetSubtype="4"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par>
                                <p:cTn id="29" presetID="22" presetClass="entr" presetSubtype="4"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par>
                                <p:cTn id="37" presetID="2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10" presetClass="exit" presetSubtype="0" fill="hold" grpId="1" nodeType="withEffect">
                                  <p:stCondLst>
                                    <p:cond delay="0"/>
                                  </p:stCondLst>
                                  <p:childTnLst>
                                    <p:animEffect transition="out" filter="fade">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par>
                                <p:cTn id="43" presetID="22" presetClass="entr" presetSubtype="4"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Effect transition="in" filter="fade">
                                      <p:cBhvr>
                                        <p:cTn id="52" dur="500"/>
                                        <p:tgtEl>
                                          <p:spTgt spid="2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1" grpId="0" animBg="1"/>
      <p:bldP spid="23" grpId="0"/>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2585323"/>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HÁBITO DE COMPRA POR FORMACIÓN</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257228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4FCB040-20EC-41D2-A75B-295C963C6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950" y="1217281"/>
            <a:ext cx="5448300" cy="5448300"/>
          </a:xfrm>
          <a:prstGeom prst="rect">
            <a:avLst/>
          </a:prstGeom>
        </p:spPr>
      </p:pic>
      <p:grpSp>
        <p:nvGrpSpPr>
          <p:cNvPr id="12" name="Grupo 11">
            <a:extLst>
              <a:ext uri="{FF2B5EF4-FFF2-40B4-BE49-F238E27FC236}">
                <a16:creationId xmlns:a16="http://schemas.microsoft.com/office/drawing/2014/main" id="{0510AB60-8551-48C9-A6FC-94358F0BAA8D}"/>
              </a:ext>
            </a:extLst>
          </p:cNvPr>
          <p:cNvGrpSpPr/>
          <p:nvPr/>
        </p:nvGrpSpPr>
        <p:grpSpPr>
          <a:xfrm>
            <a:off x="3762375" y="2855233"/>
            <a:ext cx="4657726" cy="855365"/>
            <a:chOff x="3762375" y="2855233"/>
            <a:chExt cx="4657726" cy="855365"/>
          </a:xfrm>
        </p:grpSpPr>
        <p:sp>
          <p:nvSpPr>
            <p:cNvPr id="8" name="CuadroTexto 7">
              <a:extLst>
                <a:ext uri="{FF2B5EF4-FFF2-40B4-BE49-F238E27FC236}">
                  <a16:creationId xmlns:a16="http://schemas.microsoft.com/office/drawing/2014/main" id="{992C47EB-241B-4B30-B3D2-F3790712D33F}"/>
                </a:ext>
              </a:extLst>
            </p:cNvPr>
            <p:cNvSpPr txBox="1"/>
            <p:nvPr/>
          </p:nvSpPr>
          <p:spPr>
            <a:xfrm>
              <a:off x="3762375" y="3248933"/>
              <a:ext cx="1492250" cy="461665"/>
            </a:xfrm>
            <a:prstGeom prst="rect">
              <a:avLst/>
            </a:prstGeom>
            <a:noFill/>
          </p:spPr>
          <p:txBody>
            <a:bodyPr wrap="square" rtlCol="0">
              <a:spAutoFit/>
            </a:bodyPr>
            <a:lstStyle/>
            <a:p>
              <a:pPr algn="ctr"/>
              <a:r>
                <a:rPr lang="es-ES" sz="2400" b="1" dirty="0">
                  <a:solidFill>
                    <a:srgbClr val="44B5B1"/>
                  </a:solidFill>
                </a:rPr>
                <a:t>“Mínimo”</a:t>
              </a:r>
            </a:p>
          </p:txBody>
        </p:sp>
        <p:sp>
          <p:nvSpPr>
            <p:cNvPr id="9" name="Flecha: hacia arriba 8">
              <a:extLst>
                <a:ext uri="{FF2B5EF4-FFF2-40B4-BE49-F238E27FC236}">
                  <a16:creationId xmlns:a16="http://schemas.microsoft.com/office/drawing/2014/main" id="{C1AEC47B-B40B-4047-A659-BAADA765D480}"/>
                </a:ext>
              </a:extLst>
            </p:cNvPr>
            <p:cNvSpPr/>
            <p:nvPr/>
          </p:nvSpPr>
          <p:spPr>
            <a:xfrm>
              <a:off x="4375150" y="2855233"/>
              <a:ext cx="266700" cy="381000"/>
            </a:xfrm>
            <a:prstGeom prst="upArrow">
              <a:avLst/>
            </a:prstGeom>
            <a:solidFill>
              <a:srgbClr val="46B5AF"/>
            </a:solidFill>
            <a:ln>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4FDCD8A5-D858-4FB6-9C1F-266D0D765892}"/>
                </a:ext>
              </a:extLst>
            </p:cNvPr>
            <p:cNvSpPr txBox="1"/>
            <p:nvPr/>
          </p:nvSpPr>
          <p:spPr>
            <a:xfrm>
              <a:off x="6908803" y="3248933"/>
              <a:ext cx="1511298" cy="461665"/>
            </a:xfrm>
            <a:prstGeom prst="rect">
              <a:avLst/>
            </a:prstGeom>
            <a:noFill/>
          </p:spPr>
          <p:txBody>
            <a:bodyPr wrap="square" rtlCol="0">
              <a:spAutoFit/>
            </a:bodyPr>
            <a:lstStyle/>
            <a:p>
              <a:pPr algn="ctr"/>
              <a:r>
                <a:rPr lang="es-ES" sz="2400" b="1" dirty="0">
                  <a:solidFill>
                    <a:srgbClr val="44B5B1"/>
                  </a:solidFill>
                </a:rPr>
                <a:t>“Máximo”</a:t>
              </a:r>
            </a:p>
          </p:txBody>
        </p:sp>
        <p:sp>
          <p:nvSpPr>
            <p:cNvPr id="11" name="Flecha: hacia arriba 10">
              <a:extLst>
                <a:ext uri="{FF2B5EF4-FFF2-40B4-BE49-F238E27FC236}">
                  <a16:creationId xmlns:a16="http://schemas.microsoft.com/office/drawing/2014/main" id="{A37A0D89-3799-4A21-9249-CE00C61D6D8C}"/>
                </a:ext>
              </a:extLst>
            </p:cNvPr>
            <p:cNvSpPr/>
            <p:nvPr/>
          </p:nvSpPr>
          <p:spPr>
            <a:xfrm>
              <a:off x="7531102" y="2867933"/>
              <a:ext cx="266700" cy="381000"/>
            </a:xfrm>
            <a:prstGeom prst="upArrow">
              <a:avLst/>
            </a:prstGeom>
            <a:solidFill>
              <a:srgbClr val="46B5AF"/>
            </a:solidFill>
            <a:ln>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3" name="Imagen 12">
            <a:extLst>
              <a:ext uri="{FF2B5EF4-FFF2-40B4-BE49-F238E27FC236}">
                <a16:creationId xmlns:a16="http://schemas.microsoft.com/office/drawing/2014/main" id="{5BA98E19-28FC-433E-9703-C13CE8558ED9}"/>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46503" t="507" b="-507"/>
          <a:stretch/>
        </p:blipFill>
        <p:spPr>
          <a:xfrm>
            <a:off x="5689600" y="1244879"/>
            <a:ext cx="2914650" cy="5448300"/>
          </a:xfrm>
          <a:prstGeom prst="rect">
            <a:avLst/>
          </a:prstGeom>
        </p:spPr>
      </p:pic>
      <p:sp>
        <p:nvSpPr>
          <p:cNvPr id="6" name="CuadroTexto 5">
            <a:extLst>
              <a:ext uri="{FF2B5EF4-FFF2-40B4-BE49-F238E27FC236}">
                <a16:creationId xmlns:a16="http://schemas.microsoft.com/office/drawing/2014/main" id="{9E455419-FC4A-4DEC-82D1-61E9525FA8CE}"/>
              </a:ext>
            </a:extLst>
          </p:cNvPr>
          <p:cNvSpPr txBox="1"/>
          <p:nvPr/>
        </p:nvSpPr>
        <p:spPr>
          <a:xfrm>
            <a:off x="692149" y="293951"/>
            <a:ext cx="10807700" cy="923330"/>
          </a:xfrm>
          <a:prstGeom prst="rect">
            <a:avLst/>
          </a:prstGeom>
          <a:noFill/>
          <a:ln>
            <a:noFill/>
          </a:ln>
        </p:spPr>
        <p:txBody>
          <a:bodyPr wrap="square" rtlCol="0">
            <a:spAutoFit/>
          </a:bodyPr>
          <a:lstStyle/>
          <a:p>
            <a:pPr algn="ctr"/>
            <a:r>
              <a:rPr lang="es-ES" sz="5400" b="1" dirty="0">
                <a:ln w="28575">
                  <a:solidFill>
                    <a:srgbClr val="44B5B1"/>
                  </a:solidFill>
                </a:ln>
                <a:solidFill>
                  <a:srgbClr val="44B5B1"/>
                </a:solidFill>
              </a:rPr>
              <a:t>Primero, Entender un </a:t>
            </a:r>
            <a:r>
              <a:rPr lang="es-ES" sz="5400" b="1" dirty="0" err="1">
                <a:ln w="28575">
                  <a:solidFill>
                    <a:srgbClr val="44B5B1"/>
                  </a:solidFill>
                </a:ln>
                <a:solidFill>
                  <a:srgbClr val="44B5B1"/>
                </a:solidFill>
              </a:rPr>
              <a:t>Boxplot</a:t>
            </a:r>
            <a:endParaRPr lang="es-ES" sz="5400" b="1" dirty="0">
              <a:ln w="28575">
                <a:solidFill>
                  <a:srgbClr val="44B5B1"/>
                </a:solidFill>
              </a:ln>
              <a:solidFill>
                <a:srgbClr val="44B5B1"/>
              </a:solidFill>
            </a:endParaRPr>
          </a:p>
        </p:txBody>
      </p:sp>
      <p:sp>
        <p:nvSpPr>
          <p:cNvPr id="14" name="CuadroTexto 13">
            <a:extLst>
              <a:ext uri="{FF2B5EF4-FFF2-40B4-BE49-F238E27FC236}">
                <a16:creationId xmlns:a16="http://schemas.microsoft.com/office/drawing/2014/main" id="{D5B9A192-A9E4-4420-BF41-B3E90F641E8F}"/>
              </a:ext>
            </a:extLst>
          </p:cNvPr>
          <p:cNvSpPr txBox="1"/>
          <p:nvPr/>
        </p:nvSpPr>
        <p:spPr>
          <a:xfrm>
            <a:off x="144245" y="2226826"/>
            <a:ext cx="3011705" cy="2967544"/>
          </a:xfrm>
          <a:prstGeom prst="rect">
            <a:avLst/>
          </a:prstGeom>
          <a:noFill/>
          <a:ln w="9525">
            <a:noFill/>
          </a:ln>
        </p:spPr>
        <p:txBody>
          <a:bodyPr wrap="square" rtlCol="0">
            <a:spAutoFit/>
          </a:bodyPr>
          <a:lstStyle/>
          <a:p>
            <a:pPr algn="ctr">
              <a:lnSpc>
                <a:spcPct val="50000"/>
              </a:lnSpc>
            </a:pPr>
            <a:r>
              <a:rPr lang="es-ES" sz="7200" b="1" dirty="0">
                <a:ln w="12700">
                  <a:solidFill>
                    <a:srgbClr val="46B5AF"/>
                  </a:solidFill>
                </a:ln>
                <a:solidFill>
                  <a:srgbClr val="44B5B1"/>
                </a:solidFill>
              </a:rPr>
              <a:t>Q1</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dirty="0" err="1">
                <a:ln w="12700">
                  <a:solidFill>
                    <a:srgbClr val="46B5AF"/>
                  </a:solidFill>
                </a:ln>
                <a:solidFill>
                  <a:srgbClr val="44B5B1"/>
                </a:solidFill>
              </a:rPr>
              <a:t>ó</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b="1" dirty="0">
                <a:ln w="12700">
                  <a:solidFill>
                    <a:srgbClr val="46B5AF"/>
                  </a:solidFill>
                </a:ln>
                <a:solidFill>
                  <a:srgbClr val="44B5B1"/>
                </a:solidFill>
              </a:rPr>
              <a:t>25%</a:t>
            </a:r>
            <a:endParaRPr lang="es-ES" sz="6000" b="1" dirty="0"/>
          </a:p>
        </p:txBody>
      </p:sp>
      <p:pic>
        <p:nvPicPr>
          <p:cNvPr id="16" name="Imagen 15">
            <a:extLst>
              <a:ext uri="{FF2B5EF4-FFF2-40B4-BE49-F238E27FC236}">
                <a16:creationId xmlns:a16="http://schemas.microsoft.com/office/drawing/2014/main" id="{C83F60CB-EF6B-438E-8DDA-E768EFA784B4}"/>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53962" t="507" r="-1" b="-507"/>
          <a:stretch/>
        </p:blipFill>
        <p:spPr>
          <a:xfrm>
            <a:off x="6095999" y="1244879"/>
            <a:ext cx="2508249" cy="5448300"/>
          </a:xfrm>
          <a:prstGeom prst="rect">
            <a:avLst/>
          </a:prstGeom>
        </p:spPr>
      </p:pic>
      <p:pic>
        <p:nvPicPr>
          <p:cNvPr id="15" name="Imagen 14">
            <a:extLst>
              <a:ext uri="{FF2B5EF4-FFF2-40B4-BE49-F238E27FC236}">
                <a16:creationId xmlns:a16="http://schemas.microsoft.com/office/drawing/2014/main" id="{25756D06-E434-4B80-948A-4D39202738A5}"/>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0896" t="507" b="-507"/>
          <a:stretch/>
        </p:blipFill>
        <p:spPr>
          <a:xfrm>
            <a:off x="6473825" y="1244879"/>
            <a:ext cx="2130424" cy="5448300"/>
          </a:xfrm>
          <a:prstGeom prst="rect">
            <a:avLst/>
          </a:prstGeom>
        </p:spPr>
      </p:pic>
      <p:sp>
        <p:nvSpPr>
          <p:cNvPr id="17" name="CuadroTexto 16">
            <a:extLst>
              <a:ext uri="{FF2B5EF4-FFF2-40B4-BE49-F238E27FC236}">
                <a16:creationId xmlns:a16="http://schemas.microsoft.com/office/drawing/2014/main" id="{4C1EAD73-6BDF-45E1-A249-7BF483C032F1}"/>
              </a:ext>
            </a:extLst>
          </p:cNvPr>
          <p:cNvSpPr txBox="1"/>
          <p:nvPr/>
        </p:nvSpPr>
        <p:spPr>
          <a:xfrm>
            <a:off x="144245" y="2243852"/>
            <a:ext cx="3011705" cy="2967544"/>
          </a:xfrm>
          <a:prstGeom prst="rect">
            <a:avLst/>
          </a:prstGeom>
          <a:noFill/>
          <a:ln w="9525">
            <a:noFill/>
          </a:ln>
        </p:spPr>
        <p:txBody>
          <a:bodyPr wrap="square" rtlCol="0">
            <a:spAutoFit/>
          </a:bodyPr>
          <a:lstStyle/>
          <a:p>
            <a:pPr algn="ctr">
              <a:lnSpc>
                <a:spcPct val="50000"/>
              </a:lnSpc>
            </a:pPr>
            <a:r>
              <a:rPr lang="es-ES" sz="7200" b="1" dirty="0">
                <a:ln w="12700">
                  <a:solidFill>
                    <a:srgbClr val="46B5AF"/>
                  </a:solidFill>
                </a:ln>
                <a:solidFill>
                  <a:srgbClr val="44B5B1"/>
                </a:solidFill>
              </a:rPr>
              <a:t>Q2</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dirty="0" err="1">
                <a:ln w="12700">
                  <a:solidFill>
                    <a:srgbClr val="46B5AF"/>
                  </a:solidFill>
                </a:ln>
                <a:solidFill>
                  <a:srgbClr val="44B5B1"/>
                </a:solidFill>
              </a:rPr>
              <a:t>ó</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b="1" dirty="0">
                <a:ln w="12700">
                  <a:solidFill>
                    <a:srgbClr val="46B5AF"/>
                  </a:solidFill>
                </a:ln>
                <a:solidFill>
                  <a:srgbClr val="44B5B1"/>
                </a:solidFill>
              </a:rPr>
              <a:t>50%</a:t>
            </a:r>
            <a:endParaRPr lang="es-ES" sz="6000" b="1" dirty="0"/>
          </a:p>
        </p:txBody>
      </p:sp>
      <p:sp>
        <p:nvSpPr>
          <p:cNvPr id="18" name="CuadroTexto 17">
            <a:extLst>
              <a:ext uri="{FF2B5EF4-FFF2-40B4-BE49-F238E27FC236}">
                <a16:creationId xmlns:a16="http://schemas.microsoft.com/office/drawing/2014/main" id="{186BB54C-D2E6-468F-99B8-021F6A0D18DC}"/>
              </a:ext>
            </a:extLst>
          </p:cNvPr>
          <p:cNvSpPr txBox="1"/>
          <p:nvPr/>
        </p:nvSpPr>
        <p:spPr>
          <a:xfrm>
            <a:off x="144245" y="2260878"/>
            <a:ext cx="3011705" cy="2967544"/>
          </a:xfrm>
          <a:prstGeom prst="rect">
            <a:avLst/>
          </a:prstGeom>
          <a:noFill/>
          <a:ln w="9525">
            <a:noFill/>
          </a:ln>
        </p:spPr>
        <p:txBody>
          <a:bodyPr wrap="square" rtlCol="0">
            <a:spAutoFit/>
          </a:bodyPr>
          <a:lstStyle/>
          <a:p>
            <a:pPr algn="ctr">
              <a:lnSpc>
                <a:spcPct val="50000"/>
              </a:lnSpc>
            </a:pPr>
            <a:r>
              <a:rPr lang="es-ES" sz="7200" b="1" dirty="0">
                <a:ln w="12700">
                  <a:solidFill>
                    <a:srgbClr val="46B5AF"/>
                  </a:solidFill>
                </a:ln>
                <a:solidFill>
                  <a:srgbClr val="44B5B1"/>
                </a:solidFill>
              </a:rPr>
              <a:t>Q3</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dirty="0" err="1">
                <a:ln w="12700">
                  <a:solidFill>
                    <a:srgbClr val="46B5AF"/>
                  </a:solidFill>
                </a:ln>
                <a:solidFill>
                  <a:srgbClr val="44B5B1"/>
                </a:solidFill>
              </a:rPr>
              <a:t>ó</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b="1" dirty="0">
                <a:ln w="12700">
                  <a:solidFill>
                    <a:srgbClr val="46B5AF"/>
                  </a:solidFill>
                </a:ln>
                <a:solidFill>
                  <a:srgbClr val="44B5B1"/>
                </a:solidFill>
              </a:rPr>
              <a:t>75%</a:t>
            </a:r>
            <a:endParaRPr lang="es-ES" sz="6000" b="1" dirty="0"/>
          </a:p>
        </p:txBody>
      </p:sp>
      <p:pic>
        <p:nvPicPr>
          <p:cNvPr id="19" name="Imagen 18">
            <a:extLst>
              <a:ext uri="{FF2B5EF4-FFF2-40B4-BE49-F238E27FC236}">
                <a16:creationId xmlns:a16="http://schemas.microsoft.com/office/drawing/2014/main" id="{59194E1E-C3F9-4C54-8F10-2A992DBF9306}"/>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853" r="53497" b="-853"/>
          <a:stretch/>
        </p:blipFill>
        <p:spPr>
          <a:xfrm>
            <a:off x="3155948" y="1263774"/>
            <a:ext cx="2533652" cy="5448300"/>
          </a:xfrm>
          <a:prstGeom prst="rect">
            <a:avLst/>
          </a:prstGeom>
        </p:spPr>
      </p:pic>
      <p:sp>
        <p:nvSpPr>
          <p:cNvPr id="20" name="CuadroTexto 19">
            <a:extLst>
              <a:ext uri="{FF2B5EF4-FFF2-40B4-BE49-F238E27FC236}">
                <a16:creationId xmlns:a16="http://schemas.microsoft.com/office/drawing/2014/main" id="{EF75A2CC-F2A7-4A84-A526-A6C859409934}"/>
              </a:ext>
            </a:extLst>
          </p:cNvPr>
          <p:cNvSpPr txBox="1"/>
          <p:nvPr/>
        </p:nvSpPr>
        <p:spPr>
          <a:xfrm>
            <a:off x="146518" y="2260878"/>
            <a:ext cx="3183156" cy="2967544"/>
          </a:xfrm>
          <a:prstGeom prst="rect">
            <a:avLst/>
          </a:prstGeom>
          <a:noFill/>
          <a:ln w="9525">
            <a:noFill/>
          </a:ln>
        </p:spPr>
        <p:txBody>
          <a:bodyPr wrap="square" rtlCol="0">
            <a:spAutoFit/>
          </a:bodyPr>
          <a:lstStyle/>
          <a:p>
            <a:pPr algn="ctr">
              <a:lnSpc>
                <a:spcPct val="50000"/>
              </a:lnSpc>
            </a:pPr>
            <a:r>
              <a:rPr lang="es-ES" sz="7200" b="1" dirty="0">
                <a:ln w="12700">
                  <a:solidFill>
                    <a:srgbClr val="46B5AF"/>
                  </a:solidFill>
                </a:ln>
                <a:solidFill>
                  <a:srgbClr val="44B5B1"/>
                </a:solidFill>
              </a:rPr>
              <a:t>Q1- Q3</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dirty="0" err="1">
                <a:ln w="12700">
                  <a:solidFill>
                    <a:srgbClr val="46B5AF"/>
                  </a:solidFill>
                </a:ln>
                <a:solidFill>
                  <a:srgbClr val="44B5B1"/>
                </a:solidFill>
              </a:rPr>
              <a:t>ó</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b="1" dirty="0" err="1">
                <a:ln w="12700">
                  <a:solidFill>
                    <a:srgbClr val="46B5AF"/>
                  </a:solidFill>
                </a:ln>
                <a:solidFill>
                  <a:srgbClr val="44B5B1"/>
                </a:solidFill>
              </a:rPr>
              <a:t>Boxplot</a:t>
            </a:r>
            <a:endParaRPr lang="es-ES" sz="6000" b="1" dirty="0"/>
          </a:p>
        </p:txBody>
      </p:sp>
      <p:pic>
        <p:nvPicPr>
          <p:cNvPr id="21" name="Imagen 20">
            <a:extLst>
              <a:ext uri="{FF2B5EF4-FFF2-40B4-BE49-F238E27FC236}">
                <a16:creationId xmlns:a16="http://schemas.microsoft.com/office/drawing/2014/main" id="{D01AF4FF-5EBE-4BC9-9CF6-D436E90BD456}"/>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5691" t="507" r="1" b="-507"/>
          <a:stretch/>
        </p:blipFill>
        <p:spPr>
          <a:xfrm>
            <a:off x="6735075" y="1244879"/>
            <a:ext cx="1869173" cy="5448300"/>
          </a:xfrm>
          <a:prstGeom prst="rect">
            <a:avLst/>
          </a:prstGeom>
        </p:spPr>
      </p:pic>
      <p:pic>
        <p:nvPicPr>
          <p:cNvPr id="22" name="Imagen 21">
            <a:extLst>
              <a:ext uri="{FF2B5EF4-FFF2-40B4-BE49-F238E27FC236}">
                <a16:creationId xmlns:a16="http://schemas.microsoft.com/office/drawing/2014/main" id="{91281F82-951A-4A9C-B4D3-07F648EC6F6E}"/>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 t="853" r="57460" b="-853"/>
          <a:stretch/>
        </p:blipFill>
        <p:spPr>
          <a:xfrm>
            <a:off x="3155948" y="1263774"/>
            <a:ext cx="2317752" cy="5448300"/>
          </a:xfrm>
          <a:prstGeom prst="rect">
            <a:avLst/>
          </a:prstGeom>
        </p:spPr>
      </p:pic>
      <p:sp>
        <p:nvSpPr>
          <p:cNvPr id="23" name="CuadroTexto 22">
            <a:extLst>
              <a:ext uri="{FF2B5EF4-FFF2-40B4-BE49-F238E27FC236}">
                <a16:creationId xmlns:a16="http://schemas.microsoft.com/office/drawing/2014/main" id="{5683238A-94C5-4513-AA10-F83BD079D749}"/>
              </a:ext>
            </a:extLst>
          </p:cNvPr>
          <p:cNvSpPr txBox="1"/>
          <p:nvPr/>
        </p:nvSpPr>
        <p:spPr>
          <a:xfrm>
            <a:off x="252351" y="2002438"/>
            <a:ext cx="3011705" cy="3416320"/>
          </a:xfrm>
          <a:prstGeom prst="rect">
            <a:avLst/>
          </a:prstGeom>
          <a:noFill/>
          <a:ln w="9525">
            <a:noFill/>
          </a:ln>
        </p:spPr>
        <p:txBody>
          <a:bodyPr wrap="square" rtlCol="0">
            <a:spAutoFit/>
          </a:bodyPr>
          <a:lstStyle/>
          <a:p>
            <a:pPr algn="ctr"/>
            <a:r>
              <a:rPr lang="es-ES" sz="7200" b="1" dirty="0">
                <a:ln w="12700">
                  <a:solidFill>
                    <a:srgbClr val="46B5AF"/>
                  </a:solidFill>
                </a:ln>
                <a:solidFill>
                  <a:srgbClr val="44B5B1"/>
                </a:solidFill>
              </a:rPr>
              <a:t>+/- 1</a:t>
            </a:r>
          </a:p>
          <a:p>
            <a:pPr algn="ctr"/>
            <a:r>
              <a:rPr lang="es-ES" sz="7200" b="1" dirty="0" err="1">
                <a:ln w="12700">
                  <a:solidFill>
                    <a:srgbClr val="46B5AF"/>
                  </a:solidFill>
                </a:ln>
                <a:solidFill>
                  <a:srgbClr val="44B5B1"/>
                </a:solidFill>
              </a:rPr>
              <a:t>Desv</a:t>
            </a:r>
            <a:r>
              <a:rPr lang="es-ES" sz="7200" b="1" dirty="0">
                <a:ln w="12700">
                  <a:solidFill>
                    <a:srgbClr val="46B5AF"/>
                  </a:solidFill>
                </a:ln>
                <a:solidFill>
                  <a:srgbClr val="44B5B1"/>
                </a:solidFill>
              </a:rPr>
              <a:t> </a:t>
            </a:r>
            <a:r>
              <a:rPr lang="es-ES" sz="7200" b="1" dirty="0" err="1">
                <a:ln w="12700">
                  <a:solidFill>
                    <a:srgbClr val="46B5AF"/>
                  </a:solidFill>
                </a:ln>
                <a:solidFill>
                  <a:srgbClr val="44B5B1"/>
                </a:solidFill>
              </a:rPr>
              <a:t>Std</a:t>
            </a:r>
            <a:endParaRPr lang="es-ES" sz="6000" b="1" dirty="0"/>
          </a:p>
        </p:txBody>
      </p:sp>
      <p:sp>
        <p:nvSpPr>
          <p:cNvPr id="24" name="Flecha: a la derecha 23">
            <a:extLst>
              <a:ext uri="{FF2B5EF4-FFF2-40B4-BE49-F238E27FC236}">
                <a16:creationId xmlns:a16="http://schemas.microsoft.com/office/drawing/2014/main" id="{EF2E16DF-5694-4C4E-B26B-6988337D3354}"/>
              </a:ext>
            </a:extLst>
          </p:cNvPr>
          <p:cNvSpPr/>
          <p:nvPr/>
        </p:nvSpPr>
        <p:spPr>
          <a:xfrm rot="18900000">
            <a:off x="3485686" y="2905066"/>
            <a:ext cx="836538" cy="306733"/>
          </a:xfrm>
          <a:prstGeom prst="rightArrow">
            <a:avLst/>
          </a:prstGeom>
          <a:solidFill>
            <a:srgbClr val="46B5AF"/>
          </a:solidFill>
          <a:ln>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BEE57FBD-B7FA-4E69-BDE0-0CEB32917987}"/>
              </a:ext>
            </a:extLst>
          </p:cNvPr>
          <p:cNvSpPr/>
          <p:nvPr/>
        </p:nvSpPr>
        <p:spPr>
          <a:xfrm rot="13500000">
            <a:off x="7843505" y="2901063"/>
            <a:ext cx="836538" cy="306733"/>
          </a:xfrm>
          <a:prstGeom prst="rightArrow">
            <a:avLst/>
          </a:prstGeom>
          <a:solidFill>
            <a:srgbClr val="46B5AF"/>
          </a:solidFill>
          <a:ln>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13EC604F-5A43-40B5-8CE0-BEA701A3B465}"/>
              </a:ext>
            </a:extLst>
          </p:cNvPr>
          <p:cNvSpPr txBox="1"/>
          <p:nvPr/>
        </p:nvSpPr>
        <p:spPr>
          <a:xfrm>
            <a:off x="68924" y="3110433"/>
            <a:ext cx="3338344" cy="1200329"/>
          </a:xfrm>
          <a:prstGeom prst="rect">
            <a:avLst/>
          </a:prstGeom>
          <a:noFill/>
          <a:ln w="9525">
            <a:noFill/>
          </a:ln>
        </p:spPr>
        <p:txBody>
          <a:bodyPr wrap="square" rtlCol="0">
            <a:spAutoFit/>
          </a:bodyPr>
          <a:lstStyle/>
          <a:p>
            <a:pPr algn="ctr"/>
            <a:r>
              <a:rPr lang="es-ES" sz="7200" b="1" dirty="0" err="1">
                <a:ln w="12700">
                  <a:solidFill>
                    <a:srgbClr val="46B5AF"/>
                  </a:solidFill>
                </a:ln>
                <a:solidFill>
                  <a:srgbClr val="44B5B1"/>
                </a:solidFill>
              </a:rPr>
              <a:t>Outliers</a:t>
            </a:r>
            <a:endParaRPr lang="es-ES" sz="6000" b="1" dirty="0"/>
          </a:p>
        </p:txBody>
      </p:sp>
      <p:pic>
        <p:nvPicPr>
          <p:cNvPr id="27" name="Imagen 26">
            <a:extLst>
              <a:ext uri="{FF2B5EF4-FFF2-40B4-BE49-F238E27FC236}">
                <a16:creationId xmlns:a16="http://schemas.microsoft.com/office/drawing/2014/main" id="{2A56B4BD-CEA4-4A1A-AD5A-D9EE2085B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Tree>
    <p:extLst>
      <p:ext uri="{BB962C8B-B14F-4D97-AF65-F5344CB8AC3E}">
        <p14:creationId xmlns:p14="http://schemas.microsoft.com/office/powerpoint/2010/main" val="21816299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22" presetClass="entr" presetSubtype="8" fill="hold" nodeType="with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900"/>
                                        <p:tgtEl>
                                          <p:spTgt spid="13"/>
                                        </p:tgtEl>
                                      </p:cBhvr>
                                    </p:animEffect>
                                  </p:childTnLst>
                                </p:cTn>
                              </p:par>
                              <p:par>
                                <p:cTn id="17" presetID="22" presetClass="entr" presetSubtype="8" fill="hold" grpId="1" nodeType="with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9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par>
                                <p:cTn id="25" presetID="10" presetClass="exit" presetSubtype="0" fill="hold" grpId="2" nodeType="withEffect">
                                  <p:stCondLst>
                                    <p:cond delay="0"/>
                                  </p:stCondLst>
                                  <p:childTnLst>
                                    <p:animEffect transition="out" filter="fade">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par>
                                <p:cTn id="28" presetID="22" presetClass="entr" presetSubtype="8" fill="hold" nodeType="withEffect">
                                  <p:stCondLst>
                                    <p:cond delay="110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900"/>
                                        <p:tgtEl>
                                          <p:spTgt spid="16"/>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9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par>
                                <p:cTn id="42" presetID="22" presetClass="entr" presetSubtype="8" fill="hold" nodeType="withEffect">
                                  <p:stCondLst>
                                    <p:cond delay="110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900"/>
                                        <p:tgtEl>
                                          <p:spTgt spid="15"/>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9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8"/>
                                        </p:tgtEl>
                                      </p:cBhvr>
                                    </p:animEffect>
                                    <p:set>
                                      <p:cBhvr>
                                        <p:cTn id="52" dur="1" fill="hold">
                                          <p:stCondLst>
                                            <p:cond delay="499"/>
                                          </p:stCondLst>
                                        </p:cTn>
                                        <p:tgtEl>
                                          <p:spTgt spid="18"/>
                                        </p:tgtEl>
                                        <p:attrNameLst>
                                          <p:attrName>style.visibility</p:attrName>
                                        </p:attrNameLst>
                                      </p:cBhvr>
                                      <p:to>
                                        <p:strVal val="hidden"/>
                                      </p:to>
                                    </p:set>
                                  </p:childTnLst>
                                </p:cTn>
                              </p:par>
                              <p:par>
                                <p:cTn id="53" presetID="22" presetClass="entr" presetSubtype="8" fill="hold" nodeType="withEffect">
                                  <p:stCondLst>
                                    <p:cond delay="11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22" presetClass="entr" presetSubtype="8" fill="hold" grpId="0" nodeType="withEffect">
                                  <p:stCondLst>
                                    <p:cond delay="50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9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0"/>
                                        </p:tgtEl>
                                      </p:cBhvr>
                                    </p:animEffect>
                                    <p:set>
                                      <p:cBhvr>
                                        <p:cTn id="63" dur="1" fill="hold">
                                          <p:stCondLst>
                                            <p:cond delay="499"/>
                                          </p:stCondLst>
                                        </p:cTn>
                                        <p:tgtEl>
                                          <p:spTgt spid="2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par>
                                <p:cTn id="70" presetID="22" presetClass="entr" presetSubtype="8" fill="hold" nodeType="withEffect">
                                  <p:stCondLst>
                                    <p:cond delay="170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900"/>
                                        <p:tgtEl>
                                          <p:spTgt spid="21"/>
                                        </p:tgtEl>
                                      </p:cBhvr>
                                    </p:animEffect>
                                  </p:childTnLst>
                                </p:cTn>
                              </p:par>
                              <p:par>
                                <p:cTn id="73" presetID="22" presetClass="entr" presetSubtype="8" fill="hold" nodeType="withEffect">
                                  <p:stCondLst>
                                    <p:cond delay="90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900"/>
                                        <p:tgtEl>
                                          <p:spTgt spid="22"/>
                                        </p:tgtEl>
                                      </p:cBhvr>
                                    </p:animEffect>
                                  </p:childTnLst>
                                </p:cTn>
                              </p:par>
                              <p:par>
                                <p:cTn id="76" presetID="22" presetClass="entr" presetSubtype="8" fill="hold" grpId="0" nodeType="withEffect">
                                  <p:stCondLst>
                                    <p:cond delay="500"/>
                                  </p:stCondLst>
                                  <p:childTnLst>
                                    <p:set>
                                      <p:cBhvr>
                                        <p:cTn id="77" dur="1" fill="hold">
                                          <p:stCondLst>
                                            <p:cond delay="0"/>
                                          </p:stCondLst>
                                        </p:cTn>
                                        <p:tgtEl>
                                          <p:spTgt spid="23"/>
                                        </p:tgtEl>
                                        <p:attrNameLst>
                                          <p:attrName>style.visibility</p:attrName>
                                        </p:attrNameLst>
                                      </p:cBhvr>
                                      <p:to>
                                        <p:strVal val="visible"/>
                                      </p:to>
                                    </p:set>
                                    <p:animEffect transition="in" filter="wipe(left)">
                                      <p:cBhvr>
                                        <p:cTn id="78" dur="700"/>
                                        <p:tgtEl>
                                          <p:spTgt spid="23"/>
                                        </p:tgtEl>
                                      </p:cBhvr>
                                    </p:animEffect>
                                  </p:childTnLst>
                                </p:cTn>
                              </p:par>
                              <p:par>
                                <p:cTn id="79" presetID="10" presetClass="exit" presetSubtype="0" fill="hold" grpId="1"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21"/>
                                        </p:tgtEl>
                                      </p:cBhvr>
                                    </p:animEffect>
                                    <p:set>
                                      <p:cBhvr>
                                        <p:cTn id="84" dur="1" fill="hold">
                                          <p:stCondLst>
                                            <p:cond delay="499"/>
                                          </p:stCondLst>
                                        </p:cTn>
                                        <p:tgtEl>
                                          <p:spTgt spid="21"/>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22"/>
                                        </p:tgtEl>
                                      </p:cBhvr>
                                    </p:animEffect>
                                    <p:set>
                                      <p:cBhvr>
                                        <p:cTn id="87" dur="1" fill="hold">
                                          <p:stCondLst>
                                            <p:cond delay="499"/>
                                          </p:stCondLst>
                                        </p:cTn>
                                        <p:tgtEl>
                                          <p:spTgt spid="2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2" nodeType="clickEffect">
                                  <p:stCondLst>
                                    <p:cond delay="0"/>
                                  </p:stCondLst>
                                  <p:childTnLst>
                                    <p:animEffect transition="out" filter="fade">
                                      <p:cBhvr>
                                        <p:cTn id="91" dur="500"/>
                                        <p:tgtEl>
                                          <p:spTgt spid="23"/>
                                        </p:tgtEl>
                                      </p:cBhvr>
                                    </p:animEffect>
                                    <p:set>
                                      <p:cBhvr>
                                        <p:cTn id="92" dur="1" fill="hold">
                                          <p:stCondLst>
                                            <p:cond delay="499"/>
                                          </p:stCondLst>
                                        </p:cTn>
                                        <p:tgtEl>
                                          <p:spTgt spid="23"/>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21"/>
                                        </p:tgtEl>
                                      </p:cBhvr>
                                    </p:animEffect>
                                    <p:set>
                                      <p:cBhvr>
                                        <p:cTn id="95" dur="1" fill="hold">
                                          <p:stCondLst>
                                            <p:cond delay="499"/>
                                          </p:stCondLst>
                                        </p:cTn>
                                        <p:tgtEl>
                                          <p:spTgt spid="2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22"/>
                                        </p:tgtEl>
                                      </p:cBhvr>
                                    </p:animEffect>
                                    <p:set>
                                      <p:cBhvr>
                                        <p:cTn id="98" dur="1" fill="hold">
                                          <p:stCondLst>
                                            <p:cond delay="499"/>
                                          </p:stCondLst>
                                        </p:cTn>
                                        <p:tgtEl>
                                          <p:spTgt spid="22"/>
                                        </p:tgtEl>
                                        <p:attrNameLst>
                                          <p:attrName>style.visibility</p:attrName>
                                        </p:attrNameLst>
                                      </p:cBhvr>
                                      <p:to>
                                        <p:strVal val="hidden"/>
                                      </p:to>
                                    </p:set>
                                  </p:childTnLst>
                                </p:cTn>
                              </p:par>
                              <p:par>
                                <p:cTn id="99" presetID="22" presetClass="entr" presetSubtype="8" fill="hold" grpId="0" nodeType="withEffect">
                                  <p:stCondLst>
                                    <p:cond delay="500"/>
                                  </p:stCondLst>
                                  <p:childTnLst>
                                    <p:set>
                                      <p:cBhvr>
                                        <p:cTn id="100" dur="1" fill="hold">
                                          <p:stCondLst>
                                            <p:cond delay="0"/>
                                          </p:stCondLst>
                                        </p:cTn>
                                        <p:tgtEl>
                                          <p:spTgt spid="26"/>
                                        </p:tgtEl>
                                        <p:attrNameLst>
                                          <p:attrName>style.visibility</p:attrName>
                                        </p:attrNameLst>
                                      </p:cBhvr>
                                      <p:to>
                                        <p:strVal val="visible"/>
                                      </p:to>
                                    </p:set>
                                    <p:animEffect transition="in" filter="wipe(left)">
                                      <p:cBhvr>
                                        <p:cTn id="101" dur="700"/>
                                        <p:tgtEl>
                                          <p:spTgt spid="26"/>
                                        </p:tgtEl>
                                      </p:cBhvr>
                                    </p:animEffect>
                                  </p:childTnLst>
                                </p:cTn>
                              </p:par>
                              <p:par>
                                <p:cTn id="102" presetID="2" presetClass="entr" presetSubtype="12" fill="hold" grpId="0" nodeType="withEffect">
                                  <p:stCondLst>
                                    <p:cond delay="1100"/>
                                  </p:stCondLst>
                                  <p:childTnLst>
                                    <p:set>
                                      <p:cBhvr>
                                        <p:cTn id="103" dur="1" fill="hold">
                                          <p:stCondLst>
                                            <p:cond delay="0"/>
                                          </p:stCondLst>
                                        </p:cTn>
                                        <p:tgtEl>
                                          <p:spTgt spid="24"/>
                                        </p:tgtEl>
                                        <p:attrNameLst>
                                          <p:attrName>style.visibility</p:attrName>
                                        </p:attrNameLst>
                                      </p:cBhvr>
                                      <p:to>
                                        <p:strVal val="visible"/>
                                      </p:to>
                                    </p:set>
                                    <p:anim calcmode="lin" valueType="num">
                                      <p:cBhvr additive="base">
                                        <p:cTn id="104" dur="500" fill="hold"/>
                                        <p:tgtEl>
                                          <p:spTgt spid="24"/>
                                        </p:tgtEl>
                                        <p:attrNameLst>
                                          <p:attrName>ppt_x</p:attrName>
                                        </p:attrNameLst>
                                      </p:cBhvr>
                                      <p:tavLst>
                                        <p:tav tm="0">
                                          <p:val>
                                            <p:strVal val="0-#ppt_w/2"/>
                                          </p:val>
                                        </p:tav>
                                        <p:tav tm="100000">
                                          <p:val>
                                            <p:strVal val="#ppt_x"/>
                                          </p:val>
                                        </p:tav>
                                      </p:tavLst>
                                    </p:anim>
                                    <p:anim calcmode="lin" valueType="num">
                                      <p:cBhvr additive="base">
                                        <p:cTn id="105" dur="500" fill="hold"/>
                                        <p:tgtEl>
                                          <p:spTgt spid="24"/>
                                        </p:tgtEl>
                                        <p:attrNameLst>
                                          <p:attrName>ppt_y</p:attrName>
                                        </p:attrNameLst>
                                      </p:cBhvr>
                                      <p:tavLst>
                                        <p:tav tm="0">
                                          <p:val>
                                            <p:strVal val="1+#ppt_h/2"/>
                                          </p:val>
                                        </p:tav>
                                        <p:tav tm="100000">
                                          <p:val>
                                            <p:strVal val="#ppt_y"/>
                                          </p:val>
                                        </p:tav>
                                      </p:tavLst>
                                    </p:anim>
                                  </p:childTnLst>
                                </p:cTn>
                              </p:par>
                              <p:par>
                                <p:cTn id="106" presetID="2" presetClass="entr" presetSubtype="6" fill="hold" grpId="0" nodeType="withEffect">
                                  <p:stCondLst>
                                    <p:cond delay="1100"/>
                                  </p:stCondLst>
                                  <p:childTnLst>
                                    <p:set>
                                      <p:cBhvr>
                                        <p:cTn id="107" dur="1" fill="hold">
                                          <p:stCondLst>
                                            <p:cond delay="0"/>
                                          </p:stCondLst>
                                        </p:cTn>
                                        <p:tgtEl>
                                          <p:spTgt spid="25"/>
                                        </p:tgtEl>
                                        <p:attrNameLst>
                                          <p:attrName>style.visibility</p:attrName>
                                        </p:attrNameLst>
                                      </p:cBhvr>
                                      <p:to>
                                        <p:strVal val="visible"/>
                                      </p:to>
                                    </p:set>
                                    <p:anim calcmode="lin" valueType="num">
                                      <p:cBhvr additive="base">
                                        <p:cTn id="108" dur="500" fill="hold"/>
                                        <p:tgtEl>
                                          <p:spTgt spid="25"/>
                                        </p:tgtEl>
                                        <p:attrNameLst>
                                          <p:attrName>ppt_x</p:attrName>
                                        </p:attrNameLst>
                                      </p:cBhvr>
                                      <p:tavLst>
                                        <p:tav tm="0">
                                          <p:val>
                                            <p:strVal val="1+#ppt_w/2"/>
                                          </p:val>
                                        </p:tav>
                                        <p:tav tm="100000">
                                          <p:val>
                                            <p:strVal val="#ppt_x"/>
                                          </p:val>
                                        </p:tav>
                                      </p:tavLst>
                                    </p:anim>
                                    <p:anim calcmode="lin" valueType="num">
                                      <p:cBhvr additive="base">
                                        <p:cTn id="10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p:bldP spid="14" grpId="2"/>
      <p:bldP spid="17" grpId="0"/>
      <p:bldP spid="17" grpId="1"/>
      <p:bldP spid="18" grpId="0"/>
      <p:bldP spid="18" grpId="1"/>
      <p:bldP spid="20" grpId="0"/>
      <p:bldP spid="20" grpId="1"/>
      <p:bldP spid="23" grpId="0"/>
      <p:bldP spid="23" grpId="1"/>
      <p:bldP spid="23" grpId="2"/>
      <p:bldP spid="24" grpId="0" animBg="1"/>
      <p:bldP spid="25" grpId="0" animBg="1"/>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9FD97B-9850-476A-A223-238812127CF5}"/>
              </a:ext>
            </a:extLst>
          </p:cNvPr>
          <p:cNvSpPr txBox="1"/>
          <p:nvPr/>
        </p:nvSpPr>
        <p:spPr>
          <a:xfrm>
            <a:off x="3460376" y="293951"/>
            <a:ext cx="5271247" cy="1754326"/>
          </a:xfrm>
          <a:prstGeom prst="rect">
            <a:avLst/>
          </a:prstGeom>
          <a:noFill/>
          <a:ln>
            <a:noFill/>
          </a:ln>
        </p:spPr>
        <p:txBody>
          <a:bodyPr wrap="square" rtlCol="0">
            <a:spAutoFit/>
          </a:bodyPr>
          <a:lstStyle/>
          <a:p>
            <a:pPr algn="ctr"/>
            <a:r>
              <a:rPr lang="es-ES" sz="5400" b="1" dirty="0">
                <a:ln w="28575">
                  <a:solidFill>
                    <a:srgbClr val="44B5B1"/>
                  </a:solidFill>
                </a:ln>
                <a:solidFill>
                  <a:srgbClr val="44B5B1"/>
                </a:solidFill>
              </a:rPr>
              <a:t>Estadísticas que vamos a ver</a:t>
            </a:r>
          </a:p>
        </p:txBody>
      </p:sp>
      <p:sp>
        <p:nvSpPr>
          <p:cNvPr id="5" name="CuadroTexto 4">
            <a:extLst>
              <a:ext uri="{FF2B5EF4-FFF2-40B4-BE49-F238E27FC236}">
                <a16:creationId xmlns:a16="http://schemas.microsoft.com/office/drawing/2014/main" id="{5ED4FB8F-2B34-484C-867B-8EF8EF42AA2D}"/>
              </a:ext>
            </a:extLst>
          </p:cNvPr>
          <p:cNvSpPr txBox="1"/>
          <p:nvPr/>
        </p:nvSpPr>
        <p:spPr>
          <a:xfrm>
            <a:off x="2882899" y="3105834"/>
            <a:ext cx="6426200" cy="646331"/>
          </a:xfrm>
          <a:prstGeom prst="rect">
            <a:avLst/>
          </a:prstGeom>
          <a:noFill/>
        </p:spPr>
        <p:txBody>
          <a:bodyPr wrap="square" rtlCol="0">
            <a:spAutoFit/>
          </a:bodyPr>
          <a:lstStyle/>
          <a:p>
            <a:pPr algn="ctr"/>
            <a:r>
              <a:rPr lang="es-ES" sz="3600" b="1" dirty="0"/>
              <a:t>[0, 0, 0, 1, 1, 2, 2, 3, 4, 5, 5, 5, 5]</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9DCBFC6F-8F22-419C-AF7E-E971D4A48E45}"/>
                  </a:ext>
                </a:extLst>
              </p:cNvPr>
              <p:cNvSpPr txBox="1"/>
              <p:nvPr/>
            </p:nvSpPr>
            <p:spPr>
              <a:xfrm>
                <a:off x="2463799" y="4809722"/>
                <a:ext cx="7264400" cy="1398588"/>
              </a:xfrm>
              <a:prstGeom prst="rect">
                <a:avLst/>
              </a:prstGeom>
              <a:noFill/>
            </p:spPr>
            <p:txBody>
              <a:bodyPr wrap="square" rtlCol="0">
                <a:spAutoFit/>
              </a:bodyPr>
              <a:lstStyle/>
              <a:p>
                <a:r>
                  <a:rPr lang="es-ES" sz="6000" dirty="0">
                    <a:ln>
                      <a:solidFill>
                        <a:srgbClr val="46B5AF"/>
                      </a:solidFill>
                    </a:ln>
                    <a:solidFill>
                      <a:srgbClr val="44B5B1"/>
                    </a:solidFill>
                  </a:rPr>
                  <a:t>MEDIA:  </a:t>
                </a:r>
                <a14:m>
                  <m:oMath xmlns:m="http://schemas.openxmlformats.org/officeDocument/2006/math">
                    <m:f>
                      <m:fPr>
                        <m:ctrlPr>
                          <a:rPr lang="es-ES" sz="6000" i="1" smtClean="0">
                            <a:solidFill>
                              <a:srgbClr val="91CDC1"/>
                            </a:solidFill>
                            <a:latin typeface="Cambria Math" panose="02040503050406030204" pitchFamily="18" charset="0"/>
                          </a:rPr>
                        </m:ctrlPr>
                      </m:fPr>
                      <m:num>
                        <m:r>
                          <a:rPr lang="es-ES" sz="6000" b="0" i="1" smtClean="0">
                            <a:solidFill>
                              <a:srgbClr val="91CDC1"/>
                            </a:solidFill>
                            <a:latin typeface="Cambria Math" panose="02040503050406030204" pitchFamily="18" charset="0"/>
                          </a:rPr>
                          <m:t>𝑋</m:t>
                        </m:r>
                        <m:r>
                          <a:rPr lang="es-ES" sz="6000" b="0" i="1" smtClean="0">
                            <a:solidFill>
                              <a:srgbClr val="91CDC1"/>
                            </a:solidFill>
                            <a:latin typeface="Cambria Math" panose="02040503050406030204" pitchFamily="18" charset="0"/>
                          </a:rPr>
                          <m:t>1+</m:t>
                        </m:r>
                        <m:r>
                          <a:rPr lang="es-ES" sz="6000" b="0" i="1" smtClean="0">
                            <a:solidFill>
                              <a:srgbClr val="91CDC1"/>
                            </a:solidFill>
                            <a:latin typeface="Cambria Math" panose="02040503050406030204" pitchFamily="18" charset="0"/>
                          </a:rPr>
                          <m:t>𝑋</m:t>
                        </m:r>
                        <m:r>
                          <a:rPr lang="es-ES" sz="6000" b="0" i="1" smtClean="0">
                            <a:solidFill>
                              <a:srgbClr val="91CDC1"/>
                            </a:solidFill>
                            <a:latin typeface="Cambria Math" panose="02040503050406030204" pitchFamily="18" charset="0"/>
                          </a:rPr>
                          <m:t>2+ … +</m:t>
                        </m:r>
                        <m:r>
                          <a:rPr lang="es-ES" sz="6000" b="0" i="1" smtClean="0">
                            <a:solidFill>
                              <a:srgbClr val="91CDC1"/>
                            </a:solidFill>
                            <a:latin typeface="Cambria Math" panose="02040503050406030204" pitchFamily="18" charset="0"/>
                          </a:rPr>
                          <m:t>𝑋𝑛</m:t>
                        </m:r>
                      </m:num>
                      <m:den>
                        <m:r>
                          <a:rPr lang="es-ES" sz="6000" b="0" i="1" smtClean="0">
                            <a:solidFill>
                              <a:srgbClr val="91CDC1"/>
                            </a:solidFill>
                            <a:latin typeface="Cambria Math" panose="02040503050406030204" pitchFamily="18" charset="0"/>
                          </a:rPr>
                          <m:t>𝑁</m:t>
                        </m:r>
                      </m:den>
                    </m:f>
                  </m:oMath>
                </a14:m>
                <a:endParaRPr lang="es-ES" sz="6000" dirty="0"/>
              </a:p>
            </p:txBody>
          </p:sp>
        </mc:Choice>
        <mc:Fallback xmlns="">
          <p:sp>
            <p:nvSpPr>
              <p:cNvPr id="6" name="CuadroTexto 5">
                <a:extLst>
                  <a:ext uri="{FF2B5EF4-FFF2-40B4-BE49-F238E27FC236}">
                    <a16:creationId xmlns:a16="http://schemas.microsoft.com/office/drawing/2014/main" id="{9DCBFC6F-8F22-419C-AF7E-E971D4A48E45}"/>
                  </a:ext>
                </a:extLst>
              </p:cNvPr>
              <p:cNvSpPr txBox="1">
                <a:spLocks noRot="1" noChangeAspect="1" noMove="1" noResize="1" noEditPoints="1" noAdjustHandles="1" noChangeArrowheads="1" noChangeShapeType="1" noTextEdit="1"/>
              </p:cNvSpPr>
              <p:nvPr/>
            </p:nvSpPr>
            <p:spPr>
              <a:xfrm>
                <a:off x="2463799" y="4809722"/>
                <a:ext cx="7264400" cy="1398588"/>
              </a:xfrm>
              <a:prstGeom prst="rect">
                <a:avLst/>
              </a:prstGeom>
              <a:blipFill>
                <a:blip r:embed="rId2"/>
                <a:stretch>
                  <a:fillRect/>
                </a:stretch>
              </a:blipFill>
            </p:spPr>
            <p:txBody>
              <a:bodyPr/>
              <a:lstStyle/>
              <a:p>
                <a:r>
                  <a:rPr lang="es-ES">
                    <a:noFill/>
                  </a:rPr>
                  <a:t> </a:t>
                </a:r>
              </a:p>
            </p:txBody>
          </p:sp>
        </mc:Fallback>
      </mc:AlternateContent>
      <p:sp>
        <p:nvSpPr>
          <p:cNvPr id="8" name="CuadroTexto 7">
            <a:extLst>
              <a:ext uri="{FF2B5EF4-FFF2-40B4-BE49-F238E27FC236}">
                <a16:creationId xmlns:a16="http://schemas.microsoft.com/office/drawing/2014/main" id="{720AB883-C89B-40A3-8417-CCB0F1D44EE6}"/>
              </a:ext>
            </a:extLst>
          </p:cNvPr>
          <p:cNvSpPr txBox="1"/>
          <p:nvPr/>
        </p:nvSpPr>
        <p:spPr>
          <a:xfrm>
            <a:off x="4235448" y="5001184"/>
            <a:ext cx="3721101" cy="1015663"/>
          </a:xfrm>
          <a:prstGeom prst="rect">
            <a:avLst/>
          </a:prstGeom>
          <a:noFill/>
        </p:spPr>
        <p:txBody>
          <a:bodyPr wrap="square" rtlCol="0">
            <a:spAutoFit/>
          </a:bodyPr>
          <a:lstStyle/>
          <a:p>
            <a:pPr algn="ctr"/>
            <a:r>
              <a:rPr lang="es-ES" sz="6000" dirty="0">
                <a:ln>
                  <a:solidFill>
                    <a:srgbClr val="46B5AF"/>
                  </a:solidFill>
                </a:ln>
                <a:solidFill>
                  <a:srgbClr val="44B5B1"/>
                </a:solidFill>
              </a:rPr>
              <a:t>MEDIANA</a:t>
            </a:r>
            <a:endParaRPr lang="es-ES" sz="6000" dirty="0"/>
          </a:p>
        </p:txBody>
      </p:sp>
      <p:sp>
        <p:nvSpPr>
          <p:cNvPr id="9" name="CuadroTexto 8">
            <a:extLst>
              <a:ext uri="{FF2B5EF4-FFF2-40B4-BE49-F238E27FC236}">
                <a16:creationId xmlns:a16="http://schemas.microsoft.com/office/drawing/2014/main" id="{E6594172-67FD-42AD-92DF-D5C409B63AB0}"/>
              </a:ext>
            </a:extLst>
          </p:cNvPr>
          <p:cNvSpPr txBox="1"/>
          <p:nvPr/>
        </p:nvSpPr>
        <p:spPr>
          <a:xfrm>
            <a:off x="3022599" y="3105833"/>
            <a:ext cx="3048001" cy="646331"/>
          </a:xfrm>
          <a:prstGeom prst="rect">
            <a:avLst/>
          </a:prstGeom>
          <a:noFill/>
        </p:spPr>
        <p:txBody>
          <a:bodyPr wrap="square" rtlCol="0">
            <a:spAutoFit/>
          </a:bodyPr>
          <a:lstStyle/>
          <a:p>
            <a:r>
              <a:rPr lang="es-ES" sz="3600" b="1" dirty="0">
                <a:solidFill>
                  <a:schemeClr val="bg1">
                    <a:lumMod val="85000"/>
                  </a:schemeClr>
                </a:solidFill>
              </a:rPr>
              <a:t>[0, 0, 0, 1, 1, 2, </a:t>
            </a:r>
          </a:p>
        </p:txBody>
      </p:sp>
      <p:sp>
        <p:nvSpPr>
          <p:cNvPr id="11" name="CuadroTexto 10">
            <a:extLst>
              <a:ext uri="{FF2B5EF4-FFF2-40B4-BE49-F238E27FC236}">
                <a16:creationId xmlns:a16="http://schemas.microsoft.com/office/drawing/2014/main" id="{3FF92C80-B55E-4DE0-B308-050051B94F20}"/>
              </a:ext>
            </a:extLst>
          </p:cNvPr>
          <p:cNvSpPr txBox="1"/>
          <p:nvPr/>
        </p:nvSpPr>
        <p:spPr>
          <a:xfrm>
            <a:off x="4432299" y="3105833"/>
            <a:ext cx="6426200" cy="646331"/>
          </a:xfrm>
          <a:prstGeom prst="rect">
            <a:avLst/>
          </a:prstGeom>
          <a:noFill/>
        </p:spPr>
        <p:txBody>
          <a:bodyPr wrap="square" rtlCol="0">
            <a:spAutoFit/>
          </a:bodyPr>
          <a:lstStyle/>
          <a:p>
            <a:pPr algn="ctr"/>
            <a:r>
              <a:rPr lang="es-ES" sz="3600" b="1" dirty="0">
                <a:solidFill>
                  <a:schemeClr val="bg1">
                    <a:lumMod val="85000"/>
                  </a:schemeClr>
                </a:solidFill>
              </a:rPr>
              <a:t>, 3, 4, 5, 5, 5, 5]</a:t>
            </a:r>
          </a:p>
        </p:txBody>
      </p:sp>
      <p:sp>
        <p:nvSpPr>
          <p:cNvPr id="12" name="CuadroTexto 11">
            <a:extLst>
              <a:ext uri="{FF2B5EF4-FFF2-40B4-BE49-F238E27FC236}">
                <a16:creationId xmlns:a16="http://schemas.microsoft.com/office/drawing/2014/main" id="{85BA3784-F2D1-4646-9654-E5F0C1F70ABC}"/>
              </a:ext>
            </a:extLst>
          </p:cNvPr>
          <p:cNvSpPr txBox="1"/>
          <p:nvPr/>
        </p:nvSpPr>
        <p:spPr>
          <a:xfrm>
            <a:off x="4210049" y="5001184"/>
            <a:ext cx="3721101" cy="1015663"/>
          </a:xfrm>
          <a:prstGeom prst="rect">
            <a:avLst/>
          </a:prstGeom>
          <a:noFill/>
        </p:spPr>
        <p:txBody>
          <a:bodyPr wrap="square" rtlCol="0">
            <a:spAutoFit/>
          </a:bodyPr>
          <a:lstStyle/>
          <a:p>
            <a:pPr algn="ctr"/>
            <a:r>
              <a:rPr lang="es-ES" sz="6000" dirty="0">
                <a:ln>
                  <a:solidFill>
                    <a:srgbClr val="46B5AF"/>
                  </a:solidFill>
                </a:ln>
                <a:solidFill>
                  <a:srgbClr val="44B5B1"/>
                </a:solidFill>
              </a:rPr>
              <a:t>MODA</a:t>
            </a:r>
            <a:endParaRPr lang="es-ES" sz="6000" dirty="0"/>
          </a:p>
        </p:txBody>
      </p:sp>
      <p:sp>
        <p:nvSpPr>
          <p:cNvPr id="13" name="CuadroTexto 12">
            <a:extLst>
              <a:ext uri="{FF2B5EF4-FFF2-40B4-BE49-F238E27FC236}">
                <a16:creationId xmlns:a16="http://schemas.microsoft.com/office/drawing/2014/main" id="{B192B650-8C97-4559-8A8F-783FA53D1199}"/>
              </a:ext>
            </a:extLst>
          </p:cNvPr>
          <p:cNvSpPr txBox="1"/>
          <p:nvPr/>
        </p:nvSpPr>
        <p:spPr>
          <a:xfrm>
            <a:off x="3022598" y="3105833"/>
            <a:ext cx="6146803" cy="646331"/>
          </a:xfrm>
          <a:prstGeom prst="rect">
            <a:avLst/>
          </a:prstGeom>
          <a:noFill/>
        </p:spPr>
        <p:txBody>
          <a:bodyPr wrap="square" rtlCol="0">
            <a:spAutoFit/>
          </a:bodyPr>
          <a:lstStyle/>
          <a:p>
            <a:r>
              <a:rPr lang="es-ES" sz="3600" b="1" dirty="0">
                <a:solidFill>
                  <a:schemeClr val="bg1">
                    <a:lumMod val="85000"/>
                  </a:schemeClr>
                </a:solidFill>
              </a:rPr>
              <a:t>[0, 0, 0, 1, 1, 2, 2, 3, 4, </a:t>
            </a:r>
          </a:p>
        </p:txBody>
      </p:sp>
      <p:pic>
        <p:nvPicPr>
          <p:cNvPr id="10" name="Imagen 9">
            <a:extLst>
              <a:ext uri="{FF2B5EF4-FFF2-40B4-BE49-F238E27FC236}">
                <a16:creationId xmlns:a16="http://schemas.microsoft.com/office/drawing/2014/main" id="{3173AC9D-700F-48EE-8100-59E4EB828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Tree>
    <p:extLst>
      <p:ext uri="{BB962C8B-B14F-4D97-AF65-F5344CB8AC3E}">
        <p14:creationId xmlns:p14="http://schemas.microsoft.com/office/powerpoint/2010/main" val="34034802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6" presetClass="entr" presetSubtype="16"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700"/>
                                        <p:tgtEl>
                                          <p:spTgt spid="8"/>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1000"/>
                                        <p:tgtEl>
                                          <p:spTgt spid="9"/>
                                        </p:tgtEl>
                                      </p:cBhvr>
                                    </p:animEffect>
                                  </p:childTnLst>
                                </p:cTn>
                              </p:par>
                              <p:par>
                                <p:cTn id="19" presetID="22" presetClass="entr" presetSubtype="8" fill="hold" grpId="0" nodeType="withEffect">
                                  <p:stCondLst>
                                    <p:cond delay="18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6" presetClass="entr" presetSubtype="16"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700"/>
                                        <p:tgtEl>
                                          <p:spTgt spid="12"/>
                                        </p:tgtEl>
                                      </p:cBhvr>
                                    </p:animEffect>
                                  </p:childTnLst>
                                </p:cTn>
                              </p:par>
                              <p:par>
                                <p:cTn id="36" presetID="22" presetClass="entr" presetSubtype="8" fill="hold" grpId="0" nodeType="withEffect">
                                  <p:stCondLst>
                                    <p:cond delay="110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8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9" grpId="0"/>
      <p:bldP spid="9" grpId="1"/>
      <p:bldP spid="11" grpId="0"/>
      <p:bldP spid="11" grpId="1"/>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87CB5E6-6F7B-4482-B220-04A17A448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335" y="0"/>
            <a:ext cx="8583329" cy="6858000"/>
          </a:xfrm>
          <a:prstGeom prst="rect">
            <a:avLst/>
          </a:prstGeom>
        </p:spPr>
      </p:pic>
      <p:sp>
        <p:nvSpPr>
          <p:cNvPr id="7" name="CuadroTexto 6">
            <a:extLst>
              <a:ext uri="{FF2B5EF4-FFF2-40B4-BE49-F238E27FC236}">
                <a16:creationId xmlns:a16="http://schemas.microsoft.com/office/drawing/2014/main" id="{22AED7EF-31DC-4652-8789-19B533E86070}"/>
              </a:ext>
            </a:extLst>
          </p:cNvPr>
          <p:cNvSpPr txBox="1"/>
          <p:nvPr/>
        </p:nvSpPr>
        <p:spPr>
          <a:xfrm>
            <a:off x="0" y="4411176"/>
            <a:ext cx="1696759" cy="2446824"/>
          </a:xfrm>
          <a:prstGeom prst="rect">
            <a:avLst/>
          </a:prstGeom>
          <a:noFill/>
        </p:spPr>
        <p:txBody>
          <a:bodyPr wrap="square" rtlCol="0">
            <a:spAutoFit/>
          </a:bodyPr>
          <a:lstStyle/>
          <a:p>
            <a:pPr algn="ctr"/>
            <a:r>
              <a:rPr lang="es-ES" sz="900" b="1" u="sng" dirty="0">
                <a:solidFill>
                  <a:srgbClr val="10A6AE"/>
                </a:solidFill>
              </a:rPr>
              <a:t>NOTA INFORMATIVA:</a:t>
            </a:r>
          </a:p>
          <a:p>
            <a:endParaRPr lang="es-ES" sz="900" dirty="0">
              <a:solidFill>
                <a:srgbClr val="10A6AE"/>
              </a:solidFill>
            </a:endParaRPr>
          </a:p>
          <a:p>
            <a:r>
              <a:rPr lang="es-ES" sz="900" dirty="0">
                <a:solidFill>
                  <a:srgbClr val="10A6AE"/>
                </a:solidFill>
              </a:rPr>
              <a:t>Todas las distancias (en días) se han medido con respecto al curso TOP.</a:t>
            </a:r>
          </a:p>
          <a:p>
            <a:endParaRPr lang="es-ES" sz="900" dirty="0">
              <a:solidFill>
                <a:srgbClr val="10A6AE"/>
              </a:solidFill>
            </a:endParaRPr>
          </a:p>
          <a:p>
            <a:r>
              <a:rPr lang="es-ES" sz="900" dirty="0">
                <a:solidFill>
                  <a:srgbClr val="10A6AE"/>
                </a:solidFill>
              </a:rPr>
              <a:t>Es decir, en la gráfica Next_1 se ha medido la distancia (en días) que tarda un alumno en comprar el siguiente curso tras comprar el curso TOP.</a:t>
            </a:r>
          </a:p>
          <a:p>
            <a:endParaRPr lang="es-ES" sz="900" dirty="0">
              <a:solidFill>
                <a:srgbClr val="10A6AE"/>
              </a:solidFill>
            </a:endParaRPr>
          </a:p>
          <a:p>
            <a:r>
              <a:rPr lang="es-ES" sz="900" dirty="0">
                <a:solidFill>
                  <a:srgbClr val="10A6AE"/>
                </a:solidFill>
              </a:rPr>
              <a:t>Y así con Next_2 y Next_3.</a:t>
            </a:r>
          </a:p>
          <a:p>
            <a:endParaRPr lang="es-ES" sz="900" dirty="0">
              <a:solidFill>
                <a:srgbClr val="10A6AE"/>
              </a:solidFill>
            </a:endParaRPr>
          </a:p>
          <a:p>
            <a:r>
              <a:rPr lang="es-ES" sz="900" dirty="0">
                <a:solidFill>
                  <a:srgbClr val="10A6AE"/>
                </a:solidFill>
              </a:rPr>
              <a:t>Por lo tanto, las estadísticas están midiendo la distancia (en días) con respecto al curso TOP.</a:t>
            </a:r>
          </a:p>
        </p:txBody>
      </p:sp>
      <p:sp>
        <p:nvSpPr>
          <p:cNvPr id="8" name="CuadroTexto 7">
            <a:extLst>
              <a:ext uri="{FF2B5EF4-FFF2-40B4-BE49-F238E27FC236}">
                <a16:creationId xmlns:a16="http://schemas.microsoft.com/office/drawing/2014/main" id="{9C47FB3F-015F-4AFF-BB7B-38F2F030566E}"/>
              </a:ext>
            </a:extLst>
          </p:cNvPr>
          <p:cNvSpPr txBox="1"/>
          <p:nvPr/>
        </p:nvSpPr>
        <p:spPr>
          <a:xfrm>
            <a:off x="10607039" y="1312433"/>
            <a:ext cx="1301675" cy="707886"/>
          </a:xfrm>
          <a:prstGeom prst="rect">
            <a:avLst/>
          </a:prstGeom>
          <a:noFill/>
        </p:spPr>
        <p:txBody>
          <a:bodyPr wrap="square" rtlCol="0">
            <a:spAutoFit/>
          </a:bodyPr>
          <a:lstStyle/>
          <a:p>
            <a:r>
              <a:rPr lang="es-ES" sz="2000" b="1" dirty="0"/>
              <a:t>2.496 valores</a:t>
            </a:r>
          </a:p>
        </p:txBody>
      </p:sp>
      <p:sp>
        <p:nvSpPr>
          <p:cNvPr id="9" name="CuadroTexto 8">
            <a:extLst>
              <a:ext uri="{FF2B5EF4-FFF2-40B4-BE49-F238E27FC236}">
                <a16:creationId xmlns:a16="http://schemas.microsoft.com/office/drawing/2014/main" id="{2B9ED058-824E-44AB-9BEB-6EDEEA78B3B1}"/>
              </a:ext>
            </a:extLst>
          </p:cNvPr>
          <p:cNvSpPr txBox="1"/>
          <p:nvPr/>
        </p:nvSpPr>
        <p:spPr>
          <a:xfrm>
            <a:off x="10607038" y="3429000"/>
            <a:ext cx="1301675" cy="707886"/>
          </a:xfrm>
          <a:prstGeom prst="rect">
            <a:avLst/>
          </a:prstGeom>
          <a:noFill/>
        </p:spPr>
        <p:txBody>
          <a:bodyPr wrap="square" rtlCol="0">
            <a:spAutoFit/>
          </a:bodyPr>
          <a:lstStyle/>
          <a:p>
            <a:r>
              <a:rPr lang="es-ES" sz="2000" b="1" dirty="0"/>
              <a:t>1.289 valores</a:t>
            </a:r>
          </a:p>
        </p:txBody>
      </p:sp>
      <p:sp>
        <p:nvSpPr>
          <p:cNvPr id="10" name="CuadroTexto 9">
            <a:extLst>
              <a:ext uri="{FF2B5EF4-FFF2-40B4-BE49-F238E27FC236}">
                <a16:creationId xmlns:a16="http://schemas.microsoft.com/office/drawing/2014/main" id="{012BCA1F-C235-4B7C-AE0C-75C9E4F36869}"/>
              </a:ext>
            </a:extLst>
          </p:cNvPr>
          <p:cNvSpPr txBox="1"/>
          <p:nvPr/>
        </p:nvSpPr>
        <p:spPr>
          <a:xfrm>
            <a:off x="10607037" y="5431715"/>
            <a:ext cx="1301675" cy="707886"/>
          </a:xfrm>
          <a:prstGeom prst="rect">
            <a:avLst/>
          </a:prstGeom>
          <a:noFill/>
        </p:spPr>
        <p:txBody>
          <a:bodyPr wrap="square" rtlCol="0">
            <a:spAutoFit/>
          </a:bodyPr>
          <a:lstStyle/>
          <a:p>
            <a:r>
              <a:rPr lang="es-ES" sz="2000" b="1" dirty="0"/>
              <a:t>752 valores</a:t>
            </a:r>
          </a:p>
        </p:txBody>
      </p:sp>
    </p:spTree>
    <p:extLst>
      <p:ext uri="{BB962C8B-B14F-4D97-AF65-F5344CB8AC3E}">
        <p14:creationId xmlns:p14="http://schemas.microsoft.com/office/powerpoint/2010/main" val="13708240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EE2E9D0-BDD9-4B1E-8199-1B0554B72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335" y="0"/>
            <a:ext cx="8583329" cy="6858000"/>
          </a:xfrm>
          <a:prstGeom prst="rect">
            <a:avLst/>
          </a:prstGeom>
        </p:spPr>
      </p:pic>
      <p:sp>
        <p:nvSpPr>
          <p:cNvPr id="5" name="CuadroTexto 4">
            <a:extLst>
              <a:ext uri="{FF2B5EF4-FFF2-40B4-BE49-F238E27FC236}">
                <a16:creationId xmlns:a16="http://schemas.microsoft.com/office/drawing/2014/main" id="{FB3EFEBB-4F4A-4948-95E3-579A1ACB4345}"/>
              </a:ext>
            </a:extLst>
          </p:cNvPr>
          <p:cNvSpPr txBox="1"/>
          <p:nvPr/>
        </p:nvSpPr>
        <p:spPr>
          <a:xfrm>
            <a:off x="0" y="4411176"/>
            <a:ext cx="1696759" cy="2446824"/>
          </a:xfrm>
          <a:prstGeom prst="rect">
            <a:avLst/>
          </a:prstGeom>
          <a:noFill/>
        </p:spPr>
        <p:txBody>
          <a:bodyPr wrap="square" rtlCol="0">
            <a:spAutoFit/>
          </a:bodyPr>
          <a:lstStyle/>
          <a:p>
            <a:pPr algn="ctr"/>
            <a:r>
              <a:rPr lang="es-ES" sz="900" b="1" u="sng" dirty="0">
                <a:solidFill>
                  <a:srgbClr val="10A6AE"/>
                </a:solidFill>
              </a:rPr>
              <a:t>NOTA INFORMATIVA:</a:t>
            </a:r>
          </a:p>
          <a:p>
            <a:endParaRPr lang="es-ES" sz="900" dirty="0">
              <a:solidFill>
                <a:srgbClr val="10A6AE"/>
              </a:solidFill>
            </a:endParaRPr>
          </a:p>
          <a:p>
            <a:r>
              <a:rPr lang="es-ES" sz="900" dirty="0">
                <a:solidFill>
                  <a:srgbClr val="10A6AE"/>
                </a:solidFill>
              </a:rPr>
              <a:t>Todas las distancias (en días) se han medido con respecto al curso TOP.</a:t>
            </a:r>
          </a:p>
          <a:p>
            <a:endParaRPr lang="es-ES" sz="900" dirty="0">
              <a:solidFill>
                <a:srgbClr val="10A6AE"/>
              </a:solidFill>
            </a:endParaRPr>
          </a:p>
          <a:p>
            <a:r>
              <a:rPr lang="es-ES" sz="900" dirty="0">
                <a:solidFill>
                  <a:srgbClr val="10A6AE"/>
                </a:solidFill>
              </a:rPr>
              <a:t>Es decir, en la gráfica Next_1 se ha medido la distancia (en días) que tarda un alumno en comprar el siguiente curso tras comprar el curso TOP.</a:t>
            </a:r>
          </a:p>
          <a:p>
            <a:endParaRPr lang="es-ES" sz="900" dirty="0">
              <a:solidFill>
                <a:srgbClr val="10A6AE"/>
              </a:solidFill>
            </a:endParaRPr>
          </a:p>
          <a:p>
            <a:r>
              <a:rPr lang="es-ES" sz="900" dirty="0">
                <a:solidFill>
                  <a:srgbClr val="10A6AE"/>
                </a:solidFill>
              </a:rPr>
              <a:t>Y así con Next_2 y Next_3.</a:t>
            </a:r>
          </a:p>
          <a:p>
            <a:endParaRPr lang="es-ES" sz="900" dirty="0">
              <a:solidFill>
                <a:srgbClr val="10A6AE"/>
              </a:solidFill>
            </a:endParaRPr>
          </a:p>
          <a:p>
            <a:r>
              <a:rPr lang="es-ES" sz="900" dirty="0">
                <a:solidFill>
                  <a:srgbClr val="10A6AE"/>
                </a:solidFill>
              </a:rPr>
              <a:t>Por lo tanto, las estadísticas están midiendo la distancia (en días) con respecto al curso TOP.</a:t>
            </a:r>
          </a:p>
        </p:txBody>
      </p:sp>
      <p:sp>
        <p:nvSpPr>
          <p:cNvPr id="6" name="CuadroTexto 5">
            <a:extLst>
              <a:ext uri="{FF2B5EF4-FFF2-40B4-BE49-F238E27FC236}">
                <a16:creationId xmlns:a16="http://schemas.microsoft.com/office/drawing/2014/main" id="{F6C93E3D-B3A2-4E9D-81F4-575118AF632E}"/>
              </a:ext>
            </a:extLst>
          </p:cNvPr>
          <p:cNvSpPr txBox="1"/>
          <p:nvPr/>
        </p:nvSpPr>
        <p:spPr>
          <a:xfrm>
            <a:off x="10607039" y="1312433"/>
            <a:ext cx="1301675" cy="707886"/>
          </a:xfrm>
          <a:prstGeom prst="rect">
            <a:avLst/>
          </a:prstGeom>
          <a:noFill/>
        </p:spPr>
        <p:txBody>
          <a:bodyPr wrap="square" rtlCol="0">
            <a:spAutoFit/>
          </a:bodyPr>
          <a:lstStyle/>
          <a:p>
            <a:r>
              <a:rPr lang="es-ES" sz="2000" b="1" dirty="0"/>
              <a:t>2.406 valores</a:t>
            </a:r>
          </a:p>
        </p:txBody>
      </p:sp>
      <p:sp>
        <p:nvSpPr>
          <p:cNvPr id="7" name="CuadroTexto 6">
            <a:extLst>
              <a:ext uri="{FF2B5EF4-FFF2-40B4-BE49-F238E27FC236}">
                <a16:creationId xmlns:a16="http://schemas.microsoft.com/office/drawing/2014/main" id="{42ED352F-BDA7-459F-886E-076471132B7D}"/>
              </a:ext>
            </a:extLst>
          </p:cNvPr>
          <p:cNvSpPr txBox="1"/>
          <p:nvPr/>
        </p:nvSpPr>
        <p:spPr>
          <a:xfrm>
            <a:off x="10607038" y="3429000"/>
            <a:ext cx="1301675" cy="707886"/>
          </a:xfrm>
          <a:prstGeom prst="rect">
            <a:avLst/>
          </a:prstGeom>
          <a:noFill/>
        </p:spPr>
        <p:txBody>
          <a:bodyPr wrap="square" rtlCol="0">
            <a:spAutoFit/>
          </a:bodyPr>
          <a:lstStyle/>
          <a:p>
            <a:r>
              <a:rPr lang="es-ES" sz="2000" b="1" dirty="0"/>
              <a:t>1.294 valores</a:t>
            </a:r>
          </a:p>
        </p:txBody>
      </p:sp>
      <p:sp>
        <p:nvSpPr>
          <p:cNvPr id="8" name="CuadroTexto 7">
            <a:extLst>
              <a:ext uri="{FF2B5EF4-FFF2-40B4-BE49-F238E27FC236}">
                <a16:creationId xmlns:a16="http://schemas.microsoft.com/office/drawing/2014/main" id="{C24735D4-8EDD-4B3F-BD40-C8FC00F1D1BF}"/>
              </a:ext>
            </a:extLst>
          </p:cNvPr>
          <p:cNvSpPr txBox="1"/>
          <p:nvPr/>
        </p:nvSpPr>
        <p:spPr>
          <a:xfrm>
            <a:off x="10607037" y="5431715"/>
            <a:ext cx="1301675" cy="707886"/>
          </a:xfrm>
          <a:prstGeom prst="rect">
            <a:avLst/>
          </a:prstGeom>
          <a:noFill/>
        </p:spPr>
        <p:txBody>
          <a:bodyPr wrap="square" rtlCol="0">
            <a:spAutoFit/>
          </a:bodyPr>
          <a:lstStyle/>
          <a:p>
            <a:r>
              <a:rPr lang="es-ES" sz="2000" b="1" dirty="0"/>
              <a:t>753 valores</a:t>
            </a:r>
          </a:p>
        </p:txBody>
      </p:sp>
    </p:spTree>
    <p:extLst>
      <p:ext uri="{BB962C8B-B14F-4D97-AF65-F5344CB8AC3E}">
        <p14:creationId xmlns:p14="http://schemas.microsoft.com/office/powerpoint/2010/main" val="20528431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B81429-F01C-4A6C-824A-3493CAE62D51}"/>
              </a:ext>
            </a:extLst>
          </p:cNvPr>
          <p:cNvSpPr txBox="1"/>
          <p:nvPr/>
        </p:nvSpPr>
        <p:spPr>
          <a:xfrm>
            <a:off x="3460376" y="380514"/>
            <a:ext cx="5271247" cy="923330"/>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BASE DE DATOS</a:t>
            </a:r>
          </a:p>
        </p:txBody>
      </p:sp>
      <p:sp>
        <p:nvSpPr>
          <p:cNvPr id="6" name="Elipse 5">
            <a:extLst>
              <a:ext uri="{FF2B5EF4-FFF2-40B4-BE49-F238E27FC236}">
                <a16:creationId xmlns:a16="http://schemas.microsoft.com/office/drawing/2014/main" id="{5A99DDB6-2B60-4D40-B3A3-6DC71B86C5CF}"/>
              </a:ext>
            </a:extLst>
          </p:cNvPr>
          <p:cNvSpPr/>
          <p:nvPr/>
        </p:nvSpPr>
        <p:spPr>
          <a:xfrm>
            <a:off x="-1623940" y="-176895"/>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7B81417C-BAFE-4CD8-A2D8-5CF1DCEA1396}"/>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DB48C7C1-8603-4AC5-8C7E-C5B531976296}"/>
              </a:ext>
            </a:extLst>
          </p:cNvPr>
          <p:cNvSpPr/>
          <p:nvPr/>
        </p:nvSpPr>
        <p:spPr>
          <a:xfrm>
            <a:off x="1198065" y="4159944"/>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CFEE7EFB-3610-4D7C-BD05-D81C184DCF2F}"/>
              </a:ext>
            </a:extLst>
          </p:cNvPr>
          <p:cNvSpPr/>
          <p:nvPr/>
        </p:nvSpPr>
        <p:spPr>
          <a:xfrm>
            <a:off x="376096" y="3205780"/>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D5024CD-E320-4EB7-A4E0-2A7273E53D67}"/>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487C7B2B-85C8-4FD0-A375-ED1F12853DB7}"/>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F6BF51D8-5F8E-4788-BC57-2CA3F17FB001}"/>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66E56745-9F51-4485-9F5F-00F858F91029}"/>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46DDB117-B8D0-493E-B4B4-8300569B0254}"/>
              </a:ext>
            </a:extLst>
          </p:cNvPr>
          <p:cNvSpPr/>
          <p:nvPr/>
        </p:nvSpPr>
        <p:spPr>
          <a:xfrm>
            <a:off x="7807229" y="111881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F472A29F-8DE3-4CAD-B764-8223589AE551}"/>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EC3143CE-508F-4C24-94DA-E1AB9C0BEBA7}"/>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2857179C-7101-48AB-8A58-D67FF375BB2E}"/>
              </a:ext>
            </a:extLst>
          </p:cNvPr>
          <p:cNvSpPr txBox="1"/>
          <p:nvPr/>
        </p:nvSpPr>
        <p:spPr>
          <a:xfrm>
            <a:off x="2694046" y="3277056"/>
            <a:ext cx="6803908" cy="646331"/>
          </a:xfrm>
          <a:prstGeom prst="rect">
            <a:avLst/>
          </a:prstGeom>
          <a:noFill/>
          <a:ln w="9525">
            <a:noFill/>
          </a:ln>
        </p:spPr>
        <p:txBody>
          <a:bodyPr wrap="square" rtlCol="0">
            <a:spAutoFit/>
          </a:bodyPr>
          <a:lstStyle/>
          <a:p>
            <a:pPr algn="ctr"/>
            <a:r>
              <a:rPr lang="es-ES" dirty="0"/>
              <a:t>Se ha trabajado con una base de datos estática con fecha límite hasta el 13 de Septiembre de 2023</a:t>
            </a:r>
          </a:p>
        </p:txBody>
      </p:sp>
      <p:pic>
        <p:nvPicPr>
          <p:cNvPr id="18" name="Imagen 17">
            <a:extLst>
              <a:ext uri="{FF2B5EF4-FFF2-40B4-BE49-F238E27FC236}">
                <a16:creationId xmlns:a16="http://schemas.microsoft.com/office/drawing/2014/main" id="{E2B57BA9-44B0-40CB-A4CF-F97E8B544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Tree>
    <p:extLst>
      <p:ext uri="{BB962C8B-B14F-4D97-AF65-F5344CB8AC3E}">
        <p14:creationId xmlns:p14="http://schemas.microsoft.com/office/powerpoint/2010/main" val="8999707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4C327FF-F7D4-4038-BC6C-466018125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140" y="0"/>
            <a:ext cx="9189720" cy="6858000"/>
          </a:xfrm>
          <a:prstGeom prst="rect">
            <a:avLst/>
          </a:prstGeom>
        </p:spPr>
      </p:pic>
      <p:sp>
        <p:nvSpPr>
          <p:cNvPr id="4" name="CuadroTexto 3">
            <a:extLst>
              <a:ext uri="{FF2B5EF4-FFF2-40B4-BE49-F238E27FC236}">
                <a16:creationId xmlns:a16="http://schemas.microsoft.com/office/drawing/2014/main" id="{4FD8B810-BBA9-47AF-8FEA-16D6524289FD}"/>
              </a:ext>
            </a:extLst>
          </p:cNvPr>
          <p:cNvSpPr txBox="1"/>
          <p:nvPr/>
        </p:nvSpPr>
        <p:spPr>
          <a:xfrm>
            <a:off x="0" y="4411176"/>
            <a:ext cx="1696759" cy="2446824"/>
          </a:xfrm>
          <a:prstGeom prst="rect">
            <a:avLst/>
          </a:prstGeom>
          <a:noFill/>
        </p:spPr>
        <p:txBody>
          <a:bodyPr wrap="square" rtlCol="0">
            <a:spAutoFit/>
          </a:bodyPr>
          <a:lstStyle/>
          <a:p>
            <a:pPr algn="ctr"/>
            <a:r>
              <a:rPr lang="es-ES" sz="900" b="1" u="sng" dirty="0">
                <a:solidFill>
                  <a:srgbClr val="10A6AE"/>
                </a:solidFill>
              </a:rPr>
              <a:t>NOTA INFORMATIVA:</a:t>
            </a:r>
          </a:p>
          <a:p>
            <a:endParaRPr lang="es-ES" sz="900" dirty="0">
              <a:solidFill>
                <a:srgbClr val="10A6AE"/>
              </a:solidFill>
            </a:endParaRPr>
          </a:p>
          <a:p>
            <a:r>
              <a:rPr lang="es-ES" sz="900" dirty="0">
                <a:solidFill>
                  <a:srgbClr val="10A6AE"/>
                </a:solidFill>
              </a:rPr>
              <a:t>Todas las distancias (en días) se han medido con respecto al curso TOP.</a:t>
            </a:r>
          </a:p>
          <a:p>
            <a:endParaRPr lang="es-ES" sz="900" dirty="0">
              <a:solidFill>
                <a:srgbClr val="10A6AE"/>
              </a:solidFill>
            </a:endParaRPr>
          </a:p>
          <a:p>
            <a:r>
              <a:rPr lang="es-ES" sz="900" dirty="0">
                <a:solidFill>
                  <a:srgbClr val="10A6AE"/>
                </a:solidFill>
              </a:rPr>
              <a:t>Es decir, en la gráfica Next_1 se ha medido la distancia (en días) que tarda un alumno en comprar el siguiente curso tras comprar el curso TOP.</a:t>
            </a:r>
          </a:p>
          <a:p>
            <a:endParaRPr lang="es-ES" sz="900" dirty="0">
              <a:solidFill>
                <a:srgbClr val="10A6AE"/>
              </a:solidFill>
            </a:endParaRPr>
          </a:p>
          <a:p>
            <a:r>
              <a:rPr lang="es-ES" sz="900" dirty="0">
                <a:solidFill>
                  <a:srgbClr val="10A6AE"/>
                </a:solidFill>
              </a:rPr>
              <a:t>Y así con Next_2 y Next_3.</a:t>
            </a:r>
          </a:p>
          <a:p>
            <a:endParaRPr lang="es-ES" sz="900" dirty="0">
              <a:solidFill>
                <a:srgbClr val="10A6AE"/>
              </a:solidFill>
            </a:endParaRPr>
          </a:p>
          <a:p>
            <a:r>
              <a:rPr lang="es-ES" sz="900" dirty="0">
                <a:solidFill>
                  <a:srgbClr val="10A6AE"/>
                </a:solidFill>
              </a:rPr>
              <a:t>Por lo tanto, las estadísticas están midiendo la distancia (en días) con respecto al curso TOP.</a:t>
            </a:r>
          </a:p>
        </p:txBody>
      </p:sp>
      <p:sp>
        <p:nvSpPr>
          <p:cNvPr id="5" name="CuadroTexto 4">
            <a:extLst>
              <a:ext uri="{FF2B5EF4-FFF2-40B4-BE49-F238E27FC236}">
                <a16:creationId xmlns:a16="http://schemas.microsoft.com/office/drawing/2014/main" id="{C09858D8-0841-41D7-AF32-812653DF88F2}"/>
              </a:ext>
            </a:extLst>
          </p:cNvPr>
          <p:cNvSpPr txBox="1"/>
          <p:nvPr/>
        </p:nvSpPr>
        <p:spPr>
          <a:xfrm>
            <a:off x="10607039" y="1312433"/>
            <a:ext cx="1301675" cy="707886"/>
          </a:xfrm>
          <a:prstGeom prst="rect">
            <a:avLst/>
          </a:prstGeom>
          <a:noFill/>
        </p:spPr>
        <p:txBody>
          <a:bodyPr wrap="square" rtlCol="0">
            <a:spAutoFit/>
          </a:bodyPr>
          <a:lstStyle/>
          <a:p>
            <a:r>
              <a:rPr lang="es-ES" sz="2000" b="1" dirty="0"/>
              <a:t>2.210 valores</a:t>
            </a:r>
          </a:p>
        </p:txBody>
      </p:sp>
      <p:sp>
        <p:nvSpPr>
          <p:cNvPr id="6" name="CuadroTexto 5">
            <a:extLst>
              <a:ext uri="{FF2B5EF4-FFF2-40B4-BE49-F238E27FC236}">
                <a16:creationId xmlns:a16="http://schemas.microsoft.com/office/drawing/2014/main" id="{CB956F69-5F71-466E-AE21-541CBC8D8197}"/>
              </a:ext>
            </a:extLst>
          </p:cNvPr>
          <p:cNvSpPr txBox="1"/>
          <p:nvPr/>
        </p:nvSpPr>
        <p:spPr>
          <a:xfrm>
            <a:off x="10607038" y="3429000"/>
            <a:ext cx="1301675" cy="707886"/>
          </a:xfrm>
          <a:prstGeom prst="rect">
            <a:avLst/>
          </a:prstGeom>
          <a:noFill/>
        </p:spPr>
        <p:txBody>
          <a:bodyPr wrap="square" rtlCol="0">
            <a:spAutoFit/>
          </a:bodyPr>
          <a:lstStyle/>
          <a:p>
            <a:r>
              <a:rPr lang="es-ES" sz="2000" b="1" dirty="0"/>
              <a:t>1.227 valores</a:t>
            </a:r>
          </a:p>
        </p:txBody>
      </p:sp>
      <p:sp>
        <p:nvSpPr>
          <p:cNvPr id="7" name="CuadroTexto 6">
            <a:extLst>
              <a:ext uri="{FF2B5EF4-FFF2-40B4-BE49-F238E27FC236}">
                <a16:creationId xmlns:a16="http://schemas.microsoft.com/office/drawing/2014/main" id="{3C4A239A-9C7B-4F02-BE1E-FCAD2C3AACA1}"/>
              </a:ext>
            </a:extLst>
          </p:cNvPr>
          <p:cNvSpPr txBox="1"/>
          <p:nvPr/>
        </p:nvSpPr>
        <p:spPr>
          <a:xfrm>
            <a:off x="10607037" y="5431715"/>
            <a:ext cx="1301675" cy="707886"/>
          </a:xfrm>
          <a:prstGeom prst="rect">
            <a:avLst/>
          </a:prstGeom>
          <a:noFill/>
        </p:spPr>
        <p:txBody>
          <a:bodyPr wrap="square" rtlCol="0">
            <a:spAutoFit/>
          </a:bodyPr>
          <a:lstStyle/>
          <a:p>
            <a:r>
              <a:rPr lang="es-ES" sz="2000" b="1" dirty="0"/>
              <a:t>717 valores</a:t>
            </a:r>
          </a:p>
        </p:txBody>
      </p:sp>
    </p:spTree>
    <p:extLst>
      <p:ext uri="{BB962C8B-B14F-4D97-AF65-F5344CB8AC3E}">
        <p14:creationId xmlns:p14="http://schemas.microsoft.com/office/powerpoint/2010/main" val="14333009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923330"/>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CONCLUSIONES</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99003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1785104"/>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MÉTRICAS</a:t>
            </a:r>
          </a:p>
          <a:p>
            <a:pPr algn="ctr"/>
            <a:r>
              <a:rPr lang="es-ES" sz="2800" dirty="0">
                <a:ln w="28575">
                  <a:noFill/>
                </a:ln>
                <a:solidFill>
                  <a:srgbClr val="44B5B1"/>
                </a:solidFill>
              </a:rPr>
              <a:t>Primero le asignamos </a:t>
            </a:r>
          </a:p>
          <a:p>
            <a:pPr algn="ctr"/>
            <a:r>
              <a:rPr lang="es-ES" sz="2800" dirty="0">
                <a:ln w="28575">
                  <a:noFill/>
                </a:ln>
                <a:solidFill>
                  <a:srgbClr val="44B5B1"/>
                </a:solidFill>
              </a:rPr>
              <a:t>pesos a cada Curso</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575976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esquinas redondeadas 7">
            <a:extLst>
              <a:ext uri="{FF2B5EF4-FFF2-40B4-BE49-F238E27FC236}">
                <a16:creationId xmlns:a16="http://schemas.microsoft.com/office/drawing/2014/main" id="{172A0C23-2E02-4C3D-AD56-535715473E62}"/>
              </a:ext>
            </a:extLst>
          </p:cNvPr>
          <p:cNvSpPr/>
          <p:nvPr/>
        </p:nvSpPr>
        <p:spPr>
          <a:xfrm>
            <a:off x="715233" y="2967827"/>
            <a:ext cx="3119718" cy="957430"/>
          </a:xfrm>
          <a:prstGeom prst="roundRect">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CURSO TOP1:</a:t>
            </a:r>
          </a:p>
          <a:p>
            <a:pPr algn="ctr"/>
            <a:r>
              <a:rPr lang="es-ES" dirty="0"/>
              <a:t>Electrocardiografía</a:t>
            </a:r>
          </a:p>
        </p:txBody>
      </p:sp>
      <p:sp>
        <p:nvSpPr>
          <p:cNvPr id="9" name="Rectángulo: esquinas redondeadas 8">
            <a:extLst>
              <a:ext uri="{FF2B5EF4-FFF2-40B4-BE49-F238E27FC236}">
                <a16:creationId xmlns:a16="http://schemas.microsoft.com/office/drawing/2014/main" id="{63E53343-D3FB-4B9E-8014-1B6A51C59AC0}"/>
              </a:ext>
            </a:extLst>
          </p:cNvPr>
          <p:cNvSpPr/>
          <p:nvPr/>
        </p:nvSpPr>
        <p:spPr>
          <a:xfrm>
            <a:off x="4412278" y="2967827"/>
            <a:ext cx="3119718" cy="957430"/>
          </a:xfrm>
          <a:prstGeom prst="roundRect">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CURSO TOP2:</a:t>
            </a:r>
          </a:p>
          <a:p>
            <a:pPr algn="ctr"/>
            <a:r>
              <a:rPr lang="es-ES" dirty="0"/>
              <a:t>Soporte Vital Avanzado</a:t>
            </a:r>
          </a:p>
        </p:txBody>
      </p:sp>
      <p:sp>
        <p:nvSpPr>
          <p:cNvPr id="10" name="Rectángulo: esquinas redondeadas 9">
            <a:extLst>
              <a:ext uri="{FF2B5EF4-FFF2-40B4-BE49-F238E27FC236}">
                <a16:creationId xmlns:a16="http://schemas.microsoft.com/office/drawing/2014/main" id="{A6F75D50-BA63-484A-9021-5C938AF364EC}"/>
              </a:ext>
            </a:extLst>
          </p:cNvPr>
          <p:cNvSpPr/>
          <p:nvPr/>
        </p:nvSpPr>
        <p:spPr>
          <a:xfrm>
            <a:off x="8109323" y="2967827"/>
            <a:ext cx="3119718" cy="957430"/>
          </a:xfrm>
          <a:prstGeom prst="roundRect">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CURSO TOP3:</a:t>
            </a:r>
          </a:p>
          <a:p>
            <a:pPr algn="ctr"/>
            <a:r>
              <a:rPr lang="es-ES" dirty="0"/>
              <a:t>Introducción A La Enfermería En Endoscopia Digestiva</a:t>
            </a:r>
          </a:p>
        </p:txBody>
      </p:sp>
      <p:cxnSp>
        <p:nvCxnSpPr>
          <p:cNvPr id="21" name="Conector: angular 20">
            <a:extLst>
              <a:ext uri="{FF2B5EF4-FFF2-40B4-BE49-F238E27FC236}">
                <a16:creationId xmlns:a16="http://schemas.microsoft.com/office/drawing/2014/main" id="{72158467-21C7-4CF0-886F-61275F582311}"/>
              </a:ext>
            </a:extLst>
          </p:cNvPr>
          <p:cNvCxnSpPr>
            <a:cxnSpLocks/>
            <a:stCxn id="8" idx="1"/>
          </p:cNvCxnSpPr>
          <p:nvPr/>
        </p:nvCxnSpPr>
        <p:spPr>
          <a:xfrm rot="10800000" flipV="1">
            <a:off x="715233" y="3446542"/>
            <a:ext cx="12700" cy="1005840"/>
          </a:xfrm>
          <a:prstGeom prst="bentConnector4">
            <a:avLst>
              <a:gd name="adj1" fmla="val 2011764"/>
              <a:gd name="adj2" fmla="val 99465"/>
            </a:avLst>
          </a:prstGeom>
          <a:ln>
            <a:solidFill>
              <a:srgbClr val="44B5B1"/>
            </a:solidFill>
            <a:tailEnd type="triangle"/>
          </a:ln>
        </p:spPr>
        <p:style>
          <a:lnRef idx="1">
            <a:schemeClr val="accent1"/>
          </a:lnRef>
          <a:fillRef idx="0">
            <a:schemeClr val="accent1"/>
          </a:fillRef>
          <a:effectRef idx="0">
            <a:schemeClr val="accent1"/>
          </a:effectRef>
          <a:fontRef idx="minor">
            <a:schemeClr val="tx1"/>
          </a:fontRef>
        </p:style>
      </p:cxnSp>
      <p:sp>
        <p:nvSpPr>
          <p:cNvPr id="26" name="Rectángulo: esquinas redondeadas 25">
            <a:extLst>
              <a:ext uri="{FF2B5EF4-FFF2-40B4-BE49-F238E27FC236}">
                <a16:creationId xmlns:a16="http://schemas.microsoft.com/office/drawing/2014/main" id="{0D800F70-AFD2-4025-A18C-EC0D53F6D15C}"/>
              </a:ext>
            </a:extLst>
          </p:cNvPr>
          <p:cNvSpPr/>
          <p:nvPr/>
        </p:nvSpPr>
        <p:spPr>
          <a:xfrm>
            <a:off x="930386" y="4344805"/>
            <a:ext cx="2662067" cy="31197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Secuencia</a:t>
            </a:r>
          </a:p>
        </p:txBody>
      </p:sp>
      <p:graphicFrame>
        <p:nvGraphicFramePr>
          <p:cNvPr id="28" name="Tabla 27">
            <a:extLst>
              <a:ext uri="{FF2B5EF4-FFF2-40B4-BE49-F238E27FC236}">
                <a16:creationId xmlns:a16="http://schemas.microsoft.com/office/drawing/2014/main" id="{2E19E760-FE78-404B-BBD6-56937BE161AA}"/>
              </a:ext>
            </a:extLst>
          </p:cNvPr>
          <p:cNvGraphicFramePr>
            <a:graphicFrameLocks noGrp="1"/>
          </p:cNvGraphicFramePr>
          <p:nvPr>
            <p:extLst>
              <p:ext uri="{D42A27DB-BD31-4B8C-83A1-F6EECF244321}">
                <p14:modId xmlns:p14="http://schemas.microsoft.com/office/powerpoint/2010/main" val="2342674100"/>
              </p:ext>
            </p:extLst>
          </p:nvPr>
        </p:nvGraphicFramePr>
        <p:xfrm>
          <a:off x="930385" y="4709318"/>
          <a:ext cx="2662068" cy="1507618"/>
        </p:xfrm>
        <a:graphic>
          <a:graphicData uri="http://schemas.openxmlformats.org/drawingml/2006/table">
            <a:tbl>
              <a:tblPr bandRow="1">
                <a:tableStyleId>{7DF18680-E054-41AD-8BC1-D1AEF772440D}</a:tableStyleId>
              </a:tblPr>
              <a:tblGrid>
                <a:gridCol w="2119257">
                  <a:extLst>
                    <a:ext uri="{9D8B030D-6E8A-4147-A177-3AD203B41FA5}">
                      <a16:colId xmlns:a16="http://schemas.microsoft.com/office/drawing/2014/main" val="2956526557"/>
                    </a:ext>
                  </a:extLst>
                </a:gridCol>
                <a:gridCol w="542811">
                  <a:extLst>
                    <a:ext uri="{9D8B030D-6E8A-4147-A177-3AD203B41FA5}">
                      <a16:colId xmlns:a16="http://schemas.microsoft.com/office/drawing/2014/main" val="1530170804"/>
                    </a:ext>
                  </a:extLst>
                </a:gridCol>
              </a:tblGrid>
              <a:tr h="37084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100" dirty="0"/>
                        <a:t>Urgencias Obstétricas Extrahospitalarias</a:t>
                      </a:r>
                    </a:p>
                  </a:txBody>
                  <a:tcPr/>
                </a:tc>
                <a:tc>
                  <a:txBody>
                    <a:bodyPr/>
                    <a:lstStyle/>
                    <a:p>
                      <a:pPr marL="0" indent="0">
                        <a:lnSpc>
                          <a:spcPct val="150000"/>
                        </a:lnSpc>
                        <a:buFont typeface="Arial" panose="020B0604020202020204" pitchFamily="34" charset="0"/>
                        <a:buNone/>
                      </a:pPr>
                      <a:r>
                        <a:rPr lang="es-ES" sz="1100" dirty="0"/>
                        <a:t>0.54</a:t>
                      </a:r>
                    </a:p>
                  </a:txBody>
                  <a:tcPr/>
                </a:tc>
                <a:extLst>
                  <a:ext uri="{0D108BD9-81ED-4DB2-BD59-A6C34878D82A}">
                    <a16:rowId xmlns:a16="http://schemas.microsoft.com/office/drawing/2014/main" val="3280699113"/>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100" dirty="0"/>
                        <a:t>Curso Completo De Diálisis Peritoneal</a:t>
                      </a:r>
                    </a:p>
                  </a:txBody>
                  <a:tcPr/>
                </a:tc>
                <a:tc>
                  <a:txBody>
                    <a:bodyPr/>
                    <a:lstStyle/>
                    <a:p>
                      <a:pPr marL="0" indent="0">
                        <a:lnSpc>
                          <a:spcPct val="150000"/>
                        </a:lnSpc>
                        <a:buFont typeface="Arial" panose="020B0604020202020204" pitchFamily="34" charset="0"/>
                        <a:buNone/>
                      </a:pPr>
                      <a:r>
                        <a:rPr lang="es-ES" sz="1100" dirty="0"/>
                        <a:t>0.18</a:t>
                      </a:r>
                    </a:p>
                  </a:txBody>
                  <a:tcPr/>
                </a:tc>
                <a:extLst>
                  <a:ext uri="{0D108BD9-81ED-4DB2-BD59-A6C34878D82A}">
                    <a16:rowId xmlns:a16="http://schemas.microsoft.com/office/drawing/2014/main" val="3054435149"/>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100" dirty="0"/>
                        <a:t>Menopausia</a:t>
                      </a:r>
                    </a:p>
                  </a:txBody>
                  <a:tcPr/>
                </a:tc>
                <a:tc>
                  <a:txBody>
                    <a:bodyPr/>
                    <a:lstStyle/>
                    <a:p>
                      <a:pPr marL="0" indent="0">
                        <a:lnSpc>
                          <a:spcPct val="150000"/>
                        </a:lnSpc>
                        <a:buFont typeface="Arial" panose="020B0604020202020204" pitchFamily="34" charset="0"/>
                        <a:buNone/>
                      </a:pPr>
                      <a:r>
                        <a:rPr lang="es-ES" sz="1100" dirty="0"/>
                        <a:t>0.16</a:t>
                      </a:r>
                    </a:p>
                  </a:txBody>
                  <a:tcPr/>
                </a:tc>
                <a:extLst>
                  <a:ext uri="{0D108BD9-81ED-4DB2-BD59-A6C34878D82A}">
                    <a16:rowId xmlns:a16="http://schemas.microsoft.com/office/drawing/2014/main" val="3006057593"/>
                  </a:ext>
                </a:extLst>
              </a:tr>
            </a:tbl>
          </a:graphicData>
        </a:graphic>
      </p:graphicFrame>
      <p:sp>
        <p:nvSpPr>
          <p:cNvPr id="29" name="Rectángulo: esquinas redondeadas 28">
            <a:extLst>
              <a:ext uri="{FF2B5EF4-FFF2-40B4-BE49-F238E27FC236}">
                <a16:creationId xmlns:a16="http://schemas.microsoft.com/office/drawing/2014/main" id="{F2592162-D8D2-4162-9BCE-FD296B6F0766}"/>
              </a:ext>
            </a:extLst>
          </p:cNvPr>
          <p:cNvSpPr/>
          <p:nvPr/>
        </p:nvSpPr>
        <p:spPr>
          <a:xfrm>
            <a:off x="4641104" y="4344805"/>
            <a:ext cx="2662067" cy="31197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Secuencia</a:t>
            </a:r>
          </a:p>
        </p:txBody>
      </p:sp>
      <p:graphicFrame>
        <p:nvGraphicFramePr>
          <p:cNvPr id="30" name="Tabla 29">
            <a:extLst>
              <a:ext uri="{FF2B5EF4-FFF2-40B4-BE49-F238E27FC236}">
                <a16:creationId xmlns:a16="http://schemas.microsoft.com/office/drawing/2014/main" id="{1CADE790-A3AB-4488-8AD7-9E5D11027A78}"/>
              </a:ext>
            </a:extLst>
          </p:cNvPr>
          <p:cNvGraphicFramePr>
            <a:graphicFrameLocks noGrp="1"/>
          </p:cNvGraphicFramePr>
          <p:nvPr>
            <p:extLst>
              <p:ext uri="{D42A27DB-BD31-4B8C-83A1-F6EECF244321}">
                <p14:modId xmlns:p14="http://schemas.microsoft.com/office/powerpoint/2010/main" val="2720046171"/>
              </p:ext>
            </p:extLst>
          </p:nvPr>
        </p:nvGraphicFramePr>
        <p:xfrm>
          <a:off x="4641103" y="4709318"/>
          <a:ext cx="2662068" cy="1507618"/>
        </p:xfrm>
        <a:graphic>
          <a:graphicData uri="http://schemas.openxmlformats.org/drawingml/2006/table">
            <a:tbl>
              <a:tblPr bandRow="1">
                <a:tableStyleId>{7DF18680-E054-41AD-8BC1-D1AEF772440D}</a:tableStyleId>
              </a:tblPr>
              <a:tblGrid>
                <a:gridCol w="2119257">
                  <a:extLst>
                    <a:ext uri="{9D8B030D-6E8A-4147-A177-3AD203B41FA5}">
                      <a16:colId xmlns:a16="http://schemas.microsoft.com/office/drawing/2014/main" val="2956526557"/>
                    </a:ext>
                  </a:extLst>
                </a:gridCol>
                <a:gridCol w="542811">
                  <a:extLst>
                    <a:ext uri="{9D8B030D-6E8A-4147-A177-3AD203B41FA5}">
                      <a16:colId xmlns:a16="http://schemas.microsoft.com/office/drawing/2014/main" val="1530170804"/>
                    </a:ext>
                  </a:extLst>
                </a:gridCol>
              </a:tblGrid>
              <a:tr h="370840">
                <a:tc>
                  <a:txBody>
                    <a:bodyPr/>
                    <a:lstStyle/>
                    <a:p>
                      <a:pPr marL="0" indent="0" algn="l">
                        <a:lnSpc>
                          <a:spcPct val="150000"/>
                        </a:lnSpc>
                        <a:buFont typeface="Arial" panose="020B0604020202020204" pitchFamily="34" charset="0"/>
                        <a:buNone/>
                      </a:pPr>
                      <a:r>
                        <a:rPr lang="es-ES" sz="1100" dirty="0"/>
                        <a:t>Electrocardiografía</a:t>
                      </a:r>
                    </a:p>
                  </a:txBody>
                  <a:tcPr/>
                </a:tc>
                <a:tc>
                  <a:txBody>
                    <a:bodyPr/>
                    <a:lstStyle/>
                    <a:p>
                      <a:pPr marL="0" indent="0">
                        <a:lnSpc>
                          <a:spcPct val="150000"/>
                        </a:lnSpc>
                        <a:buFont typeface="Arial" panose="020B0604020202020204" pitchFamily="34" charset="0"/>
                        <a:buNone/>
                      </a:pPr>
                      <a:r>
                        <a:rPr lang="es-ES" sz="1100" dirty="0"/>
                        <a:t>0.42</a:t>
                      </a:r>
                    </a:p>
                  </a:txBody>
                  <a:tcPr/>
                </a:tc>
                <a:extLst>
                  <a:ext uri="{0D108BD9-81ED-4DB2-BD59-A6C34878D82A}">
                    <a16:rowId xmlns:a16="http://schemas.microsoft.com/office/drawing/2014/main" val="3280699113"/>
                  </a:ext>
                </a:extLst>
              </a:tr>
              <a:tr h="370840">
                <a:tc>
                  <a:txBody>
                    <a:bodyPr/>
                    <a:lstStyle/>
                    <a:p>
                      <a:pPr algn="l">
                        <a:lnSpc>
                          <a:spcPct val="150000"/>
                        </a:lnSpc>
                      </a:pPr>
                      <a:r>
                        <a:rPr lang="es-ES" sz="1100" dirty="0"/>
                        <a:t>Introducción A La Enfermería En Endoscopia Digestiva</a:t>
                      </a:r>
                    </a:p>
                  </a:txBody>
                  <a:tcPr/>
                </a:tc>
                <a:tc>
                  <a:txBody>
                    <a:bodyPr/>
                    <a:lstStyle/>
                    <a:p>
                      <a:pPr marL="0" indent="0">
                        <a:lnSpc>
                          <a:spcPct val="150000"/>
                        </a:lnSpc>
                        <a:buFont typeface="Arial" panose="020B0604020202020204" pitchFamily="34" charset="0"/>
                        <a:buNone/>
                      </a:pPr>
                      <a:r>
                        <a:rPr lang="es-ES" sz="1100" dirty="0"/>
                        <a:t>0.39</a:t>
                      </a:r>
                    </a:p>
                  </a:txBody>
                  <a:tcPr/>
                </a:tc>
                <a:extLst>
                  <a:ext uri="{0D108BD9-81ED-4DB2-BD59-A6C34878D82A}">
                    <a16:rowId xmlns:a16="http://schemas.microsoft.com/office/drawing/2014/main" val="3054435149"/>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s-ES" sz="1100" dirty="0"/>
                        <a:t>Urgencias Obstétricas Extrahospitalarias</a:t>
                      </a:r>
                    </a:p>
                  </a:txBody>
                  <a:tcPr/>
                </a:tc>
                <a:tc>
                  <a:txBody>
                    <a:bodyPr/>
                    <a:lstStyle/>
                    <a:p>
                      <a:pPr marL="0" indent="0">
                        <a:lnSpc>
                          <a:spcPct val="150000"/>
                        </a:lnSpc>
                        <a:buFont typeface="Arial" panose="020B0604020202020204" pitchFamily="34" charset="0"/>
                        <a:buNone/>
                      </a:pPr>
                      <a:r>
                        <a:rPr lang="es-ES" sz="1100" dirty="0"/>
                        <a:t>0.16</a:t>
                      </a:r>
                    </a:p>
                  </a:txBody>
                  <a:tcPr/>
                </a:tc>
                <a:extLst>
                  <a:ext uri="{0D108BD9-81ED-4DB2-BD59-A6C34878D82A}">
                    <a16:rowId xmlns:a16="http://schemas.microsoft.com/office/drawing/2014/main" val="3006057593"/>
                  </a:ext>
                </a:extLst>
              </a:tr>
            </a:tbl>
          </a:graphicData>
        </a:graphic>
      </p:graphicFrame>
      <p:cxnSp>
        <p:nvCxnSpPr>
          <p:cNvPr id="31" name="Conector: angular 30">
            <a:extLst>
              <a:ext uri="{FF2B5EF4-FFF2-40B4-BE49-F238E27FC236}">
                <a16:creationId xmlns:a16="http://schemas.microsoft.com/office/drawing/2014/main" id="{52F13B42-7145-4AE7-9C90-D2CAABD2981C}"/>
              </a:ext>
            </a:extLst>
          </p:cNvPr>
          <p:cNvCxnSpPr>
            <a:cxnSpLocks/>
          </p:cNvCxnSpPr>
          <p:nvPr/>
        </p:nvCxnSpPr>
        <p:spPr>
          <a:xfrm rot="10800000" flipV="1">
            <a:off x="4412278" y="3446542"/>
            <a:ext cx="12700" cy="1005840"/>
          </a:xfrm>
          <a:prstGeom prst="bentConnector4">
            <a:avLst>
              <a:gd name="adj1" fmla="val 2011764"/>
              <a:gd name="adj2" fmla="val 99465"/>
            </a:avLst>
          </a:prstGeom>
          <a:ln>
            <a:solidFill>
              <a:srgbClr val="44B5B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0F8B0105-0C2B-411A-9D72-17514CF4A016}"/>
              </a:ext>
            </a:extLst>
          </p:cNvPr>
          <p:cNvCxnSpPr>
            <a:cxnSpLocks/>
          </p:cNvCxnSpPr>
          <p:nvPr/>
        </p:nvCxnSpPr>
        <p:spPr>
          <a:xfrm rot="10800000" flipV="1">
            <a:off x="8096622" y="3451920"/>
            <a:ext cx="12700" cy="1005840"/>
          </a:xfrm>
          <a:prstGeom prst="bentConnector4">
            <a:avLst>
              <a:gd name="adj1" fmla="val 2011764"/>
              <a:gd name="adj2" fmla="val 99465"/>
            </a:avLst>
          </a:prstGeom>
          <a:ln>
            <a:solidFill>
              <a:srgbClr val="44B5B1"/>
            </a:solidFill>
            <a:tailEnd type="triangle"/>
          </a:ln>
        </p:spPr>
        <p:style>
          <a:lnRef idx="1">
            <a:schemeClr val="accent1"/>
          </a:lnRef>
          <a:fillRef idx="0">
            <a:schemeClr val="accent1"/>
          </a:fillRef>
          <a:effectRef idx="0">
            <a:schemeClr val="accent1"/>
          </a:effectRef>
          <a:fontRef idx="minor">
            <a:schemeClr val="tx1"/>
          </a:fontRef>
        </p:style>
      </p:cxnSp>
      <p:sp>
        <p:nvSpPr>
          <p:cNvPr id="33" name="Rectángulo: esquinas redondeadas 32">
            <a:extLst>
              <a:ext uri="{FF2B5EF4-FFF2-40B4-BE49-F238E27FC236}">
                <a16:creationId xmlns:a16="http://schemas.microsoft.com/office/drawing/2014/main" id="{5232CB58-C63E-414A-BE94-8D0085085F84}"/>
              </a:ext>
            </a:extLst>
          </p:cNvPr>
          <p:cNvSpPr/>
          <p:nvPr/>
        </p:nvSpPr>
        <p:spPr>
          <a:xfrm>
            <a:off x="8351822" y="4344805"/>
            <a:ext cx="2662067" cy="31197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Secuencia</a:t>
            </a:r>
          </a:p>
        </p:txBody>
      </p:sp>
      <p:graphicFrame>
        <p:nvGraphicFramePr>
          <p:cNvPr id="34" name="Tabla 33">
            <a:extLst>
              <a:ext uri="{FF2B5EF4-FFF2-40B4-BE49-F238E27FC236}">
                <a16:creationId xmlns:a16="http://schemas.microsoft.com/office/drawing/2014/main" id="{6629330F-82E1-4FDE-8291-C396A3C25DE1}"/>
              </a:ext>
            </a:extLst>
          </p:cNvPr>
          <p:cNvGraphicFramePr>
            <a:graphicFrameLocks noGrp="1"/>
          </p:cNvGraphicFramePr>
          <p:nvPr>
            <p:extLst>
              <p:ext uri="{D42A27DB-BD31-4B8C-83A1-F6EECF244321}">
                <p14:modId xmlns:p14="http://schemas.microsoft.com/office/powerpoint/2010/main" val="1593176124"/>
              </p:ext>
            </p:extLst>
          </p:nvPr>
        </p:nvGraphicFramePr>
        <p:xfrm>
          <a:off x="8351821" y="4709318"/>
          <a:ext cx="2662068" cy="1310069"/>
        </p:xfrm>
        <a:graphic>
          <a:graphicData uri="http://schemas.openxmlformats.org/drawingml/2006/table">
            <a:tbl>
              <a:tblPr bandRow="1">
                <a:tableStyleId>{7DF18680-E054-41AD-8BC1-D1AEF772440D}</a:tableStyleId>
              </a:tblPr>
              <a:tblGrid>
                <a:gridCol w="2119257">
                  <a:extLst>
                    <a:ext uri="{9D8B030D-6E8A-4147-A177-3AD203B41FA5}">
                      <a16:colId xmlns:a16="http://schemas.microsoft.com/office/drawing/2014/main" val="2956526557"/>
                    </a:ext>
                  </a:extLst>
                </a:gridCol>
                <a:gridCol w="542811">
                  <a:extLst>
                    <a:ext uri="{9D8B030D-6E8A-4147-A177-3AD203B41FA5}">
                      <a16:colId xmlns:a16="http://schemas.microsoft.com/office/drawing/2014/main" val="1530170804"/>
                    </a:ext>
                  </a:extLst>
                </a:gridCol>
              </a:tblGrid>
              <a:tr h="370840">
                <a:tc>
                  <a:txBody>
                    <a:bodyPr/>
                    <a:lstStyle/>
                    <a:p>
                      <a:pPr marL="0" indent="0" algn="l">
                        <a:lnSpc>
                          <a:spcPct val="150000"/>
                        </a:lnSpc>
                        <a:buFont typeface="Arial" panose="020B0604020202020204" pitchFamily="34" charset="0"/>
                        <a:buNone/>
                      </a:pPr>
                      <a:r>
                        <a:rPr lang="es-ES" sz="1100" dirty="0"/>
                        <a:t>Electrocardiografía</a:t>
                      </a:r>
                    </a:p>
                  </a:txBody>
                  <a:tcPr/>
                </a:tc>
                <a:tc>
                  <a:txBody>
                    <a:bodyPr/>
                    <a:lstStyle/>
                    <a:p>
                      <a:pPr marL="0" indent="0">
                        <a:lnSpc>
                          <a:spcPct val="150000"/>
                        </a:lnSpc>
                        <a:buFont typeface="Arial" panose="020B0604020202020204" pitchFamily="34" charset="0"/>
                        <a:buNone/>
                      </a:pPr>
                      <a:r>
                        <a:rPr lang="es-ES" sz="1100" dirty="0"/>
                        <a:t>0.48</a:t>
                      </a:r>
                    </a:p>
                  </a:txBody>
                  <a:tcPr/>
                </a:tc>
                <a:extLst>
                  <a:ext uri="{0D108BD9-81ED-4DB2-BD59-A6C34878D82A}">
                    <a16:rowId xmlns:a16="http://schemas.microsoft.com/office/drawing/2014/main" val="3280699113"/>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100" dirty="0"/>
                        <a:t>Urgencias Obstétricas Extrahospitalarias</a:t>
                      </a:r>
                    </a:p>
                  </a:txBody>
                  <a:tcPr/>
                </a:tc>
                <a:tc>
                  <a:txBody>
                    <a:bodyPr/>
                    <a:lstStyle/>
                    <a:p>
                      <a:pPr marL="0" indent="0">
                        <a:lnSpc>
                          <a:spcPct val="150000"/>
                        </a:lnSpc>
                        <a:buFont typeface="Arial" panose="020B0604020202020204" pitchFamily="34" charset="0"/>
                        <a:buNone/>
                      </a:pPr>
                      <a:r>
                        <a:rPr lang="es-ES" sz="1100" dirty="0"/>
                        <a:t>0.30</a:t>
                      </a:r>
                    </a:p>
                  </a:txBody>
                  <a:tcPr/>
                </a:tc>
                <a:extLst>
                  <a:ext uri="{0D108BD9-81ED-4DB2-BD59-A6C34878D82A}">
                    <a16:rowId xmlns:a16="http://schemas.microsoft.com/office/drawing/2014/main" val="3054435149"/>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100" dirty="0"/>
                        <a:t>Menopausia</a:t>
                      </a:r>
                    </a:p>
                  </a:txBody>
                  <a:tcPr/>
                </a:tc>
                <a:tc>
                  <a:txBody>
                    <a:bodyPr/>
                    <a:lstStyle/>
                    <a:p>
                      <a:pPr marL="0" indent="0">
                        <a:lnSpc>
                          <a:spcPct val="150000"/>
                        </a:lnSpc>
                        <a:buFont typeface="Arial" panose="020B0604020202020204" pitchFamily="34" charset="0"/>
                        <a:buNone/>
                      </a:pPr>
                      <a:r>
                        <a:rPr lang="es-ES" sz="1100" dirty="0"/>
                        <a:t>0.21</a:t>
                      </a:r>
                    </a:p>
                  </a:txBody>
                  <a:tcPr/>
                </a:tc>
                <a:extLst>
                  <a:ext uri="{0D108BD9-81ED-4DB2-BD59-A6C34878D82A}">
                    <a16:rowId xmlns:a16="http://schemas.microsoft.com/office/drawing/2014/main" val="3006057593"/>
                  </a:ext>
                </a:extLst>
              </a:tr>
            </a:tbl>
          </a:graphicData>
        </a:graphic>
      </p:graphicFrame>
      <p:sp>
        <p:nvSpPr>
          <p:cNvPr id="37" name="CuadroTexto 36">
            <a:extLst>
              <a:ext uri="{FF2B5EF4-FFF2-40B4-BE49-F238E27FC236}">
                <a16:creationId xmlns:a16="http://schemas.microsoft.com/office/drawing/2014/main" id="{89692C96-1AE6-4C23-A693-EC4419808269}"/>
              </a:ext>
            </a:extLst>
          </p:cNvPr>
          <p:cNvSpPr txBox="1"/>
          <p:nvPr/>
        </p:nvSpPr>
        <p:spPr>
          <a:xfrm>
            <a:off x="420144" y="587872"/>
            <a:ext cx="3107017" cy="1569660"/>
          </a:xfrm>
          <a:prstGeom prst="rect">
            <a:avLst/>
          </a:prstGeom>
          <a:noFill/>
        </p:spPr>
        <p:txBody>
          <a:bodyPr wrap="square" rtlCol="0">
            <a:spAutoFit/>
          </a:bodyPr>
          <a:lstStyle/>
          <a:p>
            <a:r>
              <a:rPr lang="es-ES" sz="2400" b="1" dirty="0">
                <a:solidFill>
                  <a:schemeClr val="bg1">
                    <a:lumMod val="50000"/>
                  </a:schemeClr>
                </a:solidFill>
              </a:rPr>
              <a:t>¿De dónde salen los pesos que se le da a cada curso en la secuencia?</a:t>
            </a:r>
          </a:p>
        </p:txBody>
      </p:sp>
      <p:sp>
        <p:nvSpPr>
          <p:cNvPr id="38" name="Flecha: a la derecha 37">
            <a:extLst>
              <a:ext uri="{FF2B5EF4-FFF2-40B4-BE49-F238E27FC236}">
                <a16:creationId xmlns:a16="http://schemas.microsoft.com/office/drawing/2014/main" id="{1C574BC1-785F-4070-8ED0-3B18A4B21D11}"/>
              </a:ext>
            </a:extLst>
          </p:cNvPr>
          <p:cNvSpPr/>
          <p:nvPr/>
        </p:nvSpPr>
        <p:spPr>
          <a:xfrm>
            <a:off x="3418505" y="1215612"/>
            <a:ext cx="832892" cy="303033"/>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40" name="Tabla 39">
            <a:extLst>
              <a:ext uri="{FF2B5EF4-FFF2-40B4-BE49-F238E27FC236}">
                <a16:creationId xmlns:a16="http://schemas.microsoft.com/office/drawing/2014/main" id="{728DF91E-EC26-4FD0-A147-C2AFEB9A9D51}"/>
              </a:ext>
            </a:extLst>
          </p:cNvPr>
          <p:cNvGraphicFramePr>
            <a:graphicFrameLocks noGrp="1"/>
          </p:cNvGraphicFramePr>
          <p:nvPr>
            <p:extLst>
              <p:ext uri="{D42A27DB-BD31-4B8C-83A1-F6EECF244321}">
                <p14:modId xmlns:p14="http://schemas.microsoft.com/office/powerpoint/2010/main" val="108557476"/>
              </p:ext>
            </p:extLst>
          </p:nvPr>
        </p:nvGraphicFramePr>
        <p:xfrm>
          <a:off x="4533175" y="616196"/>
          <a:ext cx="2789492" cy="1483360"/>
        </p:xfrm>
        <a:graphic>
          <a:graphicData uri="http://schemas.openxmlformats.org/drawingml/2006/table">
            <a:tbl>
              <a:tblPr firstRow="1" bandRow="1">
                <a:tableStyleId>{F5AB1C69-6EDB-4FF4-983F-18BD219EF322}</a:tableStyleId>
              </a:tblPr>
              <a:tblGrid>
                <a:gridCol w="2104858">
                  <a:extLst>
                    <a:ext uri="{9D8B030D-6E8A-4147-A177-3AD203B41FA5}">
                      <a16:colId xmlns:a16="http://schemas.microsoft.com/office/drawing/2014/main" val="2789372061"/>
                    </a:ext>
                  </a:extLst>
                </a:gridCol>
                <a:gridCol w="684634">
                  <a:extLst>
                    <a:ext uri="{9D8B030D-6E8A-4147-A177-3AD203B41FA5}">
                      <a16:colId xmlns:a16="http://schemas.microsoft.com/office/drawing/2014/main" val="984199136"/>
                    </a:ext>
                  </a:extLst>
                </a:gridCol>
              </a:tblGrid>
              <a:tr h="370840">
                <a:tc>
                  <a:txBody>
                    <a:bodyPr/>
                    <a:lstStyle/>
                    <a:p>
                      <a:r>
                        <a:rPr lang="es-ES" dirty="0"/>
                        <a:t>¿Dónde aparece?</a:t>
                      </a:r>
                    </a:p>
                  </a:txBody>
                  <a:tcPr/>
                </a:tc>
                <a:tc>
                  <a:txBody>
                    <a:bodyPr/>
                    <a:lstStyle/>
                    <a:p>
                      <a:r>
                        <a:rPr lang="es-ES" dirty="0"/>
                        <a:t>Valor</a:t>
                      </a:r>
                    </a:p>
                  </a:txBody>
                  <a:tcPr/>
                </a:tc>
                <a:extLst>
                  <a:ext uri="{0D108BD9-81ED-4DB2-BD59-A6C34878D82A}">
                    <a16:rowId xmlns:a16="http://schemas.microsoft.com/office/drawing/2014/main" val="3399857552"/>
                  </a:ext>
                </a:extLst>
              </a:tr>
              <a:tr h="370840">
                <a:tc>
                  <a:txBody>
                    <a:bodyPr/>
                    <a:lstStyle/>
                    <a:p>
                      <a:r>
                        <a:rPr lang="es-ES" dirty="0"/>
                        <a:t>Next_1</a:t>
                      </a:r>
                    </a:p>
                  </a:txBody>
                  <a:tcPr/>
                </a:tc>
                <a:tc>
                  <a:txBody>
                    <a:bodyPr/>
                    <a:lstStyle/>
                    <a:p>
                      <a:r>
                        <a:rPr lang="es-ES" dirty="0"/>
                        <a:t>0.60</a:t>
                      </a:r>
                    </a:p>
                  </a:txBody>
                  <a:tcPr/>
                </a:tc>
                <a:extLst>
                  <a:ext uri="{0D108BD9-81ED-4DB2-BD59-A6C34878D82A}">
                    <a16:rowId xmlns:a16="http://schemas.microsoft.com/office/drawing/2014/main" val="2171767970"/>
                  </a:ext>
                </a:extLst>
              </a:tr>
              <a:tr h="370840">
                <a:tc>
                  <a:txBody>
                    <a:bodyPr/>
                    <a:lstStyle/>
                    <a:p>
                      <a:r>
                        <a:rPr lang="es-ES" dirty="0"/>
                        <a:t>Next_2</a:t>
                      </a:r>
                    </a:p>
                  </a:txBody>
                  <a:tcPr/>
                </a:tc>
                <a:tc>
                  <a:txBody>
                    <a:bodyPr/>
                    <a:lstStyle/>
                    <a:p>
                      <a:r>
                        <a:rPr lang="es-ES" dirty="0"/>
                        <a:t>0.30</a:t>
                      </a:r>
                    </a:p>
                  </a:txBody>
                  <a:tcPr/>
                </a:tc>
                <a:extLst>
                  <a:ext uri="{0D108BD9-81ED-4DB2-BD59-A6C34878D82A}">
                    <a16:rowId xmlns:a16="http://schemas.microsoft.com/office/drawing/2014/main" val="3233105051"/>
                  </a:ext>
                </a:extLst>
              </a:tr>
              <a:tr h="370840">
                <a:tc>
                  <a:txBody>
                    <a:bodyPr/>
                    <a:lstStyle/>
                    <a:p>
                      <a:r>
                        <a:rPr lang="es-ES" dirty="0"/>
                        <a:t>Next_3</a:t>
                      </a:r>
                    </a:p>
                  </a:txBody>
                  <a:tcPr/>
                </a:tc>
                <a:tc>
                  <a:txBody>
                    <a:bodyPr/>
                    <a:lstStyle/>
                    <a:p>
                      <a:r>
                        <a:rPr lang="es-ES" dirty="0"/>
                        <a:t>0.10</a:t>
                      </a:r>
                    </a:p>
                  </a:txBody>
                  <a:tcPr/>
                </a:tc>
                <a:extLst>
                  <a:ext uri="{0D108BD9-81ED-4DB2-BD59-A6C34878D82A}">
                    <a16:rowId xmlns:a16="http://schemas.microsoft.com/office/drawing/2014/main" val="1604569634"/>
                  </a:ext>
                </a:extLst>
              </a:tr>
            </a:tbl>
          </a:graphicData>
        </a:graphic>
      </p:graphicFrame>
      <p:sp>
        <p:nvSpPr>
          <p:cNvPr id="43" name="Flecha: a la derecha 42">
            <a:extLst>
              <a:ext uri="{FF2B5EF4-FFF2-40B4-BE49-F238E27FC236}">
                <a16:creationId xmlns:a16="http://schemas.microsoft.com/office/drawing/2014/main" id="{BE9AAD2C-F09E-4E48-B892-ED896C835119}"/>
              </a:ext>
            </a:extLst>
          </p:cNvPr>
          <p:cNvSpPr/>
          <p:nvPr/>
        </p:nvSpPr>
        <p:spPr>
          <a:xfrm>
            <a:off x="7604445" y="1206359"/>
            <a:ext cx="832892" cy="303033"/>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44" name="Tabla 43">
            <a:extLst>
              <a:ext uri="{FF2B5EF4-FFF2-40B4-BE49-F238E27FC236}">
                <a16:creationId xmlns:a16="http://schemas.microsoft.com/office/drawing/2014/main" id="{F795809C-B8C8-4D61-A164-994D5D48AE78}"/>
              </a:ext>
            </a:extLst>
          </p:cNvPr>
          <p:cNvGraphicFramePr>
            <a:graphicFrameLocks noGrp="1"/>
          </p:cNvGraphicFramePr>
          <p:nvPr>
            <p:extLst>
              <p:ext uri="{D42A27DB-BD31-4B8C-83A1-F6EECF244321}">
                <p14:modId xmlns:p14="http://schemas.microsoft.com/office/powerpoint/2010/main" val="691507097"/>
              </p:ext>
            </p:extLst>
          </p:nvPr>
        </p:nvGraphicFramePr>
        <p:xfrm>
          <a:off x="8719115" y="625448"/>
          <a:ext cx="2789492" cy="1483360"/>
        </p:xfrm>
        <a:graphic>
          <a:graphicData uri="http://schemas.openxmlformats.org/drawingml/2006/table">
            <a:tbl>
              <a:tblPr firstRow="1" bandRow="1">
                <a:tableStyleId>{F5AB1C69-6EDB-4FF4-983F-18BD219EF322}</a:tableStyleId>
              </a:tblPr>
              <a:tblGrid>
                <a:gridCol w="2104858">
                  <a:extLst>
                    <a:ext uri="{9D8B030D-6E8A-4147-A177-3AD203B41FA5}">
                      <a16:colId xmlns:a16="http://schemas.microsoft.com/office/drawing/2014/main" val="2789372061"/>
                    </a:ext>
                  </a:extLst>
                </a:gridCol>
                <a:gridCol w="684634">
                  <a:extLst>
                    <a:ext uri="{9D8B030D-6E8A-4147-A177-3AD203B41FA5}">
                      <a16:colId xmlns:a16="http://schemas.microsoft.com/office/drawing/2014/main" val="984199136"/>
                    </a:ext>
                  </a:extLst>
                </a:gridCol>
              </a:tblGrid>
              <a:tr h="370840">
                <a:tc>
                  <a:txBody>
                    <a:bodyPr/>
                    <a:lstStyle/>
                    <a:p>
                      <a:r>
                        <a:rPr lang="es-ES" dirty="0"/>
                        <a:t>¿En qué posición?</a:t>
                      </a:r>
                    </a:p>
                  </a:txBody>
                  <a:tcPr/>
                </a:tc>
                <a:tc>
                  <a:txBody>
                    <a:bodyPr/>
                    <a:lstStyle/>
                    <a:p>
                      <a:r>
                        <a:rPr lang="es-ES" dirty="0"/>
                        <a:t>Valor</a:t>
                      </a:r>
                    </a:p>
                  </a:txBody>
                  <a:tcPr/>
                </a:tc>
                <a:extLst>
                  <a:ext uri="{0D108BD9-81ED-4DB2-BD59-A6C34878D82A}">
                    <a16:rowId xmlns:a16="http://schemas.microsoft.com/office/drawing/2014/main" val="3399857552"/>
                  </a:ext>
                </a:extLst>
              </a:tr>
              <a:tr h="370840">
                <a:tc>
                  <a:txBody>
                    <a:bodyPr/>
                    <a:lstStyle/>
                    <a:p>
                      <a:r>
                        <a:rPr lang="es-ES" dirty="0"/>
                        <a:t>Primera</a:t>
                      </a:r>
                    </a:p>
                  </a:txBody>
                  <a:tcPr/>
                </a:tc>
                <a:tc>
                  <a:txBody>
                    <a:bodyPr/>
                    <a:lstStyle/>
                    <a:p>
                      <a:r>
                        <a:rPr lang="es-ES" dirty="0"/>
                        <a:t>0.60</a:t>
                      </a:r>
                    </a:p>
                  </a:txBody>
                  <a:tcPr/>
                </a:tc>
                <a:extLst>
                  <a:ext uri="{0D108BD9-81ED-4DB2-BD59-A6C34878D82A}">
                    <a16:rowId xmlns:a16="http://schemas.microsoft.com/office/drawing/2014/main" val="2171767970"/>
                  </a:ext>
                </a:extLst>
              </a:tr>
              <a:tr h="370840">
                <a:tc>
                  <a:txBody>
                    <a:bodyPr/>
                    <a:lstStyle/>
                    <a:p>
                      <a:r>
                        <a:rPr lang="es-ES" dirty="0"/>
                        <a:t>Segunda</a:t>
                      </a:r>
                    </a:p>
                  </a:txBody>
                  <a:tcPr/>
                </a:tc>
                <a:tc>
                  <a:txBody>
                    <a:bodyPr/>
                    <a:lstStyle/>
                    <a:p>
                      <a:r>
                        <a:rPr lang="es-ES" dirty="0"/>
                        <a:t>0.30</a:t>
                      </a:r>
                    </a:p>
                  </a:txBody>
                  <a:tcPr/>
                </a:tc>
                <a:extLst>
                  <a:ext uri="{0D108BD9-81ED-4DB2-BD59-A6C34878D82A}">
                    <a16:rowId xmlns:a16="http://schemas.microsoft.com/office/drawing/2014/main" val="3233105051"/>
                  </a:ext>
                </a:extLst>
              </a:tr>
              <a:tr h="370840">
                <a:tc>
                  <a:txBody>
                    <a:bodyPr/>
                    <a:lstStyle/>
                    <a:p>
                      <a:r>
                        <a:rPr lang="es-ES" dirty="0"/>
                        <a:t>Tercera</a:t>
                      </a:r>
                    </a:p>
                  </a:txBody>
                  <a:tcPr/>
                </a:tc>
                <a:tc>
                  <a:txBody>
                    <a:bodyPr/>
                    <a:lstStyle/>
                    <a:p>
                      <a:r>
                        <a:rPr lang="es-ES" dirty="0"/>
                        <a:t>0.10</a:t>
                      </a:r>
                    </a:p>
                  </a:txBody>
                  <a:tcPr/>
                </a:tc>
                <a:extLst>
                  <a:ext uri="{0D108BD9-81ED-4DB2-BD59-A6C34878D82A}">
                    <a16:rowId xmlns:a16="http://schemas.microsoft.com/office/drawing/2014/main" val="1604569634"/>
                  </a:ext>
                </a:extLst>
              </a:tr>
            </a:tbl>
          </a:graphicData>
        </a:graphic>
      </p:graphicFrame>
    </p:spTree>
    <p:extLst>
      <p:ext uri="{BB962C8B-B14F-4D97-AF65-F5344CB8AC3E}">
        <p14:creationId xmlns:p14="http://schemas.microsoft.com/office/powerpoint/2010/main" val="6434345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1785104"/>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MÉTRICAS</a:t>
            </a:r>
          </a:p>
          <a:p>
            <a:pPr algn="ctr"/>
            <a:r>
              <a:rPr lang="es-ES" sz="2800" dirty="0">
                <a:ln w="28575">
                  <a:noFill/>
                </a:ln>
                <a:solidFill>
                  <a:srgbClr val="44B5B1"/>
                </a:solidFill>
              </a:rPr>
              <a:t>Segundo le asignamos un rango </a:t>
            </a:r>
          </a:p>
          <a:p>
            <a:pPr algn="ctr"/>
            <a:r>
              <a:rPr lang="es-ES" sz="2800" dirty="0">
                <a:ln w="28575">
                  <a:noFill/>
                </a:ln>
                <a:solidFill>
                  <a:srgbClr val="44B5B1"/>
                </a:solidFill>
              </a:rPr>
              <a:t>de fechas en la secuencia</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155458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655F74C5-0013-4CC7-898A-E89662C6B5ED}"/>
              </a:ext>
            </a:extLst>
          </p:cNvPr>
          <p:cNvGrpSpPr/>
          <p:nvPr/>
        </p:nvGrpSpPr>
        <p:grpSpPr>
          <a:xfrm>
            <a:off x="783770" y="217557"/>
            <a:ext cx="4240052" cy="6422886"/>
            <a:chOff x="348342" y="365049"/>
            <a:chExt cx="3603172" cy="5777085"/>
          </a:xfrm>
        </p:grpSpPr>
        <p:pic>
          <p:nvPicPr>
            <p:cNvPr id="12" name="Imagen 11">
              <a:extLst>
                <a:ext uri="{FF2B5EF4-FFF2-40B4-BE49-F238E27FC236}">
                  <a16:creationId xmlns:a16="http://schemas.microsoft.com/office/drawing/2014/main" id="{F7851603-136F-49C1-84D0-B5A635F20514}"/>
                </a:ext>
              </a:extLst>
            </p:cNvPr>
            <p:cNvPicPr>
              <a:picLocks noChangeAspect="1"/>
            </p:cNvPicPr>
            <p:nvPr/>
          </p:nvPicPr>
          <p:blipFill rotWithShape="1">
            <a:blip r:embed="rId2">
              <a:extLst>
                <a:ext uri="{28A0092B-C50C-407E-A947-70E740481C1C}">
                  <a14:useLocalDpi xmlns:a14="http://schemas.microsoft.com/office/drawing/2010/main" val="0"/>
                </a:ext>
              </a:extLst>
            </a:blip>
            <a:srcRect l="52867" t="11162"/>
            <a:stretch/>
          </p:blipFill>
          <p:spPr>
            <a:xfrm>
              <a:off x="348342" y="715865"/>
              <a:ext cx="3603172" cy="5426269"/>
            </a:xfrm>
            <a:prstGeom prst="rect">
              <a:avLst/>
            </a:prstGeom>
          </p:spPr>
        </p:pic>
        <p:pic>
          <p:nvPicPr>
            <p:cNvPr id="13" name="Imagen 12">
              <a:extLst>
                <a:ext uri="{FF2B5EF4-FFF2-40B4-BE49-F238E27FC236}">
                  <a16:creationId xmlns:a16="http://schemas.microsoft.com/office/drawing/2014/main" id="{EB4D9AC0-3840-4AF9-A79D-E78974634671}"/>
                </a:ext>
              </a:extLst>
            </p:cNvPr>
            <p:cNvPicPr>
              <a:picLocks noChangeAspect="1"/>
            </p:cNvPicPr>
            <p:nvPr/>
          </p:nvPicPr>
          <p:blipFill rotWithShape="1">
            <a:blip r:embed="rId2">
              <a:extLst>
                <a:ext uri="{28A0092B-C50C-407E-A947-70E740481C1C}">
                  <a14:useLocalDpi xmlns:a14="http://schemas.microsoft.com/office/drawing/2010/main" val="0"/>
                </a:ext>
              </a:extLst>
            </a:blip>
            <a:srcRect l="19085" t="-1" r="19127" b="92471"/>
            <a:stretch/>
          </p:blipFill>
          <p:spPr>
            <a:xfrm>
              <a:off x="348342" y="365049"/>
              <a:ext cx="3603172" cy="350816"/>
            </a:xfrm>
            <a:prstGeom prst="rect">
              <a:avLst/>
            </a:prstGeom>
          </p:spPr>
        </p:pic>
      </p:grpSp>
      <p:sp>
        <p:nvSpPr>
          <p:cNvPr id="14" name="Rectángulo: esquinas redondeadas 13">
            <a:extLst>
              <a:ext uri="{FF2B5EF4-FFF2-40B4-BE49-F238E27FC236}">
                <a16:creationId xmlns:a16="http://schemas.microsoft.com/office/drawing/2014/main" id="{0F6A5B72-7BCF-451D-A68C-AA92251B5B56}"/>
              </a:ext>
            </a:extLst>
          </p:cNvPr>
          <p:cNvSpPr/>
          <p:nvPr/>
        </p:nvSpPr>
        <p:spPr>
          <a:xfrm>
            <a:off x="5962943" y="217557"/>
            <a:ext cx="5445287" cy="63814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OBSERVACIONES</a:t>
            </a:r>
          </a:p>
        </p:txBody>
      </p:sp>
      <p:graphicFrame>
        <p:nvGraphicFramePr>
          <p:cNvPr id="15" name="Tabla 14">
            <a:extLst>
              <a:ext uri="{FF2B5EF4-FFF2-40B4-BE49-F238E27FC236}">
                <a16:creationId xmlns:a16="http://schemas.microsoft.com/office/drawing/2014/main" id="{3B30B0D1-1D37-4708-96A5-C02F535E8E6C}"/>
              </a:ext>
            </a:extLst>
          </p:cNvPr>
          <p:cNvGraphicFramePr>
            <a:graphicFrameLocks noGrp="1"/>
          </p:cNvGraphicFramePr>
          <p:nvPr>
            <p:extLst>
              <p:ext uri="{D42A27DB-BD31-4B8C-83A1-F6EECF244321}">
                <p14:modId xmlns:p14="http://schemas.microsoft.com/office/powerpoint/2010/main" val="1910365120"/>
              </p:ext>
            </p:extLst>
          </p:nvPr>
        </p:nvGraphicFramePr>
        <p:xfrm>
          <a:off x="5962940" y="4768352"/>
          <a:ext cx="5445288" cy="1884072"/>
        </p:xfrm>
        <a:graphic>
          <a:graphicData uri="http://schemas.openxmlformats.org/drawingml/2006/table">
            <a:tbl>
              <a:tblPr firstRow="1" bandRow="1">
                <a:tableStyleId>{F5AB1C69-6EDB-4FF4-983F-18BD219EF322}</a:tableStyleId>
              </a:tblPr>
              <a:tblGrid>
                <a:gridCol w="1361322">
                  <a:extLst>
                    <a:ext uri="{9D8B030D-6E8A-4147-A177-3AD203B41FA5}">
                      <a16:colId xmlns:a16="http://schemas.microsoft.com/office/drawing/2014/main" val="2956526557"/>
                    </a:ext>
                  </a:extLst>
                </a:gridCol>
                <a:gridCol w="1361322">
                  <a:extLst>
                    <a:ext uri="{9D8B030D-6E8A-4147-A177-3AD203B41FA5}">
                      <a16:colId xmlns:a16="http://schemas.microsoft.com/office/drawing/2014/main" val="2851986784"/>
                    </a:ext>
                  </a:extLst>
                </a:gridCol>
                <a:gridCol w="1361322">
                  <a:extLst>
                    <a:ext uri="{9D8B030D-6E8A-4147-A177-3AD203B41FA5}">
                      <a16:colId xmlns:a16="http://schemas.microsoft.com/office/drawing/2014/main" val="1530170804"/>
                    </a:ext>
                  </a:extLst>
                </a:gridCol>
                <a:gridCol w="1361322">
                  <a:extLst>
                    <a:ext uri="{9D8B030D-6E8A-4147-A177-3AD203B41FA5}">
                      <a16:colId xmlns:a16="http://schemas.microsoft.com/office/drawing/2014/main" val="2567378131"/>
                    </a:ext>
                  </a:extLst>
                </a:gridCol>
              </a:tblGrid>
              <a:tr h="1043986">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Urgencias Obstétricas Extrahospitalarias</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Curso Completo De Diálisis Peritoneal</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Menopausia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3 meses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7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12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1 – 2.5 años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sp>
        <p:nvSpPr>
          <p:cNvPr id="16" name="CuadroTexto 15">
            <a:extLst>
              <a:ext uri="{FF2B5EF4-FFF2-40B4-BE49-F238E27FC236}">
                <a16:creationId xmlns:a16="http://schemas.microsoft.com/office/drawing/2014/main" id="{DA91C01A-5DF8-46E8-A401-A151E7E37671}"/>
              </a:ext>
            </a:extLst>
          </p:cNvPr>
          <p:cNvSpPr txBox="1"/>
          <p:nvPr/>
        </p:nvSpPr>
        <p:spPr>
          <a:xfrm>
            <a:off x="5962942" y="997703"/>
            <a:ext cx="5445287" cy="3600986"/>
          </a:xfrm>
          <a:prstGeom prst="rect">
            <a:avLst/>
          </a:prstGeom>
          <a:noFill/>
        </p:spPr>
        <p:txBody>
          <a:bodyPr wrap="square" rtlCol="0">
            <a:spAutoFit/>
          </a:bodyPr>
          <a:lstStyle/>
          <a:p>
            <a:r>
              <a:rPr lang="es-ES" sz="1200" dirty="0"/>
              <a:t>Sólo el 42% de los alumnos que compraron </a:t>
            </a:r>
            <a:r>
              <a:rPr lang="es-ES" sz="1050" i="1" dirty="0">
                <a:solidFill>
                  <a:srgbClr val="10A6AE"/>
                </a:solidFill>
              </a:rPr>
              <a:t>Electrocardiografía</a:t>
            </a:r>
            <a:r>
              <a:rPr lang="es-ES" sz="1200" dirty="0"/>
              <a:t> también compraron un segundo curso (</a:t>
            </a:r>
            <a:r>
              <a:rPr lang="es-ES" sz="1050" i="1" dirty="0"/>
              <a:t>Next_1</a:t>
            </a:r>
            <a:r>
              <a:rPr lang="es-ES" sz="1200" dirty="0"/>
              <a:t>), el 22% compró un tercer curso (</a:t>
            </a:r>
            <a:r>
              <a:rPr lang="es-ES" sz="1050" i="1" dirty="0"/>
              <a:t>Next_2</a:t>
            </a:r>
            <a:r>
              <a:rPr lang="es-ES" sz="1200" dirty="0"/>
              <a:t>) y el 12% compró un cuarto curso (</a:t>
            </a:r>
            <a:r>
              <a:rPr lang="es-ES" sz="1050" i="1" dirty="0"/>
              <a:t>Next_3</a:t>
            </a:r>
            <a:r>
              <a:rPr lang="es-ES" sz="1200" dirty="0"/>
              <a:t>).</a:t>
            </a:r>
          </a:p>
          <a:p>
            <a:endParaRPr lang="es-ES" sz="1200" dirty="0"/>
          </a:p>
          <a:p>
            <a:r>
              <a:rPr lang="es-ES" sz="1200" dirty="0"/>
              <a:t>Tal y cómo indica la MODA, la mayoría de los alumnos compran el siguiente curso el mismo día que compran </a:t>
            </a:r>
            <a:r>
              <a:rPr lang="es-ES" sz="1050" i="1" dirty="0">
                <a:solidFill>
                  <a:srgbClr val="10A6AE"/>
                </a:solidFill>
              </a:rPr>
              <a:t>Electrocardiografía</a:t>
            </a:r>
            <a:r>
              <a:rPr lang="es-ES" sz="1200" dirty="0"/>
              <a:t>. Esto ocurre con toda la secuencia.</a:t>
            </a:r>
          </a:p>
          <a:p>
            <a:endParaRPr lang="es-ES" sz="1200" dirty="0"/>
          </a:p>
          <a:p>
            <a:r>
              <a:rPr lang="es-ES" sz="1200" dirty="0"/>
              <a:t>Sólo la MEDIANA en </a:t>
            </a:r>
            <a:r>
              <a:rPr lang="es-ES" sz="1050" i="1" dirty="0"/>
              <a:t>Next_1 </a:t>
            </a:r>
            <a:r>
              <a:rPr lang="es-ES" sz="1200" dirty="0"/>
              <a:t>nos ofrece una métrica útil. Es suficientemente válida como para establecer un primer punto de partida a la hora de construir una secuencia de recomendaciones.</a:t>
            </a:r>
          </a:p>
          <a:p>
            <a:endParaRPr lang="es-ES" sz="1200" dirty="0"/>
          </a:p>
          <a:p>
            <a:r>
              <a:rPr lang="es-ES" sz="1200" dirty="0"/>
              <a:t>EL valor medio de la MEDIA da como resultado 213 días (o sea 7 meses). Este es otro punto útil para establecer otro punto en la secuencia de recomendaciones.</a:t>
            </a:r>
          </a:p>
          <a:p>
            <a:endParaRPr lang="es-ES" sz="1200" dirty="0"/>
          </a:p>
          <a:p>
            <a:r>
              <a:rPr lang="es-ES" sz="1200" dirty="0"/>
              <a:t>Tanto en </a:t>
            </a:r>
            <a:r>
              <a:rPr lang="es-ES" sz="1050" i="1" dirty="0"/>
              <a:t>Next_2</a:t>
            </a:r>
            <a:r>
              <a:rPr lang="es-ES" sz="1050" dirty="0"/>
              <a:t> </a:t>
            </a:r>
            <a:r>
              <a:rPr lang="es-ES" sz="1200" dirty="0"/>
              <a:t>como en </a:t>
            </a:r>
            <a:r>
              <a:rPr lang="es-ES" sz="1050" i="1" dirty="0"/>
              <a:t>Next_3</a:t>
            </a:r>
            <a:r>
              <a:rPr lang="es-ES" sz="1050" dirty="0"/>
              <a:t> </a:t>
            </a:r>
            <a:r>
              <a:rPr lang="es-ES" sz="1200" dirty="0"/>
              <a:t>se repite un patrón: Disminuye la concentración de compras en el espacio tiempo. Pero podemos tomar el Q3 de </a:t>
            </a:r>
            <a:r>
              <a:rPr lang="es-ES" sz="1050" i="1" dirty="0"/>
              <a:t>Next_1</a:t>
            </a:r>
            <a:r>
              <a:rPr lang="es-ES" sz="1200" dirty="0"/>
              <a:t> como otro punto interesante.</a:t>
            </a:r>
          </a:p>
          <a:p>
            <a:endParaRPr lang="es-ES" sz="1200" dirty="0"/>
          </a:p>
          <a:p>
            <a:r>
              <a:rPr lang="es-ES" sz="1200" dirty="0"/>
              <a:t>El </a:t>
            </a:r>
            <a:r>
              <a:rPr lang="es-ES" sz="1050" i="1" dirty="0"/>
              <a:t>punto de rescate </a:t>
            </a:r>
            <a:r>
              <a:rPr lang="es-ES" sz="1200" dirty="0"/>
              <a:t>lo podemos establecer a través del valor entre </a:t>
            </a:r>
            <a:r>
              <a:rPr lang="es-ES" sz="1050" i="1" dirty="0"/>
              <a:t>Q3</a:t>
            </a:r>
            <a:r>
              <a:rPr lang="es-ES" sz="1200" dirty="0"/>
              <a:t> y </a:t>
            </a:r>
            <a:r>
              <a:rPr lang="es-ES" sz="1050" i="1" dirty="0"/>
              <a:t>MAX</a:t>
            </a:r>
            <a:r>
              <a:rPr lang="es-ES" sz="1200" dirty="0"/>
              <a:t> de </a:t>
            </a:r>
            <a:r>
              <a:rPr lang="es-ES" sz="1050" i="1" dirty="0"/>
              <a:t>Next_1</a:t>
            </a:r>
            <a:r>
              <a:rPr lang="es-ES" sz="1200" i="1" dirty="0"/>
              <a:t>.</a:t>
            </a:r>
            <a:endParaRPr lang="es-ES" sz="1200" dirty="0"/>
          </a:p>
        </p:txBody>
      </p:sp>
    </p:spTree>
    <p:extLst>
      <p:ext uri="{BB962C8B-B14F-4D97-AF65-F5344CB8AC3E}">
        <p14:creationId xmlns:p14="http://schemas.microsoft.com/office/powerpoint/2010/main" val="27714814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62448F92-8614-4680-836C-30F2245976A8}"/>
              </a:ext>
            </a:extLst>
          </p:cNvPr>
          <p:cNvGrpSpPr/>
          <p:nvPr/>
        </p:nvGrpSpPr>
        <p:grpSpPr>
          <a:xfrm>
            <a:off x="783770" y="217556"/>
            <a:ext cx="4240052" cy="6471659"/>
            <a:chOff x="6368526" y="365049"/>
            <a:chExt cx="4019138" cy="6492950"/>
          </a:xfrm>
        </p:grpSpPr>
        <p:pic>
          <p:nvPicPr>
            <p:cNvPr id="19" name="Imagen 18">
              <a:extLst>
                <a:ext uri="{FF2B5EF4-FFF2-40B4-BE49-F238E27FC236}">
                  <a16:creationId xmlns:a16="http://schemas.microsoft.com/office/drawing/2014/main" id="{96804BB6-0BEC-4107-8F35-D2FCD7065966}"/>
                </a:ext>
              </a:extLst>
            </p:cNvPr>
            <p:cNvPicPr>
              <a:picLocks noChangeAspect="1"/>
            </p:cNvPicPr>
            <p:nvPr/>
          </p:nvPicPr>
          <p:blipFill rotWithShape="1">
            <a:blip r:embed="rId2">
              <a:extLst>
                <a:ext uri="{28A0092B-C50C-407E-A947-70E740481C1C}">
                  <a14:useLocalDpi xmlns:a14="http://schemas.microsoft.com/office/drawing/2010/main" val="0"/>
                </a:ext>
              </a:extLst>
            </a:blip>
            <a:srcRect l="53175" t="10438"/>
            <a:stretch/>
          </p:blipFill>
          <p:spPr>
            <a:xfrm>
              <a:off x="6368527" y="715864"/>
              <a:ext cx="4019137" cy="6142135"/>
            </a:xfrm>
            <a:prstGeom prst="rect">
              <a:avLst/>
            </a:prstGeom>
          </p:spPr>
        </p:pic>
        <p:pic>
          <p:nvPicPr>
            <p:cNvPr id="20" name="Imagen 19">
              <a:extLst>
                <a:ext uri="{FF2B5EF4-FFF2-40B4-BE49-F238E27FC236}">
                  <a16:creationId xmlns:a16="http://schemas.microsoft.com/office/drawing/2014/main" id="{43CB284B-4B58-4245-BE85-BF6AAAB334DD}"/>
                </a:ext>
              </a:extLst>
            </p:cNvPr>
            <p:cNvPicPr>
              <a:picLocks noChangeAspect="1"/>
            </p:cNvPicPr>
            <p:nvPr/>
          </p:nvPicPr>
          <p:blipFill rotWithShape="1">
            <a:blip r:embed="rId2">
              <a:extLst>
                <a:ext uri="{28A0092B-C50C-407E-A947-70E740481C1C}">
                  <a14:useLocalDpi xmlns:a14="http://schemas.microsoft.com/office/drawing/2010/main" val="0"/>
                </a:ext>
              </a:extLst>
            </a:blip>
            <a:srcRect l="16328" r="16369" b="92471"/>
            <a:stretch/>
          </p:blipFill>
          <p:spPr>
            <a:xfrm>
              <a:off x="6368526" y="365049"/>
              <a:ext cx="4019138" cy="359253"/>
            </a:xfrm>
            <a:prstGeom prst="rect">
              <a:avLst/>
            </a:prstGeom>
          </p:spPr>
        </p:pic>
      </p:grpSp>
      <p:sp>
        <p:nvSpPr>
          <p:cNvPr id="14" name="Rectángulo: esquinas redondeadas 13">
            <a:extLst>
              <a:ext uri="{FF2B5EF4-FFF2-40B4-BE49-F238E27FC236}">
                <a16:creationId xmlns:a16="http://schemas.microsoft.com/office/drawing/2014/main" id="{0F6A5B72-7BCF-451D-A68C-AA92251B5B56}"/>
              </a:ext>
            </a:extLst>
          </p:cNvPr>
          <p:cNvSpPr/>
          <p:nvPr/>
        </p:nvSpPr>
        <p:spPr>
          <a:xfrm>
            <a:off x="5962943" y="217557"/>
            <a:ext cx="5445287" cy="63814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OBSERVACIONES</a:t>
            </a:r>
          </a:p>
        </p:txBody>
      </p:sp>
      <p:graphicFrame>
        <p:nvGraphicFramePr>
          <p:cNvPr id="15" name="Tabla 14">
            <a:extLst>
              <a:ext uri="{FF2B5EF4-FFF2-40B4-BE49-F238E27FC236}">
                <a16:creationId xmlns:a16="http://schemas.microsoft.com/office/drawing/2014/main" id="{3B30B0D1-1D37-4708-96A5-C02F535E8E6C}"/>
              </a:ext>
            </a:extLst>
          </p:cNvPr>
          <p:cNvGraphicFramePr>
            <a:graphicFrameLocks noGrp="1"/>
          </p:cNvGraphicFramePr>
          <p:nvPr>
            <p:extLst>
              <p:ext uri="{D42A27DB-BD31-4B8C-83A1-F6EECF244321}">
                <p14:modId xmlns:p14="http://schemas.microsoft.com/office/powerpoint/2010/main" val="3468926451"/>
              </p:ext>
            </p:extLst>
          </p:nvPr>
        </p:nvGraphicFramePr>
        <p:xfrm>
          <a:off x="5962940" y="4768352"/>
          <a:ext cx="5445288" cy="1933499"/>
        </p:xfrm>
        <a:graphic>
          <a:graphicData uri="http://schemas.openxmlformats.org/drawingml/2006/table">
            <a:tbl>
              <a:tblPr firstRow="1" bandRow="1">
                <a:tableStyleId>{F5AB1C69-6EDB-4FF4-983F-18BD219EF322}</a:tableStyleId>
              </a:tblPr>
              <a:tblGrid>
                <a:gridCol w="1361322">
                  <a:extLst>
                    <a:ext uri="{9D8B030D-6E8A-4147-A177-3AD203B41FA5}">
                      <a16:colId xmlns:a16="http://schemas.microsoft.com/office/drawing/2014/main" val="2956526557"/>
                    </a:ext>
                  </a:extLst>
                </a:gridCol>
                <a:gridCol w="1361322">
                  <a:extLst>
                    <a:ext uri="{9D8B030D-6E8A-4147-A177-3AD203B41FA5}">
                      <a16:colId xmlns:a16="http://schemas.microsoft.com/office/drawing/2014/main" val="2851986784"/>
                    </a:ext>
                  </a:extLst>
                </a:gridCol>
                <a:gridCol w="1222209">
                  <a:extLst>
                    <a:ext uri="{9D8B030D-6E8A-4147-A177-3AD203B41FA5}">
                      <a16:colId xmlns:a16="http://schemas.microsoft.com/office/drawing/2014/main" val="1530170804"/>
                    </a:ext>
                  </a:extLst>
                </a:gridCol>
                <a:gridCol w="1500435">
                  <a:extLst>
                    <a:ext uri="{9D8B030D-6E8A-4147-A177-3AD203B41FA5}">
                      <a16:colId xmlns:a16="http://schemas.microsoft.com/office/drawing/2014/main" val="2567378131"/>
                    </a:ext>
                  </a:extLst>
                </a:gridCol>
              </a:tblGrid>
              <a:tr h="1043986">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Electrocardiografía</a:t>
                      </a:r>
                    </a:p>
                  </a:txBody>
                  <a:tcPr marL="249387" marR="249387" marT="124695" marB="124695">
                    <a:solidFill>
                      <a:srgbClr val="91CDC1"/>
                    </a:solidFill>
                  </a:tcPr>
                </a:tc>
                <a:tc>
                  <a:txBody>
                    <a:bodyPr/>
                    <a:lstStyle/>
                    <a:p>
                      <a:pPr algn="l">
                        <a:lnSpc>
                          <a:spcPct val="150000"/>
                        </a:lnSpc>
                      </a:pPr>
                      <a:r>
                        <a:rPr lang="es-ES" sz="1200" dirty="0"/>
                        <a:t>Introducción Enfermería Endoscopia Digestiva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Urgencias Obstétricas Extrahospitalarias</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2 meses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6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9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9 meses – 1.75 años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sp>
        <p:nvSpPr>
          <p:cNvPr id="16" name="CuadroTexto 15">
            <a:extLst>
              <a:ext uri="{FF2B5EF4-FFF2-40B4-BE49-F238E27FC236}">
                <a16:creationId xmlns:a16="http://schemas.microsoft.com/office/drawing/2014/main" id="{DA91C01A-5DF8-46E8-A401-A151E7E37671}"/>
              </a:ext>
            </a:extLst>
          </p:cNvPr>
          <p:cNvSpPr txBox="1"/>
          <p:nvPr/>
        </p:nvSpPr>
        <p:spPr>
          <a:xfrm>
            <a:off x="5962942" y="997703"/>
            <a:ext cx="5445287" cy="3600986"/>
          </a:xfrm>
          <a:prstGeom prst="rect">
            <a:avLst/>
          </a:prstGeom>
          <a:noFill/>
        </p:spPr>
        <p:txBody>
          <a:bodyPr wrap="square" rtlCol="0">
            <a:spAutoFit/>
          </a:bodyPr>
          <a:lstStyle/>
          <a:p>
            <a:r>
              <a:rPr lang="es-ES" sz="1200" dirty="0"/>
              <a:t>Sólo el 43% de los alumnos que compraron </a:t>
            </a:r>
            <a:r>
              <a:rPr lang="es-ES" sz="1050" i="1" dirty="0">
                <a:solidFill>
                  <a:srgbClr val="10A6AE"/>
                </a:solidFill>
              </a:rPr>
              <a:t>SVA</a:t>
            </a:r>
            <a:r>
              <a:rPr lang="es-ES" sz="1200" dirty="0"/>
              <a:t> también compraron un segundo curso (</a:t>
            </a:r>
            <a:r>
              <a:rPr lang="es-ES" sz="1050" i="1" dirty="0"/>
              <a:t>Next_1</a:t>
            </a:r>
            <a:r>
              <a:rPr lang="es-ES" sz="1200" dirty="0"/>
              <a:t>), el 23% compró un tercer curso (</a:t>
            </a:r>
            <a:r>
              <a:rPr lang="es-ES" sz="1050" i="1" dirty="0"/>
              <a:t>Next_2</a:t>
            </a:r>
            <a:r>
              <a:rPr lang="es-ES" sz="1200" dirty="0"/>
              <a:t>) y el 13% compró un cuarto curso (</a:t>
            </a:r>
            <a:r>
              <a:rPr lang="es-ES" sz="1050" i="1" dirty="0"/>
              <a:t>Next_3</a:t>
            </a:r>
            <a:r>
              <a:rPr lang="es-ES" sz="1200" dirty="0"/>
              <a:t>).</a:t>
            </a:r>
          </a:p>
          <a:p>
            <a:endParaRPr lang="es-ES" sz="1200" dirty="0"/>
          </a:p>
          <a:p>
            <a:r>
              <a:rPr lang="es-ES" sz="1200" dirty="0"/>
              <a:t>Tal y cómo indica la MODA, la mayoría de los alumnos compran el siguiente curso el mismo día que compran </a:t>
            </a:r>
            <a:r>
              <a:rPr lang="es-ES" sz="1050" i="1" dirty="0">
                <a:solidFill>
                  <a:srgbClr val="10A6AE"/>
                </a:solidFill>
              </a:rPr>
              <a:t>SVA</a:t>
            </a:r>
            <a:r>
              <a:rPr lang="es-ES" sz="1200" dirty="0"/>
              <a:t>. Esto ocurre con toda la secuencia.</a:t>
            </a:r>
          </a:p>
          <a:p>
            <a:endParaRPr lang="es-ES" sz="1200" dirty="0"/>
          </a:p>
          <a:p>
            <a:r>
              <a:rPr lang="es-ES" sz="1200" dirty="0"/>
              <a:t>Sólo la MEDIANA en </a:t>
            </a:r>
            <a:r>
              <a:rPr lang="es-ES" sz="1050" i="1" dirty="0"/>
              <a:t>Next_1 </a:t>
            </a:r>
            <a:r>
              <a:rPr lang="es-ES" sz="1200" dirty="0"/>
              <a:t>nos ofrece una métrica útil. Es suficientemente válida como para establecer un primer punto de partida a la hora de construir una secuencia de recomendaciones.</a:t>
            </a:r>
          </a:p>
          <a:p>
            <a:endParaRPr lang="es-ES" sz="1200" dirty="0"/>
          </a:p>
          <a:p>
            <a:r>
              <a:rPr lang="es-ES" sz="1200" dirty="0"/>
              <a:t>EL valor medio de la MEDIA da como resultado 185 días (o sea 6 meses). Este es otro punto útil para establecer otro punto en la secuencia de recomendaciones.</a:t>
            </a:r>
          </a:p>
          <a:p>
            <a:endParaRPr lang="es-ES" sz="1200" dirty="0"/>
          </a:p>
          <a:p>
            <a:r>
              <a:rPr lang="es-ES" sz="1200" dirty="0"/>
              <a:t>Tanto en </a:t>
            </a:r>
            <a:r>
              <a:rPr lang="es-ES" sz="1050" i="1" dirty="0"/>
              <a:t>Next_2</a:t>
            </a:r>
            <a:r>
              <a:rPr lang="es-ES" sz="1050" dirty="0"/>
              <a:t> </a:t>
            </a:r>
            <a:r>
              <a:rPr lang="es-ES" sz="1200" dirty="0"/>
              <a:t>como en </a:t>
            </a:r>
            <a:r>
              <a:rPr lang="es-ES" sz="1050" i="1" dirty="0"/>
              <a:t>Next_3</a:t>
            </a:r>
            <a:r>
              <a:rPr lang="es-ES" sz="1050" dirty="0"/>
              <a:t> </a:t>
            </a:r>
            <a:r>
              <a:rPr lang="es-ES" sz="1200" dirty="0"/>
              <a:t>se repite un patrón: Disminuye la concentración de compras en el espacio tiempo. Pero podemos tomar el Q3 de </a:t>
            </a:r>
            <a:r>
              <a:rPr lang="es-ES" sz="1050" i="1" dirty="0"/>
              <a:t>Next_1</a:t>
            </a:r>
            <a:r>
              <a:rPr lang="es-ES" sz="1200" dirty="0"/>
              <a:t> (entorno a los 270 días) como otro punto interesante.</a:t>
            </a:r>
          </a:p>
          <a:p>
            <a:endParaRPr lang="es-ES" sz="1200" dirty="0"/>
          </a:p>
          <a:p>
            <a:r>
              <a:rPr lang="es-ES" sz="1200" dirty="0"/>
              <a:t>El </a:t>
            </a:r>
            <a:r>
              <a:rPr lang="es-ES" sz="1050" i="1" dirty="0"/>
              <a:t>punto de rescate </a:t>
            </a:r>
            <a:r>
              <a:rPr lang="es-ES" sz="1200" dirty="0"/>
              <a:t>lo podemos establecer a través del valor entre </a:t>
            </a:r>
            <a:r>
              <a:rPr lang="es-ES" sz="1050" i="1" dirty="0"/>
              <a:t>Q3</a:t>
            </a:r>
            <a:r>
              <a:rPr lang="es-ES" sz="1200" dirty="0"/>
              <a:t> y </a:t>
            </a:r>
            <a:r>
              <a:rPr lang="es-ES" sz="1050" i="1" dirty="0"/>
              <a:t>MAX</a:t>
            </a:r>
            <a:r>
              <a:rPr lang="es-ES" sz="1200" dirty="0"/>
              <a:t> de </a:t>
            </a:r>
            <a:r>
              <a:rPr lang="es-ES" sz="1050" i="1" dirty="0"/>
              <a:t>Next_1</a:t>
            </a:r>
            <a:r>
              <a:rPr lang="es-ES" sz="1200" i="1" dirty="0"/>
              <a:t>.</a:t>
            </a:r>
            <a:endParaRPr lang="es-ES" sz="1200" dirty="0"/>
          </a:p>
        </p:txBody>
      </p:sp>
    </p:spTree>
    <p:extLst>
      <p:ext uri="{BB962C8B-B14F-4D97-AF65-F5344CB8AC3E}">
        <p14:creationId xmlns:p14="http://schemas.microsoft.com/office/powerpoint/2010/main" val="20524175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3D2E2D78-4AC1-449D-8386-A3D13F3B8C87}"/>
              </a:ext>
            </a:extLst>
          </p:cNvPr>
          <p:cNvGrpSpPr/>
          <p:nvPr/>
        </p:nvGrpSpPr>
        <p:grpSpPr>
          <a:xfrm>
            <a:off x="783770" y="217557"/>
            <a:ext cx="4240052" cy="6287878"/>
            <a:chOff x="7662447" y="463094"/>
            <a:chExt cx="4074146" cy="6394906"/>
          </a:xfrm>
        </p:grpSpPr>
        <p:pic>
          <p:nvPicPr>
            <p:cNvPr id="17" name="Imagen 16">
              <a:extLst>
                <a:ext uri="{FF2B5EF4-FFF2-40B4-BE49-F238E27FC236}">
                  <a16:creationId xmlns:a16="http://schemas.microsoft.com/office/drawing/2014/main" id="{02C3A8A8-E809-4ACD-909C-244DCC5DA62C}"/>
                </a:ext>
              </a:extLst>
            </p:cNvPr>
            <p:cNvPicPr>
              <a:picLocks noChangeAspect="1"/>
            </p:cNvPicPr>
            <p:nvPr/>
          </p:nvPicPr>
          <p:blipFill rotWithShape="1">
            <a:blip r:embed="rId2">
              <a:extLst>
                <a:ext uri="{28A0092B-C50C-407E-A947-70E740481C1C}">
                  <a14:useLocalDpi xmlns:a14="http://schemas.microsoft.com/office/drawing/2010/main" val="0"/>
                </a:ext>
              </a:extLst>
            </a:blip>
            <a:srcRect l="52848" t="10438" r="2818"/>
            <a:stretch/>
          </p:blipFill>
          <p:spPr>
            <a:xfrm>
              <a:off x="7662448" y="715865"/>
              <a:ext cx="4074145" cy="6142135"/>
            </a:xfrm>
            <a:prstGeom prst="rect">
              <a:avLst/>
            </a:prstGeom>
          </p:spPr>
        </p:pic>
        <p:pic>
          <p:nvPicPr>
            <p:cNvPr id="18" name="Imagen 17">
              <a:extLst>
                <a:ext uri="{FF2B5EF4-FFF2-40B4-BE49-F238E27FC236}">
                  <a16:creationId xmlns:a16="http://schemas.microsoft.com/office/drawing/2014/main" id="{CD833277-940A-4CA7-9273-67976E7D30DE}"/>
                </a:ext>
              </a:extLst>
            </p:cNvPr>
            <p:cNvPicPr>
              <a:picLocks noChangeAspect="1"/>
            </p:cNvPicPr>
            <p:nvPr/>
          </p:nvPicPr>
          <p:blipFill rotWithShape="1">
            <a:blip r:embed="rId2">
              <a:extLst>
                <a:ext uri="{28A0092B-C50C-407E-A947-70E740481C1C}">
                  <a14:useLocalDpi xmlns:a14="http://schemas.microsoft.com/office/drawing/2010/main" val="0"/>
                </a:ext>
              </a:extLst>
            </a:blip>
            <a:srcRect b="91686"/>
            <a:stretch/>
          </p:blipFill>
          <p:spPr>
            <a:xfrm>
              <a:off x="7662447" y="463094"/>
              <a:ext cx="4074145" cy="252771"/>
            </a:xfrm>
            <a:prstGeom prst="rect">
              <a:avLst/>
            </a:prstGeom>
          </p:spPr>
        </p:pic>
      </p:grpSp>
      <p:sp>
        <p:nvSpPr>
          <p:cNvPr id="14" name="Rectángulo: esquinas redondeadas 13">
            <a:extLst>
              <a:ext uri="{FF2B5EF4-FFF2-40B4-BE49-F238E27FC236}">
                <a16:creationId xmlns:a16="http://schemas.microsoft.com/office/drawing/2014/main" id="{0F6A5B72-7BCF-451D-A68C-AA92251B5B56}"/>
              </a:ext>
            </a:extLst>
          </p:cNvPr>
          <p:cNvSpPr/>
          <p:nvPr/>
        </p:nvSpPr>
        <p:spPr>
          <a:xfrm>
            <a:off x="5962943" y="217557"/>
            <a:ext cx="5445287" cy="63814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OBSERVACIONES</a:t>
            </a:r>
          </a:p>
        </p:txBody>
      </p:sp>
      <p:graphicFrame>
        <p:nvGraphicFramePr>
          <p:cNvPr id="15" name="Tabla 14">
            <a:extLst>
              <a:ext uri="{FF2B5EF4-FFF2-40B4-BE49-F238E27FC236}">
                <a16:creationId xmlns:a16="http://schemas.microsoft.com/office/drawing/2014/main" id="{3B30B0D1-1D37-4708-96A5-C02F535E8E6C}"/>
              </a:ext>
            </a:extLst>
          </p:cNvPr>
          <p:cNvGraphicFramePr>
            <a:graphicFrameLocks noGrp="1"/>
          </p:cNvGraphicFramePr>
          <p:nvPr>
            <p:extLst>
              <p:ext uri="{D42A27DB-BD31-4B8C-83A1-F6EECF244321}">
                <p14:modId xmlns:p14="http://schemas.microsoft.com/office/powerpoint/2010/main" val="474033726"/>
              </p:ext>
            </p:extLst>
          </p:nvPr>
        </p:nvGraphicFramePr>
        <p:xfrm>
          <a:off x="5962940" y="4768352"/>
          <a:ext cx="5445288" cy="1884072"/>
        </p:xfrm>
        <a:graphic>
          <a:graphicData uri="http://schemas.openxmlformats.org/drawingml/2006/table">
            <a:tbl>
              <a:tblPr firstRow="1" bandRow="1">
                <a:tableStyleId>{F5AB1C69-6EDB-4FF4-983F-18BD219EF322}</a:tableStyleId>
              </a:tblPr>
              <a:tblGrid>
                <a:gridCol w="1361322">
                  <a:extLst>
                    <a:ext uri="{9D8B030D-6E8A-4147-A177-3AD203B41FA5}">
                      <a16:colId xmlns:a16="http://schemas.microsoft.com/office/drawing/2014/main" val="2956526557"/>
                    </a:ext>
                  </a:extLst>
                </a:gridCol>
                <a:gridCol w="1361322">
                  <a:extLst>
                    <a:ext uri="{9D8B030D-6E8A-4147-A177-3AD203B41FA5}">
                      <a16:colId xmlns:a16="http://schemas.microsoft.com/office/drawing/2014/main" val="2851986784"/>
                    </a:ext>
                  </a:extLst>
                </a:gridCol>
                <a:gridCol w="1361322">
                  <a:extLst>
                    <a:ext uri="{9D8B030D-6E8A-4147-A177-3AD203B41FA5}">
                      <a16:colId xmlns:a16="http://schemas.microsoft.com/office/drawing/2014/main" val="1530170804"/>
                    </a:ext>
                  </a:extLst>
                </a:gridCol>
                <a:gridCol w="1361322">
                  <a:extLst>
                    <a:ext uri="{9D8B030D-6E8A-4147-A177-3AD203B41FA5}">
                      <a16:colId xmlns:a16="http://schemas.microsoft.com/office/drawing/2014/main" val="2567378131"/>
                    </a:ext>
                  </a:extLst>
                </a:gridCol>
              </a:tblGrid>
              <a:tr h="1043986">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Electrocardiografía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Urgencias Obstétricas Extrahospitalarias</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Menopausia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2 meses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7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12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1 – 2.5 años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sp>
        <p:nvSpPr>
          <p:cNvPr id="16" name="CuadroTexto 15">
            <a:extLst>
              <a:ext uri="{FF2B5EF4-FFF2-40B4-BE49-F238E27FC236}">
                <a16:creationId xmlns:a16="http://schemas.microsoft.com/office/drawing/2014/main" id="{DA91C01A-5DF8-46E8-A401-A151E7E37671}"/>
              </a:ext>
            </a:extLst>
          </p:cNvPr>
          <p:cNvSpPr txBox="1"/>
          <p:nvPr/>
        </p:nvSpPr>
        <p:spPr>
          <a:xfrm>
            <a:off x="5962942" y="997703"/>
            <a:ext cx="5445287" cy="3785652"/>
          </a:xfrm>
          <a:prstGeom prst="rect">
            <a:avLst/>
          </a:prstGeom>
          <a:noFill/>
        </p:spPr>
        <p:txBody>
          <a:bodyPr wrap="square" rtlCol="0">
            <a:spAutoFit/>
          </a:bodyPr>
          <a:lstStyle/>
          <a:p>
            <a:r>
              <a:rPr lang="es-ES" sz="1200" dirty="0"/>
              <a:t>Sólo el 47% de los alumnos que compraron </a:t>
            </a:r>
            <a:r>
              <a:rPr lang="es-ES" sz="1050" i="1" dirty="0">
                <a:solidFill>
                  <a:srgbClr val="10A6AE"/>
                </a:solidFill>
              </a:rPr>
              <a:t>Introducción A La Enfermería En Endoscopia Digestiva</a:t>
            </a:r>
            <a:r>
              <a:rPr lang="es-ES" sz="1200" dirty="0"/>
              <a:t> también compraron un segundo curso (</a:t>
            </a:r>
            <a:r>
              <a:rPr lang="es-ES" sz="1050" i="1" dirty="0"/>
              <a:t>Next_1</a:t>
            </a:r>
            <a:r>
              <a:rPr lang="es-ES" sz="1200" dirty="0"/>
              <a:t>), el 26% compró un tercer curso (</a:t>
            </a:r>
            <a:r>
              <a:rPr lang="es-ES" sz="1050" i="1" dirty="0"/>
              <a:t>Next_2</a:t>
            </a:r>
            <a:r>
              <a:rPr lang="es-ES" sz="1200" dirty="0"/>
              <a:t>) y el 15% compró un cuarto curso (</a:t>
            </a:r>
            <a:r>
              <a:rPr lang="es-ES" sz="1050" i="1" dirty="0"/>
              <a:t>Next_3</a:t>
            </a:r>
            <a:r>
              <a:rPr lang="es-ES" sz="1200" dirty="0"/>
              <a:t>).</a:t>
            </a:r>
          </a:p>
          <a:p>
            <a:endParaRPr lang="es-ES" sz="1200" dirty="0"/>
          </a:p>
          <a:p>
            <a:r>
              <a:rPr lang="es-ES" sz="1200" dirty="0"/>
              <a:t>Tal y cómo indica la MODA, la mayoría de los alumnos compran el siguiente curso el mismo día que compran </a:t>
            </a:r>
            <a:r>
              <a:rPr lang="es-ES" sz="1050" i="1" dirty="0">
                <a:solidFill>
                  <a:srgbClr val="10A6AE"/>
                </a:solidFill>
              </a:rPr>
              <a:t>Introducción A La Enfermería En Endoscopia Digestiva</a:t>
            </a:r>
            <a:r>
              <a:rPr lang="es-ES" sz="1200" dirty="0"/>
              <a:t>. Esto ocurre con toda la secuencia.</a:t>
            </a:r>
          </a:p>
          <a:p>
            <a:endParaRPr lang="es-ES" sz="1200" dirty="0"/>
          </a:p>
          <a:p>
            <a:r>
              <a:rPr lang="es-ES" sz="1200" dirty="0"/>
              <a:t>Sólo la MEDIANA en </a:t>
            </a:r>
            <a:r>
              <a:rPr lang="es-ES" sz="1050" i="1" dirty="0"/>
              <a:t>Next_1 </a:t>
            </a:r>
            <a:r>
              <a:rPr lang="es-ES" sz="1200" dirty="0"/>
              <a:t>nos ofrece una métrica útil. Es suficientemente válida como para establecer un primer punto de partida a la hora de construir una secuencia de recomendaciones.</a:t>
            </a:r>
          </a:p>
          <a:p>
            <a:endParaRPr lang="es-ES" sz="1200" dirty="0"/>
          </a:p>
          <a:p>
            <a:r>
              <a:rPr lang="es-ES" sz="1200" dirty="0"/>
              <a:t>EL valor medio de la MEDIA da como resultado 220 días (o sea 7 meses). Este es otro punto útil para establecer otro punto en la secuencia de recomendaciones.</a:t>
            </a:r>
          </a:p>
          <a:p>
            <a:endParaRPr lang="es-ES" sz="1200" dirty="0"/>
          </a:p>
          <a:p>
            <a:r>
              <a:rPr lang="es-ES" sz="1200" dirty="0"/>
              <a:t>Tanto en </a:t>
            </a:r>
            <a:r>
              <a:rPr lang="es-ES" sz="1050" i="1" dirty="0"/>
              <a:t>Next_2</a:t>
            </a:r>
            <a:r>
              <a:rPr lang="es-ES" sz="1050" dirty="0"/>
              <a:t> </a:t>
            </a:r>
            <a:r>
              <a:rPr lang="es-ES" sz="1200" dirty="0"/>
              <a:t>como en </a:t>
            </a:r>
            <a:r>
              <a:rPr lang="es-ES" sz="1050" i="1" dirty="0"/>
              <a:t>Next_3</a:t>
            </a:r>
            <a:r>
              <a:rPr lang="es-ES" sz="1050" dirty="0"/>
              <a:t> </a:t>
            </a:r>
            <a:r>
              <a:rPr lang="es-ES" sz="1200" dirty="0"/>
              <a:t>se repite un patrón: Disminuye la concentración de compras en el espacio tiempo. Pero podemos tomar el Q3 de </a:t>
            </a:r>
            <a:r>
              <a:rPr lang="es-ES" sz="1050" i="1" dirty="0"/>
              <a:t>Next_1</a:t>
            </a:r>
            <a:r>
              <a:rPr lang="es-ES" sz="1200" dirty="0"/>
              <a:t> como otro punto interesante.</a:t>
            </a:r>
          </a:p>
          <a:p>
            <a:endParaRPr lang="es-ES" sz="1200" dirty="0"/>
          </a:p>
          <a:p>
            <a:r>
              <a:rPr lang="es-ES" sz="1200" dirty="0"/>
              <a:t>El </a:t>
            </a:r>
            <a:r>
              <a:rPr lang="es-ES" sz="1050" i="1" dirty="0"/>
              <a:t>punto de rescate </a:t>
            </a:r>
            <a:r>
              <a:rPr lang="es-ES" sz="1200" dirty="0"/>
              <a:t>lo podemos establecer a través del valor entre </a:t>
            </a:r>
            <a:r>
              <a:rPr lang="es-ES" sz="1050" i="1" dirty="0"/>
              <a:t>Q3</a:t>
            </a:r>
            <a:r>
              <a:rPr lang="es-ES" sz="1200" dirty="0"/>
              <a:t> y </a:t>
            </a:r>
            <a:r>
              <a:rPr lang="es-ES" sz="1050" i="1" dirty="0"/>
              <a:t>MAX</a:t>
            </a:r>
            <a:r>
              <a:rPr lang="es-ES" sz="1200" dirty="0"/>
              <a:t> de </a:t>
            </a:r>
            <a:r>
              <a:rPr lang="es-ES" sz="1050" i="1" dirty="0"/>
              <a:t>Next_1</a:t>
            </a:r>
            <a:r>
              <a:rPr lang="es-ES" sz="1200" i="1" dirty="0"/>
              <a:t>.</a:t>
            </a:r>
            <a:endParaRPr lang="es-ES" sz="1200" dirty="0"/>
          </a:p>
        </p:txBody>
      </p:sp>
    </p:spTree>
    <p:extLst>
      <p:ext uri="{BB962C8B-B14F-4D97-AF65-F5344CB8AC3E}">
        <p14:creationId xmlns:p14="http://schemas.microsoft.com/office/powerpoint/2010/main" val="33470977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1354217"/>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MÉTRICAS</a:t>
            </a:r>
          </a:p>
          <a:p>
            <a:pPr algn="ctr"/>
            <a:r>
              <a:rPr lang="es-ES" sz="2800" dirty="0">
                <a:ln w="28575">
                  <a:noFill/>
                </a:ln>
                <a:solidFill>
                  <a:srgbClr val="44B5B1"/>
                </a:solidFill>
              </a:rPr>
              <a:t>Resumen</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386576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1169729C-E7AF-4302-8AAB-1A286B889CE9}"/>
              </a:ext>
            </a:extLst>
          </p:cNvPr>
          <p:cNvPicPr>
            <a:picLocks noChangeAspect="1"/>
          </p:cNvPicPr>
          <p:nvPr/>
        </p:nvPicPr>
        <p:blipFill rotWithShape="1">
          <a:blip r:embed="rId2">
            <a:extLst>
              <a:ext uri="{28A0092B-C50C-407E-A947-70E740481C1C}">
                <a14:useLocalDpi xmlns:a14="http://schemas.microsoft.com/office/drawing/2010/main" val="0"/>
              </a:ext>
            </a:extLst>
          </a:blip>
          <a:srcRect l="18811" t="-1956" b="91686"/>
          <a:stretch/>
        </p:blipFill>
        <p:spPr>
          <a:xfrm>
            <a:off x="871042" y="4370825"/>
            <a:ext cx="4394325" cy="391902"/>
          </a:xfrm>
          <a:prstGeom prst="rect">
            <a:avLst/>
          </a:prstGeom>
        </p:spPr>
      </p:pic>
      <p:pic>
        <p:nvPicPr>
          <p:cNvPr id="18" name="Imagen 17">
            <a:extLst>
              <a:ext uri="{FF2B5EF4-FFF2-40B4-BE49-F238E27FC236}">
                <a16:creationId xmlns:a16="http://schemas.microsoft.com/office/drawing/2014/main" id="{6EE7FC39-C26C-4F78-BBD1-74196D2D9540}"/>
              </a:ext>
            </a:extLst>
          </p:cNvPr>
          <p:cNvPicPr>
            <a:picLocks noChangeAspect="1"/>
          </p:cNvPicPr>
          <p:nvPr/>
        </p:nvPicPr>
        <p:blipFill rotWithShape="1">
          <a:blip r:embed="rId3">
            <a:extLst>
              <a:ext uri="{28A0092B-C50C-407E-A947-70E740481C1C}">
                <a14:useLocalDpi xmlns:a14="http://schemas.microsoft.com/office/drawing/2010/main" val="0"/>
              </a:ext>
            </a:extLst>
          </a:blip>
          <a:srcRect l="40600" r="20467" b="91759"/>
          <a:stretch/>
        </p:blipFill>
        <p:spPr>
          <a:xfrm>
            <a:off x="1785770" y="2264792"/>
            <a:ext cx="2452743" cy="391902"/>
          </a:xfrm>
          <a:prstGeom prst="rect">
            <a:avLst/>
          </a:prstGeom>
        </p:spPr>
      </p:pic>
      <p:graphicFrame>
        <p:nvGraphicFramePr>
          <p:cNvPr id="5" name="Tabla 4">
            <a:extLst>
              <a:ext uri="{FF2B5EF4-FFF2-40B4-BE49-F238E27FC236}">
                <a16:creationId xmlns:a16="http://schemas.microsoft.com/office/drawing/2014/main" id="{A7521D92-BCF0-4CA8-914C-52DDC5DC1857}"/>
              </a:ext>
            </a:extLst>
          </p:cNvPr>
          <p:cNvGraphicFramePr>
            <a:graphicFrameLocks noGrp="1"/>
          </p:cNvGraphicFramePr>
          <p:nvPr>
            <p:extLst>
              <p:ext uri="{D42A27DB-BD31-4B8C-83A1-F6EECF244321}">
                <p14:modId xmlns:p14="http://schemas.microsoft.com/office/powerpoint/2010/main" val="106685226"/>
              </p:ext>
            </p:extLst>
          </p:nvPr>
        </p:nvGraphicFramePr>
        <p:xfrm>
          <a:off x="345560" y="2489076"/>
          <a:ext cx="5445288" cy="1933499"/>
        </p:xfrm>
        <a:graphic>
          <a:graphicData uri="http://schemas.openxmlformats.org/drawingml/2006/table">
            <a:tbl>
              <a:tblPr firstRow="1" bandRow="1">
                <a:tableStyleId>{F5AB1C69-6EDB-4FF4-983F-18BD219EF322}</a:tableStyleId>
              </a:tblPr>
              <a:tblGrid>
                <a:gridCol w="1361322">
                  <a:extLst>
                    <a:ext uri="{9D8B030D-6E8A-4147-A177-3AD203B41FA5}">
                      <a16:colId xmlns:a16="http://schemas.microsoft.com/office/drawing/2014/main" val="2956526557"/>
                    </a:ext>
                  </a:extLst>
                </a:gridCol>
                <a:gridCol w="1361322">
                  <a:extLst>
                    <a:ext uri="{9D8B030D-6E8A-4147-A177-3AD203B41FA5}">
                      <a16:colId xmlns:a16="http://schemas.microsoft.com/office/drawing/2014/main" val="2851986784"/>
                    </a:ext>
                  </a:extLst>
                </a:gridCol>
                <a:gridCol w="1222209">
                  <a:extLst>
                    <a:ext uri="{9D8B030D-6E8A-4147-A177-3AD203B41FA5}">
                      <a16:colId xmlns:a16="http://schemas.microsoft.com/office/drawing/2014/main" val="1530170804"/>
                    </a:ext>
                  </a:extLst>
                </a:gridCol>
                <a:gridCol w="1500435">
                  <a:extLst>
                    <a:ext uri="{9D8B030D-6E8A-4147-A177-3AD203B41FA5}">
                      <a16:colId xmlns:a16="http://schemas.microsoft.com/office/drawing/2014/main" val="2567378131"/>
                    </a:ext>
                  </a:extLst>
                </a:gridCol>
              </a:tblGrid>
              <a:tr h="1043986">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Electrocardiografía</a:t>
                      </a:r>
                    </a:p>
                  </a:txBody>
                  <a:tcPr marL="249387" marR="249387" marT="124695" marB="124695">
                    <a:solidFill>
                      <a:srgbClr val="91CDC1"/>
                    </a:solidFill>
                  </a:tcPr>
                </a:tc>
                <a:tc>
                  <a:txBody>
                    <a:bodyPr/>
                    <a:lstStyle/>
                    <a:p>
                      <a:pPr algn="l">
                        <a:lnSpc>
                          <a:spcPct val="150000"/>
                        </a:lnSpc>
                      </a:pPr>
                      <a:r>
                        <a:rPr lang="es-ES" sz="1200" dirty="0"/>
                        <a:t>Introducción Enfermería Endoscopia Digestiva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Urgencias Obstétricas Extrahospitalarias</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2 meses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6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9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9 meses – 1.75 años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pic>
        <p:nvPicPr>
          <p:cNvPr id="14" name="Imagen 13">
            <a:extLst>
              <a:ext uri="{FF2B5EF4-FFF2-40B4-BE49-F238E27FC236}">
                <a16:creationId xmlns:a16="http://schemas.microsoft.com/office/drawing/2014/main" id="{702449FF-ECCD-472A-8820-C9CD7A1ADF4D}"/>
              </a:ext>
            </a:extLst>
          </p:cNvPr>
          <p:cNvPicPr>
            <a:picLocks noChangeAspect="1"/>
          </p:cNvPicPr>
          <p:nvPr/>
        </p:nvPicPr>
        <p:blipFill rotWithShape="1">
          <a:blip r:embed="rId4">
            <a:extLst>
              <a:ext uri="{28A0092B-C50C-407E-A947-70E740481C1C}">
                <a14:useLocalDpi xmlns:a14="http://schemas.microsoft.com/office/drawing/2010/main" val="0"/>
              </a:ext>
            </a:extLst>
          </a:blip>
          <a:srcRect l="44033" t="-1" r="23516" b="93088"/>
          <a:stretch/>
        </p:blipFill>
        <p:spPr>
          <a:xfrm>
            <a:off x="1904104" y="152081"/>
            <a:ext cx="2226833" cy="358075"/>
          </a:xfrm>
          <a:prstGeom prst="rect">
            <a:avLst/>
          </a:prstGeom>
        </p:spPr>
      </p:pic>
      <p:graphicFrame>
        <p:nvGraphicFramePr>
          <p:cNvPr id="6" name="Tabla 5">
            <a:extLst>
              <a:ext uri="{FF2B5EF4-FFF2-40B4-BE49-F238E27FC236}">
                <a16:creationId xmlns:a16="http://schemas.microsoft.com/office/drawing/2014/main" id="{C7591FAA-6A39-40F8-962F-BEC6502407EF}"/>
              </a:ext>
            </a:extLst>
          </p:cNvPr>
          <p:cNvGraphicFramePr>
            <a:graphicFrameLocks noGrp="1"/>
          </p:cNvGraphicFramePr>
          <p:nvPr>
            <p:extLst>
              <p:ext uri="{D42A27DB-BD31-4B8C-83A1-F6EECF244321}">
                <p14:modId xmlns:p14="http://schemas.microsoft.com/office/powerpoint/2010/main" val="2076039163"/>
              </p:ext>
            </p:extLst>
          </p:nvPr>
        </p:nvGraphicFramePr>
        <p:xfrm>
          <a:off x="345560" y="4626831"/>
          <a:ext cx="5445288" cy="1884072"/>
        </p:xfrm>
        <a:graphic>
          <a:graphicData uri="http://schemas.openxmlformats.org/drawingml/2006/table">
            <a:tbl>
              <a:tblPr firstRow="1" bandRow="1">
                <a:tableStyleId>{F5AB1C69-6EDB-4FF4-983F-18BD219EF322}</a:tableStyleId>
              </a:tblPr>
              <a:tblGrid>
                <a:gridCol w="1361322">
                  <a:extLst>
                    <a:ext uri="{9D8B030D-6E8A-4147-A177-3AD203B41FA5}">
                      <a16:colId xmlns:a16="http://schemas.microsoft.com/office/drawing/2014/main" val="2956526557"/>
                    </a:ext>
                  </a:extLst>
                </a:gridCol>
                <a:gridCol w="1361322">
                  <a:extLst>
                    <a:ext uri="{9D8B030D-6E8A-4147-A177-3AD203B41FA5}">
                      <a16:colId xmlns:a16="http://schemas.microsoft.com/office/drawing/2014/main" val="2851986784"/>
                    </a:ext>
                  </a:extLst>
                </a:gridCol>
                <a:gridCol w="1361322">
                  <a:extLst>
                    <a:ext uri="{9D8B030D-6E8A-4147-A177-3AD203B41FA5}">
                      <a16:colId xmlns:a16="http://schemas.microsoft.com/office/drawing/2014/main" val="1530170804"/>
                    </a:ext>
                  </a:extLst>
                </a:gridCol>
                <a:gridCol w="1361322">
                  <a:extLst>
                    <a:ext uri="{9D8B030D-6E8A-4147-A177-3AD203B41FA5}">
                      <a16:colId xmlns:a16="http://schemas.microsoft.com/office/drawing/2014/main" val="2567378131"/>
                    </a:ext>
                  </a:extLst>
                </a:gridCol>
              </a:tblGrid>
              <a:tr h="1043986">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Electrocardiografía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Urgencias Obstétricas Extrahospitalarias</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Menopausia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2 meses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7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12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1 – 2.5 años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graphicFrame>
        <p:nvGraphicFramePr>
          <p:cNvPr id="7" name="Tabla 6">
            <a:extLst>
              <a:ext uri="{FF2B5EF4-FFF2-40B4-BE49-F238E27FC236}">
                <a16:creationId xmlns:a16="http://schemas.microsoft.com/office/drawing/2014/main" id="{610ED401-676D-408E-8DCF-B38C389B8594}"/>
              </a:ext>
            </a:extLst>
          </p:cNvPr>
          <p:cNvGraphicFramePr>
            <a:graphicFrameLocks noGrp="1"/>
          </p:cNvGraphicFramePr>
          <p:nvPr>
            <p:extLst>
              <p:ext uri="{D42A27DB-BD31-4B8C-83A1-F6EECF244321}">
                <p14:modId xmlns:p14="http://schemas.microsoft.com/office/powerpoint/2010/main" val="1581112358"/>
              </p:ext>
            </p:extLst>
          </p:nvPr>
        </p:nvGraphicFramePr>
        <p:xfrm>
          <a:off x="6720776" y="2381949"/>
          <a:ext cx="5125664" cy="1870380"/>
        </p:xfrm>
        <a:graphic>
          <a:graphicData uri="http://schemas.openxmlformats.org/drawingml/2006/table">
            <a:tbl>
              <a:tblPr firstRow="1" bandRow="1">
                <a:tableStyleId>{F5AB1C69-6EDB-4FF4-983F-18BD219EF322}</a:tableStyleId>
              </a:tblPr>
              <a:tblGrid>
                <a:gridCol w="1281416">
                  <a:extLst>
                    <a:ext uri="{9D8B030D-6E8A-4147-A177-3AD203B41FA5}">
                      <a16:colId xmlns:a16="http://schemas.microsoft.com/office/drawing/2014/main" val="2956526557"/>
                    </a:ext>
                  </a:extLst>
                </a:gridCol>
                <a:gridCol w="1281416">
                  <a:extLst>
                    <a:ext uri="{9D8B030D-6E8A-4147-A177-3AD203B41FA5}">
                      <a16:colId xmlns:a16="http://schemas.microsoft.com/office/drawing/2014/main" val="2851986784"/>
                    </a:ext>
                  </a:extLst>
                </a:gridCol>
                <a:gridCol w="1281416">
                  <a:extLst>
                    <a:ext uri="{9D8B030D-6E8A-4147-A177-3AD203B41FA5}">
                      <a16:colId xmlns:a16="http://schemas.microsoft.com/office/drawing/2014/main" val="1530170804"/>
                    </a:ext>
                  </a:extLst>
                </a:gridCol>
                <a:gridCol w="1281416">
                  <a:extLst>
                    <a:ext uri="{9D8B030D-6E8A-4147-A177-3AD203B41FA5}">
                      <a16:colId xmlns:a16="http://schemas.microsoft.com/office/drawing/2014/main" val="2567378131"/>
                    </a:ext>
                  </a:extLst>
                </a:gridCol>
              </a:tblGrid>
              <a:tr h="759284">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NEXT_1</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NEXT_2</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NEXT_3</a:t>
                      </a:r>
                    </a:p>
                  </a:txBody>
                  <a:tcPr marL="249387" marR="249387" marT="124695" marB="124695">
                    <a:solidFill>
                      <a:srgbClr val="91CDC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Entre 2 y 3 meses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Entre 6 y 7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Entre 9 y 12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Entre 9 meses y 2.5 años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cxnSp>
        <p:nvCxnSpPr>
          <p:cNvPr id="9" name="Conector: angular 8">
            <a:extLst>
              <a:ext uri="{FF2B5EF4-FFF2-40B4-BE49-F238E27FC236}">
                <a16:creationId xmlns:a16="http://schemas.microsoft.com/office/drawing/2014/main" id="{BDBABB46-FCE6-4F6C-B63B-A3017AD358BE}"/>
              </a:ext>
            </a:extLst>
          </p:cNvPr>
          <p:cNvCxnSpPr>
            <a:cxnSpLocks/>
            <a:stCxn id="4" idx="3"/>
            <a:endCxn id="7" idx="1"/>
          </p:cNvCxnSpPr>
          <p:nvPr/>
        </p:nvCxnSpPr>
        <p:spPr>
          <a:xfrm>
            <a:off x="5790848" y="1342784"/>
            <a:ext cx="929928" cy="1974355"/>
          </a:xfrm>
          <a:prstGeom prst="bentConnector3">
            <a:avLst>
              <a:gd name="adj1" fmla="val 50000"/>
            </a:avLst>
          </a:prstGeom>
          <a:ln>
            <a:solidFill>
              <a:srgbClr val="10A6AE"/>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r 12">
            <a:extLst>
              <a:ext uri="{FF2B5EF4-FFF2-40B4-BE49-F238E27FC236}">
                <a16:creationId xmlns:a16="http://schemas.microsoft.com/office/drawing/2014/main" id="{0CE992DE-8C08-4223-84ED-DFF4FA43C907}"/>
              </a:ext>
            </a:extLst>
          </p:cNvPr>
          <p:cNvCxnSpPr>
            <a:cxnSpLocks/>
            <a:stCxn id="6" idx="3"/>
            <a:endCxn id="7" idx="1"/>
          </p:cNvCxnSpPr>
          <p:nvPr/>
        </p:nvCxnSpPr>
        <p:spPr>
          <a:xfrm flipV="1">
            <a:off x="5790848" y="3317139"/>
            <a:ext cx="929928" cy="2251728"/>
          </a:xfrm>
          <a:prstGeom prst="bentConnector3">
            <a:avLst>
              <a:gd name="adj1" fmla="val 50000"/>
            </a:avLst>
          </a:prstGeom>
          <a:ln>
            <a:solidFill>
              <a:srgbClr val="10A6AE"/>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7C5A8150-46CD-4028-92DA-AFD45FD16123}"/>
              </a:ext>
            </a:extLst>
          </p:cNvPr>
          <p:cNvCxnSpPr>
            <a:endCxn id="7" idx="1"/>
          </p:cNvCxnSpPr>
          <p:nvPr/>
        </p:nvCxnSpPr>
        <p:spPr>
          <a:xfrm flipV="1">
            <a:off x="5790848" y="3317139"/>
            <a:ext cx="929928" cy="111862"/>
          </a:xfrm>
          <a:prstGeom prst="bentConnector3">
            <a:avLst/>
          </a:prstGeom>
          <a:ln>
            <a:solidFill>
              <a:srgbClr val="10A6AE"/>
            </a:solidFill>
            <a:tailEnd type="triangle"/>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189769F1-A099-4C73-813E-CB0C092899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2" name="CuadroTexto 1">
            <a:extLst>
              <a:ext uri="{FF2B5EF4-FFF2-40B4-BE49-F238E27FC236}">
                <a16:creationId xmlns:a16="http://schemas.microsoft.com/office/drawing/2014/main" id="{4F288F01-3EFD-4FC2-8F13-024D2C74B590}"/>
              </a:ext>
            </a:extLst>
          </p:cNvPr>
          <p:cNvSpPr txBox="1"/>
          <p:nvPr/>
        </p:nvSpPr>
        <p:spPr>
          <a:xfrm>
            <a:off x="6720776" y="2043395"/>
            <a:ext cx="5125664" cy="338554"/>
          </a:xfrm>
          <a:prstGeom prst="rect">
            <a:avLst/>
          </a:prstGeom>
          <a:noFill/>
        </p:spPr>
        <p:txBody>
          <a:bodyPr wrap="square" rtlCol="0">
            <a:spAutoFit/>
          </a:bodyPr>
          <a:lstStyle/>
          <a:p>
            <a:pPr algn="ctr"/>
            <a:r>
              <a:rPr lang="es-ES" sz="1600" b="1" dirty="0"/>
              <a:t>RESUMEN DE LOS TIEMPOS A SEGUIR EN LA SECUENCIA</a:t>
            </a:r>
          </a:p>
        </p:txBody>
      </p:sp>
      <p:graphicFrame>
        <p:nvGraphicFramePr>
          <p:cNvPr id="4" name="Tabla 3">
            <a:extLst>
              <a:ext uri="{FF2B5EF4-FFF2-40B4-BE49-F238E27FC236}">
                <a16:creationId xmlns:a16="http://schemas.microsoft.com/office/drawing/2014/main" id="{44972EF7-6589-4961-ABB5-1FE67CDE84D3}"/>
              </a:ext>
            </a:extLst>
          </p:cNvPr>
          <p:cNvGraphicFramePr>
            <a:graphicFrameLocks noGrp="1"/>
          </p:cNvGraphicFramePr>
          <p:nvPr>
            <p:extLst>
              <p:ext uri="{D42A27DB-BD31-4B8C-83A1-F6EECF244321}">
                <p14:modId xmlns:p14="http://schemas.microsoft.com/office/powerpoint/2010/main" val="366280725"/>
              </p:ext>
            </p:extLst>
          </p:nvPr>
        </p:nvGraphicFramePr>
        <p:xfrm>
          <a:off x="345560" y="400748"/>
          <a:ext cx="5445288" cy="1884072"/>
        </p:xfrm>
        <a:graphic>
          <a:graphicData uri="http://schemas.openxmlformats.org/drawingml/2006/table">
            <a:tbl>
              <a:tblPr firstRow="1" bandRow="1">
                <a:tableStyleId>{F5AB1C69-6EDB-4FF4-983F-18BD219EF322}</a:tableStyleId>
              </a:tblPr>
              <a:tblGrid>
                <a:gridCol w="1361322">
                  <a:extLst>
                    <a:ext uri="{9D8B030D-6E8A-4147-A177-3AD203B41FA5}">
                      <a16:colId xmlns:a16="http://schemas.microsoft.com/office/drawing/2014/main" val="2956526557"/>
                    </a:ext>
                  </a:extLst>
                </a:gridCol>
                <a:gridCol w="1361322">
                  <a:extLst>
                    <a:ext uri="{9D8B030D-6E8A-4147-A177-3AD203B41FA5}">
                      <a16:colId xmlns:a16="http://schemas.microsoft.com/office/drawing/2014/main" val="2851986784"/>
                    </a:ext>
                  </a:extLst>
                </a:gridCol>
                <a:gridCol w="1361322">
                  <a:extLst>
                    <a:ext uri="{9D8B030D-6E8A-4147-A177-3AD203B41FA5}">
                      <a16:colId xmlns:a16="http://schemas.microsoft.com/office/drawing/2014/main" val="1530170804"/>
                    </a:ext>
                  </a:extLst>
                </a:gridCol>
                <a:gridCol w="1361322">
                  <a:extLst>
                    <a:ext uri="{9D8B030D-6E8A-4147-A177-3AD203B41FA5}">
                      <a16:colId xmlns:a16="http://schemas.microsoft.com/office/drawing/2014/main" val="2567378131"/>
                    </a:ext>
                  </a:extLst>
                </a:gridCol>
              </a:tblGrid>
              <a:tr h="1043986">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Urgencias Obstétricas Extrahospitalarias</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Curso Completo De Diálisis Peritoneal</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Menopausia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3 meses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7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12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1 – 2.5 años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spTree>
    <p:extLst>
      <p:ext uri="{BB962C8B-B14F-4D97-AF65-F5344CB8AC3E}">
        <p14:creationId xmlns:p14="http://schemas.microsoft.com/office/powerpoint/2010/main" val="15874793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2585323"/>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MESES DE MAYOR FACTURACIÓN</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412598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9B630E9-3733-485E-9A85-85E0DF58C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049" y="412517"/>
            <a:ext cx="6329902" cy="2373714"/>
          </a:xfrm>
          <a:prstGeom prst="rect">
            <a:avLst/>
          </a:prstGeom>
        </p:spPr>
      </p:pic>
      <p:sp>
        <p:nvSpPr>
          <p:cNvPr id="5" name="CuadroTexto 4">
            <a:extLst>
              <a:ext uri="{FF2B5EF4-FFF2-40B4-BE49-F238E27FC236}">
                <a16:creationId xmlns:a16="http://schemas.microsoft.com/office/drawing/2014/main" id="{76B81429-F01C-4A6C-824A-3493CAE62D51}"/>
              </a:ext>
            </a:extLst>
          </p:cNvPr>
          <p:cNvSpPr txBox="1"/>
          <p:nvPr/>
        </p:nvSpPr>
        <p:spPr>
          <a:xfrm>
            <a:off x="3460376" y="2967335"/>
            <a:ext cx="5271247" cy="1754326"/>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DATA A PARTIR DE 2020</a:t>
            </a:r>
          </a:p>
        </p:txBody>
      </p:sp>
      <p:sp>
        <p:nvSpPr>
          <p:cNvPr id="6" name="Elipse 5">
            <a:extLst>
              <a:ext uri="{FF2B5EF4-FFF2-40B4-BE49-F238E27FC236}">
                <a16:creationId xmlns:a16="http://schemas.microsoft.com/office/drawing/2014/main" id="{5A99DDB6-2B60-4D40-B3A3-6DC71B86C5CF}"/>
              </a:ext>
            </a:extLst>
          </p:cNvPr>
          <p:cNvSpPr/>
          <p:nvPr/>
        </p:nvSpPr>
        <p:spPr>
          <a:xfrm>
            <a:off x="-1623940" y="-176895"/>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7B81417C-BAFE-4CD8-A2D8-5CF1DCEA1396}"/>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DB48C7C1-8603-4AC5-8C7E-C5B531976296}"/>
              </a:ext>
            </a:extLst>
          </p:cNvPr>
          <p:cNvSpPr/>
          <p:nvPr/>
        </p:nvSpPr>
        <p:spPr>
          <a:xfrm>
            <a:off x="1198065" y="4159944"/>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CFEE7EFB-3610-4D7C-BD05-D81C184DCF2F}"/>
              </a:ext>
            </a:extLst>
          </p:cNvPr>
          <p:cNvSpPr/>
          <p:nvPr/>
        </p:nvSpPr>
        <p:spPr>
          <a:xfrm>
            <a:off x="376096" y="3205780"/>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D5024CD-E320-4EB7-A4E0-2A7273E53D67}"/>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487C7B2B-85C8-4FD0-A375-ED1F12853DB7}"/>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F6BF51D8-5F8E-4788-BC57-2CA3F17FB001}"/>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66E56745-9F51-4485-9F5F-00F858F91029}"/>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46DDB117-B8D0-493E-B4B4-8300569B0254}"/>
              </a:ext>
            </a:extLst>
          </p:cNvPr>
          <p:cNvSpPr/>
          <p:nvPr/>
        </p:nvSpPr>
        <p:spPr>
          <a:xfrm>
            <a:off x="7807229" y="990629"/>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F472A29F-8DE3-4CAD-B764-8223589AE551}"/>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EC3143CE-508F-4C24-94DA-E1AB9C0BEBA7}"/>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533224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B81429-F01C-4A6C-824A-3493CAE62D51}"/>
              </a:ext>
            </a:extLst>
          </p:cNvPr>
          <p:cNvSpPr txBox="1"/>
          <p:nvPr/>
        </p:nvSpPr>
        <p:spPr>
          <a:xfrm>
            <a:off x="3460376" y="331413"/>
            <a:ext cx="5271247" cy="923330"/>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¿POR QUÉ 2020?</a:t>
            </a:r>
          </a:p>
        </p:txBody>
      </p:sp>
      <p:sp>
        <p:nvSpPr>
          <p:cNvPr id="6" name="Elipse 5">
            <a:extLst>
              <a:ext uri="{FF2B5EF4-FFF2-40B4-BE49-F238E27FC236}">
                <a16:creationId xmlns:a16="http://schemas.microsoft.com/office/drawing/2014/main" id="{5A99DDB6-2B60-4D40-B3A3-6DC71B86C5CF}"/>
              </a:ext>
            </a:extLst>
          </p:cNvPr>
          <p:cNvSpPr/>
          <p:nvPr/>
        </p:nvSpPr>
        <p:spPr>
          <a:xfrm>
            <a:off x="-1856525" y="-778417"/>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7B81417C-BAFE-4CD8-A2D8-5CF1DCEA1396}"/>
              </a:ext>
            </a:extLst>
          </p:cNvPr>
          <p:cNvSpPr/>
          <p:nvPr/>
        </p:nvSpPr>
        <p:spPr>
          <a:xfrm>
            <a:off x="581292" y="5961193"/>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DB48C7C1-8603-4AC5-8C7E-C5B531976296}"/>
              </a:ext>
            </a:extLst>
          </p:cNvPr>
          <p:cNvSpPr/>
          <p:nvPr/>
        </p:nvSpPr>
        <p:spPr>
          <a:xfrm>
            <a:off x="936171" y="4405958"/>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CFEE7EFB-3610-4D7C-BD05-D81C184DCF2F}"/>
              </a:ext>
            </a:extLst>
          </p:cNvPr>
          <p:cNvSpPr/>
          <p:nvPr/>
        </p:nvSpPr>
        <p:spPr>
          <a:xfrm>
            <a:off x="376096" y="3205780"/>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D5024CD-E320-4EB7-A4E0-2A7273E53D67}"/>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487C7B2B-85C8-4FD0-A375-ED1F12853DB7}"/>
              </a:ext>
            </a:extLst>
          </p:cNvPr>
          <p:cNvSpPr/>
          <p:nvPr/>
        </p:nvSpPr>
        <p:spPr>
          <a:xfrm>
            <a:off x="10919450" y="40194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F6BF51D8-5F8E-4788-BC57-2CA3F17FB001}"/>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66E56745-9F51-4485-9F5F-00F858F91029}"/>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46DDB117-B8D0-493E-B4B4-8300569B0254}"/>
              </a:ext>
            </a:extLst>
          </p:cNvPr>
          <p:cNvSpPr/>
          <p:nvPr/>
        </p:nvSpPr>
        <p:spPr>
          <a:xfrm>
            <a:off x="7832629" y="1254743"/>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F472A29F-8DE3-4CAD-B764-8223589AE551}"/>
              </a:ext>
            </a:extLst>
          </p:cNvPr>
          <p:cNvSpPr/>
          <p:nvPr/>
        </p:nvSpPr>
        <p:spPr>
          <a:xfrm>
            <a:off x="9330065" y="120092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EC3143CE-508F-4C24-94DA-E1AB9C0BEBA7}"/>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a:extLst>
              <a:ext uri="{FF2B5EF4-FFF2-40B4-BE49-F238E27FC236}">
                <a16:creationId xmlns:a16="http://schemas.microsoft.com/office/drawing/2014/main" id="{1BA2F1ED-FF87-4D8D-B190-392452332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pic>
        <p:nvPicPr>
          <p:cNvPr id="19" name="Imagen 18">
            <a:extLst>
              <a:ext uri="{FF2B5EF4-FFF2-40B4-BE49-F238E27FC236}">
                <a16:creationId xmlns:a16="http://schemas.microsoft.com/office/drawing/2014/main" id="{419DEAC8-6348-4BEB-B0AD-F5CFFDA14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448" y="1709225"/>
            <a:ext cx="9153162" cy="4251968"/>
          </a:xfrm>
          <a:prstGeom prst="rect">
            <a:avLst/>
          </a:prstGeom>
        </p:spPr>
      </p:pic>
      <p:pic>
        <p:nvPicPr>
          <p:cNvPr id="20" name="Imagen 19">
            <a:extLst>
              <a:ext uri="{FF2B5EF4-FFF2-40B4-BE49-F238E27FC236}">
                <a16:creationId xmlns:a16="http://schemas.microsoft.com/office/drawing/2014/main" id="{3747C9DE-A50A-4B5E-8606-2D593F01125C}"/>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7641" t="62285" r="55871" b="10455"/>
          <a:stretch/>
        </p:blipFill>
        <p:spPr>
          <a:xfrm>
            <a:off x="2222766" y="4357489"/>
            <a:ext cx="3339834" cy="1159096"/>
          </a:xfrm>
          <a:prstGeom prst="rect">
            <a:avLst/>
          </a:prstGeom>
        </p:spPr>
      </p:pic>
    </p:spTree>
    <p:extLst>
      <p:ext uri="{BB962C8B-B14F-4D97-AF65-F5344CB8AC3E}">
        <p14:creationId xmlns:p14="http://schemas.microsoft.com/office/powerpoint/2010/main" val="17243324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B81429-F01C-4A6C-824A-3493CAE62D51}"/>
              </a:ext>
            </a:extLst>
          </p:cNvPr>
          <p:cNvSpPr txBox="1"/>
          <p:nvPr/>
        </p:nvSpPr>
        <p:spPr>
          <a:xfrm>
            <a:off x="3460376" y="380514"/>
            <a:ext cx="5271247" cy="923330"/>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BASE DE DATOS</a:t>
            </a:r>
          </a:p>
        </p:txBody>
      </p:sp>
      <p:sp>
        <p:nvSpPr>
          <p:cNvPr id="6" name="Elipse 5">
            <a:extLst>
              <a:ext uri="{FF2B5EF4-FFF2-40B4-BE49-F238E27FC236}">
                <a16:creationId xmlns:a16="http://schemas.microsoft.com/office/drawing/2014/main" id="{5A99DDB6-2B60-4D40-B3A3-6DC71B86C5CF}"/>
              </a:ext>
            </a:extLst>
          </p:cNvPr>
          <p:cNvSpPr/>
          <p:nvPr/>
        </p:nvSpPr>
        <p:spPr>
          <a:xfrm>
            <a:off x="-1623940" y="-176895"/>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7B81417C-BAFE-4CD8-A2D8-5CF1DCEA1396}"/>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DB48C7C1-8603-4AC5-8C7E-C5B531976296}"/>
              </a:ext>
            </a:extLst>
          </p:cNvPr>
          <p:cNvSpPr/>
          <p:nvPr/>
        </p:nvSpPr>
        <p:spPr>
          <a:xfrm>
            <a:off x="1198065" y="4159944"/>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CFEE7EFB-3610-4D7C-BD05-D81C184DCF2F}"/>
              </a:ext>
            </a:extLst>
          </p:cNvPr>
          <p:cNvSpPr/>
          <p:nvPr/>
        </p:nvSpPr>
        <p:spPr>
          <a:xfrm>
            <a:off x="376096" y="3205780"/>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D5024CD-E320-4EB7-A4E0-2A7273E53D67}"/>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487C7B2B-85C8-4FD0-A375-ED1F12853DB7}"/>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F6BF51D8-5F8E-4788-BC57-2CA3F17FB001}"/>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66E56745-9F51-4485-9F5F-00F858F91029}"/>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46DDB117-B8D0-493E-B4B4-8300569B0254}"/>
              </a:ext>
            </a:extLst>
          </p:cNvPr>
          <p:cNvSpPr/>
          <p:nvPr/>
        </p:nvSpPr>
        <p:spPr>
          <a:xfrm>
            <a:off x="7807229" y="990629"/>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F472A29F-8DE3-4CAD-B764-8223589AE551}"/>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EC3143CE-508F-4C24-94DA-E1AB9C0BEBA7}"/>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2857179C-7101-48AB-8A58-D67FF375BB2E}"/>
              </a:ext>
            </a:extLst>
          </p:cNvPr>
          <p:cNvSpPr txBox="1"/>
          <p:nvPr/>
        </p:nvSpPr>
        <p:spPr>
          <a:xfrm>
            <a:off x="2694046" y="3277056"/>
            <a:ext cx="6803908" cy="923330"/>
          </a:xfrm>
          <a:prstGeom prst="rect">
            <a:avLst/>
          </a:prstGeom>
          <a:noFill/>
          <a:ln w="9525">
            <a:noFill/>
          </a:ln>
        </p:spPr>
        <p:txBody>
          <a:bodyPr wrap="square" rtlCol="0">
            <a:spAutoFit/>
          </a:bodyPr>
          <a:lstStyle/>
          <a:p>
            <a:pPr algn="ctr"/>
            <a:r>
              <a:rPr lang="es-ES" dirty="0"/>
              <a:t>Continúa siendo la misma Base de Datos, pero se ha filtrado para tener un conjunto de datos con información desde 2020 hasta la fecha límite de la base de datos (13 de Septiembre de 2023)</a:t>
            </a:r>
          </a:p>
        </p:txBody>
      </p:sp>
      <p:pic>
        <p:nvPicPr>
          <p:cNvPr id="18" name="Imagen 17">
            <a:extLst>
              <a:ext uri="{FF2B5EF4-FFF2-40B4-BE49-F238E27FC236}">
                <a16:creationId xmlns:a16="http://schemas.microsoft.com/office/drawing/2014/main" id="{1BA2F1ED-FF87-4D8D-B190-392452332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Tree>
    <p:extLst>
      <p:ext uri="{BB962C8B-B14F-4D97-AF65-F5344CB8AC3E}">
        <p14:creationId xmlns:p14="http://schemas.microsoft.com/office/powerpoint/2010/main" val="41839976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2954655"/>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FORMACIONES QUE MÁS HAN FACTURADO</a:t>
            </a:r>
          </a:p>
          <a:p>
            <a:pPr algn="ctr"/>
            <a:r>
              <a:rPr lang="es-ES" dirty="0">
                <a:ln w="28575">
                  <a:noFill/>
                </a:ln>
                <a:solidFill>
                  <a:srgbClr val="44B5B1"/>
                </a:solidFill>
              </a:rPr>
              <a:t>(desde 2020)</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310909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3575B94-6E15-4BF1-9748-C5578EF55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8" y="641806"/>
            <a:ext cx="9369593" cy="6087102"/>
          </a:xfrm>
          <a:prstGeom prst="rect">
            <a:avLst/>
          </a:prstGeom>
        </p:spPr>
      </p:pic>
      <p:grpSp>
        <p:nvGrpSpPr>
          <p:cNvPr id="18" name="Grupo 17">
            <a:extLst>
              <a:ext uri="{FF2B5EF4-FFF2-40B4-BE49-F238E27FC236}">
                <a16:creationId xmlns:a16="http://schemas.microsoft.com/office/drawing/2014/main" id="{F3501C70-BA48-45C6-87F0-5669D8CE18BA}"/>
              </a:ext>
            </a:extLst>
          </p:cNvPr>
          <p:cNvGrpSpPr/>
          <p:nvPr/>
        </p:nvGrpSpPr>
        <p:grpSpPr>
          <a:xfrm>
            <a:off x="1979407" y="641806"/>
            <a:ext cx="8122024" cy="6087102"/>
            <a:chOff x="1979407" y="641806"/>
            <a:chExt cx="8122024" cy="6087102"/>
          </a:xfrm>
        </p:grpSpPr>
        <p:grpSp>
          <p:nvGrpSpPr>
            <p:cNvPr id="15" name="Grupo 14">
              <a:extLst>
                <a:ext uri="{FF2B5EF4-FFF2-40B4-BE49-F238E27FC236}">
                  <a16:creationId xmlns:a16="http://schemas.microsoft.com/office/drawing/2014/main" id="{DEA4CAC5-E908-4210-89FC-EF57FF679F2C}"/>
                </a:ext>
              </a:extLst>
            </p:cNvPr>
            <p:cNvGrpSpPr/>
            <p:nvPr/>
          </p:nvGrpSpPr>
          <p:grpSpPr>
            <a:xfrm>
              <a:off x="1979407" y="641806"/>
              <a:ext cx="8122024" cy="6087102"/>
              <a:chOff x="1979407" y="641806"/>
              <a:chExt cx="8122024" cy="6087102"/>
            </a:xfrm>
          </p:grpSpPr>
          <p:pic>
            <p:nvPicPr>
              <p:cNvPr id="7" name="Imagen 6">
                <a:extLst>
                  <a:ext uri="{FF2B5EF4-FFF2-40B4-BE49-F238E27FC236}">
                    <a16:creationId xmlns:a16="http://schemas.microsoft.com/office/drawing/2014/main" id="{4A67157B-85F0-45BB-9CA2-EDF93631F0BD}"/>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29619" t="7836"/>
              <a:stretch/>
            </p:blipFill>
            <p:spPr>
              <a:xfrm>
                <a:off x="3506993" y="1118794"/>
                <a:ext cx="6594438" cy="5610113"/>
              </a:xfrm>
              <a:prstGeom prst="rect">
                <a:avLst/>
              </a:prstGeom>
            </p:spPr>
          </p:pic>
          <p:pic>
            <p:nvPicPr>
              <p:cNvPr id="8" name="Imagen 7">
                <a:extLst>
                  <a:ext uri="{FF2B5EF4-FFF2-40B4-BE49-F238E27FC236}">
                    <a16:creationId xmlns:a16="http://schemas.microsoft.com/office/drawing/2014/main" id="{76ED42C5-BBAD-4D25-9ADD-39BE8267256F}"/>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59356"/>
              <a:stretch/>
            </p:blipFill>
            <p:spPr>
              <a:xfrm>
                <a:off x="6293223" y="641806"/>
                <a:ext cx="3808207" cy="6087102"/>
              </a:xfrm>
              <a:prstGeom prst="rect">
                <a:avLst/>
              </a:prstGeom>
            </p:spPr>
          </p:pic>
          <p:pic>
            <p:nvPicPr>
              <p:cNvPr id="11" name="Imagen 10">
                <a:extLst>
                  <a:ext uri="{FF2B5EF4-FFF2-40B4-BE49-F238E27FC236}">
                    <a16:creationId xmlns:a16="http://schemas.microsoft.com/office/drawing/2014/main" id="{238DF594-BF88-48AB-A87A-2ABE9A90A670}"/>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3315" t="79234"/>
              <a:stretch/>
            </p:blipFill>
            <p:spPr>
              <a:xfrm>
                <a:off x="1979407" y="5464885"/>
                <a:ext cx="8122024" cy="1264022"/>
              </a:xfrm>
              <a:prstGeom prst="rect">
                <a:avLst/>
              </a:prstGeom>
            </p:spPr>
          </p:pic>
          <p:pic>
            <p:nvPicPr>
              <p:cNvPr id="12" name="Imagen 11">
                <a:extLst>
                  <a:ext uri="{FF2B5EF4-FFF2-40B4-BE49-F238E27FC236}">
                    <a16:creationId xmlns:a16="http://schemas.microsoft.com/office/drawing/2014/main" id="{91390D6A-6ED0-4085-ACB5-CB608A27ED93}"/>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21696" t="66862" b="12371"/>
              <a:stretch/>
            </p:blipFill>
            <p:spPr>
              <a:xfrm>
                <a:off x="2764715" y="4711849"/>
                <a:ext cx="7336716" cy="1264022"/>
              </a:xfrm>
              <a:prstGeom prst="rect">
                <a:avLst/>
              </a:prstGeom>
            </p:spPr>
          </p:pic>
          <p:pic>
            <p:nvPicPr>
              <p:cNvPr id="13" name="Imagen 12">
                <a:extLst>
                  <a:ext uri="{FF2B5EF4-FFF2-40B4-BE49-F238E27FC236}">
                    <a16:creationId xmlns:a16="http://schemas.microsoft.com/office/drawing/2014/main" id="{98A7ADFB-8A56-4D65-A978-A8728BEC091D}"/>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27896" t="56965" r="-1" b="29073"/>
              <a:stretch/>
            </p:blipFill>
            <p:spPr>
              <a:xfrm>
                <a:off x="3345627" y="4109422"/>
                <a:ext cx="6755803" cy="849854"/>
              </a:xfrm>
              <a:prstGeom prst="rect">
                <a:avLst/>
              </a:prstGeom>
            </p:spPr>
          </p:pic>
          <p:pic>
            <p:nvPicPr>
              <p:cNvPr id="14" name="Imagen 13">
                <a:extLst>
                  <a:ext uri="{FF2B5EF4-FFF2-40B4-BE49-F238E27FC236}">
                    <a16:creationId xmlns:a16="http://schemas.microsoft.com/office/drawing/2014/main" id="{44CDF70D-93CF-46D6-A4B3-3049EEED2DD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24107" t="63504" r="-2" b="27482"/>
              <a:stretch/>
            </p:blipFill>
            <p:spPr>
              <a:xfrm>
                <a:off x="2990625" y="4507454"/>
                <a:ext cx="7110805" cy="548640"/>
              </a:xfrm>
              <a:prstGeom prst="rect">
                <a:avLst/>
              </a:prstGeom>
            </p:spPr>
          </p:pic>
        </p:grpSp>
        <p:pic>
          <p:nvPicPr>
            <p:cNvPr id="16" name="Imagen 15">
              <a:extLst>
                <a:ext uri="{FF2B5EF4-FFF2-40B4-BE49-F238E27FC236}">
                  <a16:creationId xmlns:a16="http://schemas.microsoft.com/office/drawing/2014/main" id="{2A9D1CBC-1EF1-412D-8BC0-ED3F8E7F5C38}"/>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26289" t="59792" r="-2" b="33138"/>
            <a:stretch/>
          </p:blipFill>
          <p:spPr>
            <a:xfrm>
              <a:off x="3195021" y="4281544"/>
              <a:ext cx="6906408" cy="430304"/>
            </a:xfrm>
            <a:prstGeom prst="rect">
              <a:avLst/>
            </a:prstGeom>
          </p:spPr>
        </p:pic>
        <p:pic>
          <p:nvPicPr>
            <p:cNvPr id="17" name="Imagen 16">
              <a:extLst>
                <a:ext uri="{FF2B5EF4-FFF2-40B4-BE49-F238E27FC236}">
                  <a16:creationId xmlns:a16="http://schemas.microsoft.com/office/drawing/2014/main" id="{75279CFA-A3E6-4C5D-8B8B-B7446E0560D7}"/>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25256" t="61847" r="-2" b="33165"/>
            <a:stretch/>
          </p:blipFill>
          <p:spPr>
            <a:xfrm>
              <a:off x="3098201" y="4408253"/>
              <a:ext cx="7003227" cy="303595"/>
            </a:xfrm>
            <a:prstGeom prst="rect">
              <a:avLst/>
            </a:prstGeom>
          </p:spPr>
        </p:pic>
      </p:grpSp>
      <p:sp>
        <p:nvSpPr>
          <p:cNvPr id="19" name="Flecha: a la derecha 18">
            <a:extLst>
              <a:ext uri="{FF2B5EF4-FFF2-40B4-BE49-F238E27FC236}">
                <a16:creationId xmlns:a16="http://schemas.microsoft.com/office/drawing/2014/main" id="{A4AF298D-8FB9-4F0E-8E41-2687161E757E}"/>
              </a:ext>
            </a:extLst>
          </p:cNvPr>
          <p:cNvSpPr/>
          <p:nvPr/>
        </p:nvSpPr>
        <p:spPr>
          <a:xfrm rot="-2700000">
            <a:off x="250947" y="6197954"/>
            <a:ext cx="571500" cy="177800"/>
          </a:xfrm>
          <a:prstGeom prst="rightArrow">
            <a:avLst/>
          </a:prstGeom>
          <a:solidFill>
            <a:srgbClr val="46B5AF"/>
          </a:solid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EB974FE8-3374-40D1-A018-2AD321A7D872}"/>
              </a:ext>
            </a:extLst>
          </p:cNvPr>
          <p:cNvSpPr/>
          <p:nvPr/>
        </p:nvSpPr>
        <p:spPr>
          <a:xfrm rot="-2700000">
            <a:off x="1676163" y="5111067"/>
            <a:ext cx="571500" cy="177800"/>
          </a:xfrm>
          <a:prstGeom prst="rightArrow">
            <a:avLst/>
          </a:prstGeom>
          <a:solidFill>
            <a:srgbClr val="46B5AF"/>
          </a:solid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5D84EBDD-81BA-472D-B501-094B334D2023}"/>
              </a:ext>
            </a:extLst>
          </p:cNvPr>
          <p:cNvSpPr/>
          <p:nvPr/>
        </p:nvSpPr>
        <p:spPr>
          <a:xfrm rot="-2700000">
            <a:off x="1301174" y="5743078"/>
            <a:ext cx="571500" cy="177800"/>
          </a:xfrm>
          <a:prstGeom prst="rightArrow">
            <a:avLst/>
          </a:prstGeom>
          <a:solidFill>
            <a:srgbClr val="46B5AF"/>
          </a:solid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405C3AE-9135-4140-824D-3B0C3019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Tree>
    <p:extLst>
      <p:ext uri="{BB962C8B-B14F-4D97-AF65-F5344CB8AC3E}">
        <p14:creationId xmlns:p14="http://schemas.microsoft.com/office/powerpoint/2010/main" val="334711956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 presetClass="entr" presetSubtype="1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additive="base">
                                        <p:cTn id="10" dur="500" fill="hold"/>
                                        <p:tgtEl>
                                          <p:spTgt spid="20"/>
                                        </p:tgtEl>
                                        <p:attrNameLst>
                                          <p:attrName>ppt_x</p:attrName>
                                        </p:attrNameLst>
                                      </p:cBhvr>
                                      <p:tavLst>
                                        <p:tav tm="0">
                                          <p:val>
                                            <p:strVal val="0-#ppt_w/2"/>
                                          </p:val>
                                        </p:tav>
                                        <p:tav tm="100000">
                                          <p:val>
                                            <p:strVal val="#ppt_x"/>
                                          </p:val>
                                        </p:tav>
                                      </p:tavLst>
                                    </p:anim>
                                    <p:anim calcmode="lin" valueType="num">
                                      <p:cBhvr additive="base">
                                        <p:cTn id="11" dur="500" fill="hold"/>
                                        <p:tgtEl>
                                          <p:spTgt spid="20"/>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30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0-#ppt_w/2"/>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40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0-#ppt_w/2"/>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2585323"/>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QUÉ VAN A MOSTRAR LAS GRÁFICAS</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838088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42F7F8E-1ACB-4E15-A3A2-A1B23C53A54E}"/>
              </a:ext>
            </a:extLst>
          </p:cNvPr>
          <p:cNvSpPr txBox="1"/>
          <p:nvPr/>
        </p:nvSpPr>
        <p:spPr>
          <a:xfrm>
            <a:off x="3460376" y="293951"/>
            <a:ext cx="5271247" cy="923330"/>
          </a:xfrm>
          <a:prstGeom prst="rect">
            <a:avLst/>
          </a:prstGeom>
          <a:noFill/>
          <a:ln>
            <a:noFill/>
          </a:ln>
        </p:spPr>
        <p:txBody>
          <a:bodyPr wrap="square" rtlCol="0">
            <a:spAutoFit/>
          </a:bodyPr>
          <a:lstStyle/>
          <a:p>
            <a:pPr algn="ctr"/>
            <a:r>
              <a:rPr lang="es-ES" sz="5400" b="1" dirty="0">
                <a:ln w="28575">
                  <a:solidFill>
                    <a:srgbClr val="44B5B1"/>
                  </a:solidFill>
                </a:ln>
                <a:solidFill>
                  <a:srgbClr val="44B5B1"/>
                </a:solidFill>
              </a:rPr>
              <a:t>Descripción</a:t>
            </a:r>
          </a:p>
        </p:txBody>
      </p:sp>
      <p:grpSp>
        <p:nvGrpSpPr>
          <p:cNvPr id="51" name="Grupo 50">
            <a:extLst>
              <a:ext uri="{FF2B5EF4-FFF2-40B4-BE49-F238E27FC236}">
                <a16:creationId xmlns:a16="http://schemas.microsoft.com/office/drawing/2014/main" id="{62C2FE56-C949-493F-9526-4D4181DD4C8C}"/>
              </a:ext>
            </a:extLst>
          </p:cNvPr>
          <p:cNvGrpSpPr/>
          <p:nvPr/>
        </p:nvGrpSpPr>
        <p:grpSpPr>
          <a:xfrm>
            <a:off x="2408817" y="2942216"/>
            <a:ext cx="1398495" cy="3367144"/>
            <a:chOff x="2408817" y="2942216"/>
            <a:chExt cx="1398495" cy="3367144"/>
          </a:xfrm>
        </p:grpSpPr>
        <p:sp>
          <p:nvSpPr>
            <p:cNvPr id="5" name="Rectángulo: esquinas redondeadas 4">
              <a:extLst>
                <a:ext uri="{FF2B5EF4-FFF2-40B4-BE49-F238E27FC236}">
                  <a16:creationId xmlns:a16="http://schemas.microsoft.com/office/drawing/2014/main" id="{08FB228A-6002-4961-8B9B-060F33262137}"/>
                </a:ext>
              </a:extLst>
            </p:cNvPr>
            <p:cNvSpPr/>
            <p:nvPr/>
          </p:nvSpPr>
          <p:spPr>
            <a:xfrm>
              <a:off x="2408817" y="2942216"/>
              <a:ext cx="1398495" cy="3367144"/>
            </a:xfrm>
            <a:prstGeom prst="roundRect">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5050D3B1-58DA-43C0-ADD3-EF68599C341D}"/>
                </a:ext>
              </a:extLst>
            </p:cNvPr>
            <p:cNvSpPr txBox="1"/>
            <p:nvPr/>
          </p:nvSpPr>
          <p:spPr>
            <a:xfrm>
              <a:off x="2408817" y="4021745"/>
              <a:ext cx="1398495" cy="1200329"/>
            </a:xfrm>
            <a:prstGeom prst="rect">
              <a:avLst/>
            </a:prstGeom>
            <a:noFill/>
          </p:spPr>
          <p:txBody>
            <a:bodyPr wrap="square" rtlCol="0">
              <a:spAutoFit/>
            </a:bodyPr>
            <a:lstStyle/>
            <a:p>
              <a:pPr algn="ctr"/>
              <a:r>
                <a:rPr lang="es-ES" sz="3600" dirty="0"/>
                <a:t>Curso TOP</a:t>
              </a:r>
            </a:p>
          </p:txBody>
        </p:sp>
      </p:grpSp>
      <p:grpSp>
        <p:nvGrpSpPr>
          <p:cNvPr id="50" name="Grupo 49">
            <a:extLst>
              <a:ext uri="{FF2B5EF4-FFF2-40B4-BE49-F238E27FC236}">
                <a16:creationId xmlns:a16="http://schemas.microsoft.com/office/drawing/2014/main" id="{2CD99282-DF33-4239-A309-9CA5512E73ED}"/>
              </a:ext>
            </a:extLst>
          </p:cNvPr>
          <p:cNvGrpSpPr/>
          <p:nvPr/>
        </p:nvGrpSpPr>
        <p:grpSpPr>
          <a:xfrm>
            <a:off x="4400772" y="2463044"/>
            <a:ext cx="5382409" cy="3846316"/>
            <a:chOff x="4400772" y="2463044"/>
            <a:chExt cx="5382409" cy="3846316"/>
          </a:xfrm>
        </p:grpSpPr>
        <p:grpSp>
          <p:nvGrpSpPr>
            <p:cNvPr id="31" name="Grupo 30">
              <a:extLst>
                <a:ext uri="{FF2B5EF4-FFF2-40B4-BE49-F238E27FC236}">
                  <a16:creationId xmlns:a16="http://schemas.microsoft.com/office/drawing/2014/main" id="{C9AC9837-B58A-46A0-B145-D4ED6C417CDF}"/>
                </a:ext>
              </a:extLst>
            </p:cNvPr>
            <p:cNvGrpSpPr/>
            <p:nvPr/>
          </p:nvGrpSpPr>
          <p:grpSpPr>
            <a:xfrm>
              <a:off x="4400772" y="2942216"/>
              <a:ext cx="5382409" cy="3367144"/>
              <a:chOff x="4400774" y="2942216"/>
              <a:chExt cx="5382409" cy="3367144"/>
            </a:xfrm>
          </p:grpSpPr>
          <p:grpSp>
            <p:nvGrpSpPr>
              <p:cNvPr id="32" name="Grupo 31">
                <a:extLst>
                  <a:ext uri="{FF2B5EF4-FFF2-40B4-BE49-F238E27FC236}">
                    <a16:creationId xmlns:a16="http://schemas.microsoft.com/office/drawing/2014/main" id="{00928291-33B5-4959-8684-DC94B2144D3A}"/>
                  </a:ext>
                </a:extLst>
              </p:cNvPr>
              <p:cNvGrpSpPr/>
              <p:nvPr/>
            </p:nvGrpSpPr>
            <p:grpSpPr>
              <a:xfrm>
                <a:off x="4400774" y="2942216"/>
                <a:ext cx="5382409" cy="3367144"/>
                <a:chOff x="4710057" y="2942216"/>
                <a:chExt cx="5382409" cy="3367144"/>
              </a:xfrm>
            </p:grpSpPr>
            <p:sp>
              <p:nvSpPr>
                <p:cNvPr id="43" name="Rectángulo: esquinas redondeadas 42">
                  <a:extLst>
                    <a:ext uri="{FF2B5EF4-FFF2-40B4-BE49-F238E27FC236}">
                      <a16:creationId xmlns:a16="http://schemas.microsoft.com/office/drawing/2014/main" id="{400A1B2B-868B-4F63-AF77-6308F410863A}"/>
                    </a:ext>
                  </a:extLst>
                </p:cNvPr>
                <p:cNvSpPr/>
                <p:nvPr/>
              </p:nvSpPr>
              <p:spPr>
                <a:xfrm>
                  <a:off x="4710057" y="2942216"/>
                  <a:ext cx="1398495" cy="336714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Rectángulo: esquinas redondeadas 43">
                  <a:extLst>
                    <a:ext uri="{FF2B5EF4-FFF2-40B4-BE49-F238E27FC236}">
                      <a16:creationId xmlns:a16="http://schemas.microsoft.com/office/drawing/2014/main" id="{14D140F1-7F09-4FCA-88CF-A0D102A6BC49}"/>
                    </a:ext>
                  </a:extLst>
                </p:cNvPr>
                <p:cNvSpPr/>
                <p:nvPr/>
              </p:nvSpPr>
              <p:spPr>
                <a:xfrm>
                  <a:off x="6702014" y="2942216"/>
                  <a:ext cx="1398495" cy="336714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lumMod val="50000"/>
                      </a:schemeClr>
                    </a:solidFill>
                  </a:endParaRPr>
                </a:p>
              </p:txBody>
            </p:sp>
            <p:sp>
              <p:nvSpPr>
                <p:cNvPr id="45" name="Rectángulo: esquinas redondeadas 44">
                  <a:extLst>
                    <a:ext uri="{FF2B5EF4-FFF2-40B4-BE49-F238E27FC236}">
                      <a16:creationId xmlns:a16="http://schemas.microsoft.com/office/drawing/2014/main" id="{401A2E10-BDC0-4D05-A6C0-9CA156F71FDA}"/>
                    </a:ext>
                  </a:extLst>
                </p:cNvPr>
                <p:cNvSpPr/>
                <p:nvPr/>
              </p:nvSpPr>
              <p:spPr>
                <a:xfrm>
                  <a:off x="8693971" y="2942216"/>
                  <a:ext cx="1398495" cy="336714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4" name="CuadroTexto 33">
                <a:extLst>
                  <a:ext uri="{FF2B5EF4-FFF2-40B4-BE49-F238E27FC236}">
                    <a16:creationId xmlns:a16="http://schemas.microsoft.com/office/drawing/2014/main" id="{5EEDE67D-35E5-431B-873F-076D0FB295D0}"/>
                  </a:ext>
                </a:extLst>
              </p:cNvPr>
              <p:cNvSpPr txBox="1"/>
              <p:nvPr/>
            </p:nvSpPr>
            <p:spPr>
              <a:xfrm>
                <a:off x="4400774" y="4164122"/>
                <a:ext cx="1398495" cy="923330"/>
              </a:xfrm>
              <a:prstGeom prst="rect">
                <a:avLst/>
              </a:prstGeom>
              <a:noFill/>
            </p:spPr>
            <p:txBody>
              <a:bodyPr wrap="square" rtlCol="0">
                <a:spAutoFit/>
              </a:bodyPr>
              <a:lstStyle/>
              <a:p>
                <a:pPr algn="ctr"/>
                <a:r>
                  <a:rPr lang="es-ES" dirty="0">
                    <a:solidFill>
                      <a:schemeClr val="bg1">
                        <a:lumMod val="50000"/>
                      </a:schemeClr>
                    </a:solidFill>
                  </a:rPr>
                  <a:t>El siguiente curso comprado</a:t>
                </a:r>
              </a:p>
            </p:txBody>
          </p:sp>
          <p:sp>
            <p:nvSpPr>
              <p:cNvPr id="38" name="CuadroTexto 37">
                <a:extLst>
                  <a:ext uri="{FF2B5EF4-FFF2-40B4-BE49-F238E27FC236}">
                    <a16:creationId xmlns:a16="http://schemas.microsoft.com/office/drawing/2014/main" id="{F30A0A5A-2F66-470E-84F3-119BD56691C6}"/>
                  </a:ext>
                </a:extLst>
              </p:cNvPr>
              <p:cNvSpPr txBox="1"/>
              <p:nvPr/>
            </p:nvSpPr>
            <p:spPr>
              <a:xfrm>
                <a:off x="6392730" y="4302621"/>
                <a:ext cx="1398495" cy="646331"/>
              </a:xfrm>
              <a:prstGeom prst="rect">
                <a:avLst/>
              </a:prstGeom>
              <a:noFill/>
            </p:spPr>
            <p:txBody>
              <a:bodyPr wrap="square" rtlCol="0">
                <a:spAutoFit/>
              </a:bodyPr>
              <a:lstStyle/>
              <a:p>
                <a:pPr algn="ctr"/>
                <a:r>
                  <a:rPr lang="es-ES" dirty="0">
                    <a:solidFill>
                      <a:schemeClr val="bg1">
                        <a:lumMod val="50000"/>
                      </a:schemeClr>
                    </a:solidFill>
                  </a:rPr>
                  <a:t>Un salto de un curso</a:t>
                </a:r>
              </a:p>
            </p:txBody>
          </p:sp>
          <p:sp>
            <p:nvSpPr>
              <p:cNvPr id="39" name="CuadroTexto 38">
                <a:extLst>
                  <a:ext uri="{FF2B5EF4-FFF2-40B4-BE49-F238E27FC236}">
                    <a16:creationId xmlns:a16="http://schemas.microsoft.com/office/drawing/2014/main" id="{9FD8483D-2C0D-4181-8C59-F731BC109D49}"/>
                  </a:ext>
                </a:extLst>
              </p:cNvPr>
              <p:cNvSpPr txBox="1"/>
              <p:nvPr/>
            </p:nvSpPr>
            <p:spPr>
              <a:xfrm>
                <a:off x="8384686" y="4302621"/>
                <a:ext cx="1398495" cy="646331"/>
              </a:xfrm>
              <a:prstGeom prst="rect">
                <a:avLst/>
              </a:prstGeom>
              <a:noFill/>
            </p:spPr>
            <p:txBody>
              <a:bodyPr wrap="square" rtlCol="0">
                <a:spAutoFit/>
              </a:bodyPr>
              <a:lstStyle/>
              <a:p>
                <a:pPr algn="ctr"/>
                <a:r>
                  <a:rPr lang="es-ES" dirty="0">
                    <a:solidFill>
                      <a:schemeClr val="bg1">
                        <a:lumMod val="50000"/>
                      </a:schemeClr>
                    </a:solidFill>
                  </a:rPr>
                  <a:t>Un salto de dos cursos</a:t>
                </a:r>
              </a:p>
            </p:txBody>
          </p:sp>
        </p:grpSp>
        <p:sp>
          <p:nvSpPr>
            <p:cNvPr id="12" name="CuadroTexto 11">
              <a:extLst>
                <a:ext uri="{FF2B5EF4-FFF2-40B4-BE49-F238E27FC236}">
                  <a16:creationId xmlns:a16="http://schemas.microsoft.com/office/drawing/2014/main" id="{7871E706-B5C1-4EA3-92DA-045DAF81290C}"/>
                </a:ext>
              </a:extLst>
            </p:cNvPr>
            <p:cNvSpPr txBox="1"/>
            <p:nvPr/>
          </p:nvSpPr>
          <p:spPr>
            <a:xfrm>
              <a:off x="4400774" y="2463044"/>
              <a:ext cx="1398495" cy="369332"/>
            </a:xfrm>
            <a:prstGeom prst="rect">
              <a:avLst/>
            </a:prstGeom>
            <a:noFill/>
          </p:spPr>
          <p:txBody>
            <a:bodyPr wrap="square" rtlCol="0">
              <a:spAutoFit/>
            </a:bodyPr>
            <a:lstStyle/>
            <a:p>
              <a:pPr algn="ctr"/>
              <a:r>
                <a:rPr lang="es-ES" dirty="0"/>
                <a:t>Next_1</a:t>
              </a:r>
            </a:p>
          </p:txBody>
        </p:sp>
        <p:sp>
          <p:nvSpPr>
            <p:cNvPr id="13" name="CuadroTexto 12">
              <a:extLst>
                <a:ext uri="{FF2B5EF4-FFF2-40B4-BE49-F238E27FC236}">
                  <a16:creationId xmlns:a16="http://schemas.microsoft.com/office/drawing/2014/main" id="{6B1E78D5-5702-4071-B7A2-132E567D1B14}"/>
                </a:ext>
              </a:extLst>
            </p:cNvPr>
            <p:cNvSpPr txBox="1"/>
            <p:nvPr/>
          </p:nvSpPr>
          <p:spPr>
            <a:xfrm>
              <a:off x="6392730" y="2463044"/>
              <a:ext cx="1398495" cy="369332"/>
            </a:xfrm>
            <a:prstGeom prst="rect">
              <a:avLst/>
            </a:prstGeom>
            <a:noFill/>
          </p:spPr>
          <p:txBody>
            <a:bodyPr wrap="square" rtlCol="0">
              <a:spAutoFit/>
            </a:bodyPr>
            <a:lstStyle/>
            <a:p>
              <a:pPr algn="ctr"/>
              <a:r>
                <a:rPr lang="es-ES" dirty="0"/>
                <a:t>Next_2</a:t>
              </a:r>
            </a:p>
          </p:txBody>
        </p:sp>
        <p:sp>
          <p:nvSpPr>
            <p:cNvPr id="14" name="CuadroTexto 13">
              <a:extLst>
                <a:ext uri="{FF2B5EF4-FFF2-40B4-BE49-F238E27FC236}">
                  <a16:creationId xmlns:a16="http://schemas.microsoft.com/office/drawing/2014/main" id="{DEFF6B49-8008-4C41-9493-311C5AEBD139}"/>
                </a:ext>
              </a:extLst>
            </p:cNvPr>
            <p:cNvSpPr txBox="1"/>
            <p:nvPr/>
          </p:nvSpPr>
          <p:spPr>
            <a:xfrm>
              <a:off x="8384686" y="2463044"/>
              <a:ext cx="1398495" cy="369332"/>
            </a:xfrm>
            <a:prstGeom prst="rect">
              <a:avLst/>
            </a:prstGeom>
            <a:noFill/>
          </p:spPr>
          <p:txBody>
            <a:bodyPr wrap="square" rtlCol="0">
              <a:spAutoFit/>
            </a:bodyPr>
            <a:lstStyle/>
            <a:p>
              <a:pPr algn="ctr"/>
              <a:r>
                <a:rPr lang="es-ES" dirty="0"/>
                <a:t>Next_3</a:t>
              </a:r>
            </a:p>
          </p:txBody>
        </p:sp>
      </p:grpSp>
      <p:sp>
        <p:nvSpPr>
          <p:cNvPr id="19" name="Elipse 18">
            <a:extLst>
              <a:ext uri="{FF2B5EF4-FFF2-40B4-BE49-F238E27FC236}">
                <a16:creationId xmlns:a16="http://schemas.microsoft.com/office/drawing/2014/main" id="{55897E70-D7DE-407E-8379-F59A9B090D21}"/>
              </a:ext>
            </a:extLst>
          </p:cNvPr>
          <p:cNvSpPr/>
          <p:nvPr/>
        </p:nvSpPr>
        <p:spPr>
          <a:xfrm>
            <a:off x="-1623940" y="-176895"/>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C5018A4F-05A4-411A-84F4-3B78825AAFE0}"/>
              </a:ext>
            </a:extLst>
          </p:cNvPr>
          <p:cNvSpPr/>
          <p:nvPr/>
        </p:nvSpPr>
        <p:spPr>
          <a:xfrm>
            <a:off x="10472058" y="4164122"/>
            <a:ext cx="2616156" cy="3082180"/>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Elipse 20">
            <a:extLst>
              <a:ext uri="{FF2B5EF4-FFF2-40B4-BE49-F238E27FC236}">
                <a16:creationId xmlns:a16="http://schemas.microsoft.com/office/drawing/2014/main" id="{6D82284D-0951-43C4-85D0-F6070174F444}"/>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D40BC473-B21F-4F4E-9324-9FD00EE5A457}"/>
              </a:ext>
            </a:extLst>
          </p:cNvPr>
          <p:cNvSpPr/>
          <p:nvPr/>
        </p:nvSpPr>
        <p:spPr>
          <a:xfrm>
            <a:off x="1198065" y="4159944"/>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A9B619E7-0A26-4701-B836-BDEB7A63ED8A}"/>
              </a:ext>
            </a:extLst>
          </p:cNvPr>
          <p:cNvSpPr/>
          <p:nvPr/>
        </p:nvSpPr>
        <p:spPr>
          <a:xfrm>
            <a:off x="376096" y="3205780"/>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43D93D70-3A4C-43D3-A034-1722DF7D1060}"/>
              </a:ext>
            </a:extLst>
          </p:cNvPr>
          <p:cNvSpPr/>
          <p:nvPr/>
        </p:nvSpPr>
        <p:spPr>
          <a:xfrm>
            <a:off x="10472058" y="755616"/>
            <a:ext cx="354879" cy="313215"/>
          </a:xfrm>
          <a:prstGeom prst="ellipse">
            <a:avLst/>
          </a:prstGeom>
          <a:solidFill>
            <a:srgbClr val="10A6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24">
            <a:extLst>
              <a:ext uri="{FF2B5EF4-FFF2-40B4-BE49-F238E27FC236}">
                <a16:creationId xmlns:a16="http://schemas.microsoft.com/office/drawing/2014/main" id="{66523868-A799-4C52-BE94-BAAD5F0D4092}"/>
              </a:ext>
            </a:extLst>
          </p:cNvPr>
          <p:cNvSpPr/>
          <p:nvPr/>
        </p:nvSpPr>
        <p:spPr>
          <a:xfrm>
            <a:off x="10211119" y="2196424"/>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0A0F2578-3317-441A-93D4-DC9F6933D56E}"/>
              </a:ext>
            </a:extLst>
          </p:cNvPr>
          <p:cNvSpPr/>
          <p:nvPr/>
        </p:nvSpPr>
        <p:spPr>
          <a:xfrm>
            <a:off x="11160191" y="2867910"/>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Imagen 27">
            <a:extLst>
              <a:ext uri="{FF2B5EF4-FFF2-40B4-BE49-F238E27FC236}">
                <a16:creationId xmlns:a16="http://schemas.microsoft.com/office/drawing/2014/main" id="{D3AD75A6-AB22-4026-BE5A-D1874E27C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grpSp>
        <p:nvGrpSpPr>
          <p:cNvPr id="48" name="Grupo 47">
            <a:extLst>
              <a:ext uri="{FF2B5EF4-FFF2-40B4-BE49-F238E27FC236}">
                <a16:creationId xmlns:a16="http://schemas.microsoft.com/office/drawing/2014/main" id="{F620AFD5-3534-47A3-9E3E-199DCBF5802E}"/>
              </a:ext>
            </a:extLst>
          </p:cNvPr>
          <p:cNvGrpSpPr/>
          <p:nvPr/>
        </p:nvGrpSpPr>
        <p:grpSpPr>
          <a:xfrm>
            <a:off x="3227596" y="1933573"/>
            <a:ext cx="3751239" cy="1070254"/>
            <a:chOff x="3227596" y="1933573"/>
            <a:chExt cx="3751239" cy="1070254"/>
          </a:xfrm>
        </p:grpSpPr>
        <p:sp>
          <p:nvSpPr>
            <p:cNvPr id="17" name="Arco 16">
              <a:extLst>
                <a:ext uri="{FF2B5EF4-FFF2-40B4-BE49-F238E27FC236}">
                  <a16:creationId xmlns:a16="http://schemas.microsoft.com/office/drawing/2014/main" id="{E64A9C3E-6799-411B-8525-9C33D7A1564B}"/>
                </a:ext>
              </a:extLst>
            </p:cNvPr>
            <p:cNvSpPr/>
            <p:nvPr/>
          </p:nvSpPr>
          <p:spPr>
            <a:xfrm rot="21224868">
              <a:off x="3227596" y="2226443"/>
              <a:ext cx="3751239" cy="777384"/>
            </a:xfrm>
            <a:prstGeom prst="arc">
              <a:avLst>
                <a:gd name="adj1" fmla="val 10780452"/>
                <a:gd name="adj2" fmla="val 0"/>
              </a:avLst>
            </a:prstGeom>
            <a:noFill/>
            <a:ln>
              <a:solidFill>
                <a:srgbClr val="46B5AF"/>
              </a:solidFill>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ES"/>
            </a:p>
          </p:txBody>
        </p:sp>
        <p:sp>
          <p:nvSpPr>
            <p:cNvPr id="2" name="CuadroTexto 1">
              <a:extLst>
                <a:ext uri="{FF2B5EF4-FFF2-40B4-BE49-F238E27FC236}">
                  <a16:creationId xmlns:a16="http://schemas.microsoft.com/office/drawing/2014/main" id="{773100F7-492C-4091-822A-4644B0E980CC}"/>
                </a:ext>
              </a:extLst>
            </p:cNvPr>
            <p:cNvSpPr txBox="1"/>
            <p:nvPr/>
          </p:nvSpPr>
          <p:spPr>
            <a:xfrm rot="21355525">
              <a:off x="4526063" y="1933573"/>
              <a:ext cx="1905000" cy="307777"/>
            </a:xfrm>
            <a:prstGeom prst="rect">
              <a:avLst/>
            </a:prstGeom>
            <a:noFill/>
          </p:spPr>
          <p:txBody>
            <a:bodyPr wrap="square" rtlCol="0">
              <a:spAutoFit/>
            </a:bodyPr>
            <a:lstStyle/>
            <a:p>
              <a:r>
                <a:rPr lang="es-ES" sz="1400" dirty="0">
                  <a:solidFill>
                    <a:srgbClr val="46B5AF"/>
                  </a:solidFill>
                </a:rPr>
                <a:t>Salto de un curso</a:t>
              </a:r>
            </a:p>
          </p:txBody>
        </p:sp>
      </p:grpSp>
      <p:grpSp>
        <p:nvGrpSpPr>
          <p:cNvPr id="49" name="Grupo 48">
            <a:extLst>
              <a:ext uri="{FF2B5EF4-FFF2-40B4-BE49-F238E27FC236}">
                <a16:creationId xmlns:a16="http://schemas.microsoft.com/office/drawing/2014/main" id="{0087DD7A-8E4F-47BF-879D-A2C8E01B2C06}"/>
              </a:ext>
            </a:extLst>
          </p:cNvPr>
          <p:cNvGrpSpPr/>
          <p:nvPr/>
        </p:nvGrpSpPr>
        <p:grpSpPr>
          <a:xfrm>
            <a:off x="2799436" y="1501946"/>
            <a:ext cx="6326393" cy="1879683"/>
            <a:chOff x="2799436" y="1501946"/>
            <a:chExt cx="6326393" cy="1879683"/>
          </a:xfrm>
        </p:grpSpPr>
        <p:sp>
          <p:nvSpPr>
            <p:cNvPr id="18" name="Arco 17">
              <a:extLst>
                <a:ext uri="{FF2B5EF4-FFF2-40B4-BE49-F238E27FC236}">
                  <a16:creationId xmlns:a16="http://schemas.microsoft.com/office/drawing/2014/main" id="{E1082C1D-9D7E-41FE-BE1E-58532DC58B91}"/>
                </a:ext>
              </a:extLst>
            </p:cNvPr>
            <p:cNvSpPr/>
            <p:nvPr/>
          </p:nvSpPr>
          <p:spPr>
            <a:xfrm rot="21347533">
              <a:off x="2799436" y="1755991"/>
              <a:ext cx="6326393" cy="1625638"/>
            </a:xfrm>
            <a:prstGeom prst="arc">
              <a:avLst>
                <a:gd name="adj1" fmla="val 10780452"/>
                <a:gd name="adj2" fmla="val 0"/>
              </a:avLst>
            </a:prstGeom>
            <a:noFill/>
            <a:ln>
              <a:solidFill>
                <a:srgbClr val="46B5AF"/>
              </a:solidFill>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ES" dirty="0"/>
            </a:p>
          </p:txBody>
        </p:sp>
        <p:sp>
          <p:nvSpPr>
            <p:cNvPr id="46" name="CuadroTexto 45">
              <a:extLst>
                <a:ext uri="{FF2B5EF4-FFF2-40B4-BE49-F238E27FC236}">
                  <a16:creationId xmlns:a16="http://schemas.microsoft.com/office/drawing/2014/main" id="{E40724A4-641D-4274-91E3-682732FBD48A}"/>
                </a:ext>
              </a:extLst>
            </p:cNvPr>
            <p:cNvSpPr txBox="1"/>
            <p:nvPr/>
          </p:nvSpPr>
          <p:spPr>
            <a:xfrm rot="21355525">
              <a:off x="5043152" y="1501946"/>
              <a:ext cx="1905000" cy="307777"/>
            </a:xfrm>
            <a:prstGeom prst="rect">
              <a:avLst/>
            </a:prstGeom>
            <a:noFill/>
          </p:spPr>
          <p:txBody>
            <a:bodyPr wrap="square" rtlCol="0">
              <a:spAutoFit/>
            </a:bodyPr>
            <a:lstStyle/>
            <a:p>
              <a:r>
                <a:rPr lang="es-ES" sz="1400" dirty="0">
                  <a:solidFill>
                    <a:srgbClr val="46B5AF"/>
                  </a:solidFill>
                </a:rPr>
                <a:t>Salto de dos cursos</a:t>
              </a:r>
            </a:p>
          </p:txBody>
        </p:sp>
      </p:grpSp>
      <p:sp>
        <p:nvSpPr>
          <p:cNvPr id="3" name="Flecha: a la derecha 2">
            <a:extLst>
              <a:ext uri="{FF2B5EF4-FFF2-40B4-BE49-F238E27FC236}">
                <a16:creationId xmlns:a16="http://schemas.microsoft.com/office/drawing/2014/main" id="{73F8F498-D169-4F87-A0A8-155240A662D9}"/>
              </a:ext>
            </a:extLst>
          </p:cNvPr>
          <p:cNvSpPr/>
          <p:nvPr/>
        </p:nvSpPr>
        <p:spPr>
          <a:xfrm>
            <a:off x="4628903" y="3609306"/>
            <a:ext cx="4926143" cy="410211"/>
          </a:xfrm>
          <a:prstGeom prst="rightArrow">
            <a:avLst/>
          </a:prstGeom>
          <a:solidFill>
            <a:srgbClr val="46B5AF"/>
          </a:solidFill>
          <a:ln>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CuadroTexto 46">
            <a:extLst>
              <a:ext uri="{FF2B5EF4-FFF2-40B4-BE49-F238E27FC236}">
                <a16:creationId xmlns:a16="http://schemas.microsoft.com/office/drawing/2014/main" id="{B2F5FFA2-AB3A-4017-AEDE-315FE1D61753}"/>
              </a:ext>
            </a:extLst>
          </p:cNvPr>
          <p:cNvSpPr txBox="1"/>
          <p:nvPr/>
        </p:nvSpPr>
        <p:spPr>
          <a:xfrm>
            <a:off x="4628903" y="3345480"/>
            <a:ext cx="4718298" cy="369332"/>
          </a:xfrm>
          <a:prstGeom prst="rect">
            <a:avLst/>
          </a:prstGeom>
          <a:noFill/>
        </p:spPr>
        <p:txBody>
          <a:bodyPr wrap="square" rtlCol="0">
            <a:spAutoFit/>
          </a:bodyPr>
          <a:lstStyle/>
          <a:p>
            <a:pPr algn="ctr"/>
            <a:r>
              <a:rPr lang="es-ES" b="1" dirty="0">
                <a:solidFill>
                  <a:srgbClr val="10A6AE"/>
                </a:solidFill>
              </a:rPr>
              <a:t>Secuencia de compra que ha seguido el alumno</a:t>
            </a:r>
          </a:p>
        </p:txBody>
      </p:sp>
    </p:spTree>
    <p:extLst>
      <p:ext uri="{BB962C8B-B14F-4D97-AF65-F5344CB8AC3E}">
        <p14:creationId xmlns:p14="http://schemas.microsoft.com/office/powerpoint/2010/main" val="35845041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900"/>
                                        <p:tgtEl>
                                          <p:spTgt spid="50"/>
                                        </p:tgtEl>
                                      </p:cBhvr>
                                    </p:animEffect>
                                  </p:childTnLst>
                                </p:cTn>
                              </p:par>
                              <p:par>
                                <p:cTn id="8" presetID="53" presetClass="entr" presetSubtype="16"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 calcmode="lin" valueType="num">
                                      <p:cBhvr>
                                        <p:cTn id="10" dur="500" fill="hold"/>
                                        <p:tgtEl>
                                          <p:spTgt spid="51"/>
                                        </p:tgtEl>
                                        <p:attrNameLst>
                                          <p:attrName>ppt_w</p:attrName>
                                        </p:attrNameLst>
                                      </p:cBhvr>
                                      <p:tavLst>
                                        <p:tav tm="0">
                                          <p:val>
                                            <p:fltVal val="0"/>
                                          </p:val>
                                        </p:tav>
                                        <p:tav tm="100000">
                                          <p:val>
                                            <p:strVal val="#ppt_w"/>
                                          </p:val>
                                        </p:tav>
                                      </p:tavLst>
                                    </p:anim>
                                    <p:anim calcmode="lin" valueType="num">
                                      <p:cBhvr>
                                        <p:cTn id="11" dur="500" fill="hold"/>
                                        <p:tgtEl>
                                          <p:spTgt spid="51"/>
                                        </p:tgtEl>
                                        <p:attrNameLst>
                                          <p:attrName>ppt_h</p:attrName>
                                        </p:attrNameLst>
                                      </p:cBhvr>
                                      <p:tavLst>
                                        <p:tav tm="0">
                                          <p:val>
                                            <p:fltVal val="0"/>
                                          </p:val>
                                        </p:tav>
                                        <p:tav tm="100000">
                                          <p:val>
                                            <p:strVal val="#ppt_h"/>
                                          </p:val>
                                        </p:tav>
                                      </p:tavLst>
                                    </p:anim>
                                    <p:animEffect transition="in" filter="fade">
                                      <p:cBhvr>
                                        <p:cTn id="12" dur="500"/>
                                        <p:tgtEl>
                                          <p:spTgt spid="51"/>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300" fill="hold"/>
                                        <p:tgtEl>
                                          <p:spTgt spid="3"/>
                                        </p:tgtEl>
                                        <p:attrNameLst>
                                          <p:attrName>ppt_x</p:attrName>
                                        </p:attrNameLst>
                                      </p:cBhvr>
                                      <p:tavLst>
                                        <p:tav tm="0">
                                          <p:val>
                                            <p:strVal val="0-#ppt_w/2"/>
                                          </p:val>
                                        </p:tav>
                                        <p:tav tm="100000">
                                          <p:val>
                                            <p:strVal val="#ppt_x"/>
                                          </p:val>
                                        </p:tav>
                                      </p:tavLst>
                                    </p:anim>
                                    <p:anim calcmode="lin" valueType="num">
                                      <p:cBhvr additive="base">
                                        <p:cTn id="16" dur="13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1800" fill="hold"/>
                                        <p:tgtEl>
                                          <p:spTgt spid="47"/>
                                        </p:tgtEl>
                                        <p:attrNameLst>
                                          <p:attrName>ppt_x</p:attrName>
                                        </p:attrNameLst>
                                      </p:cBhvr>
                                      <p:tavLst>
                                        <p:tav tm="0">
                                          <p:val>
                                            <p:strVal val="0-#ppt_w/2"/>
                                          </p:val>
                                        </p:tav>
                                        <p:tav tm="100000">
                                          <p:val>
                                            <p:strVal val="#ppt_x"/>
                                          </p:val>
                                        </p:tav>
                                      </p:tavLst>
                                    </p:anim>
                                    <p:anim calcmode="lin" valueType="num">
                                      <p:cBhvr additive="base">
                                        <p:cTn id="20" dur="1800" fill="hold"/>
                                        <p:tgtEl>
                                          <p:spTgt spid="47"/>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130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500"/>
                                        <p:tgtEl>
                                          <p:spTgt spid="48"/>
                                        </p:tgtEl>
                                      </p:cBhvr>
                                    </p:animEffect>
                                  </p:childTnLst>
                                </p:cTn>
                              </p:par>
                              <p:par>
                                <p:cTn id="24" presetID="22" presetClass="entr" presetSubtype="8" fill="hold" nodeType="withEffect">
                                  <p:stCondLst>
                                    <p:cond delay="160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8554BAC-3FFB-462F-8946-1D441CBAD606}"/>
              </a:ext>
            </a:extLst>
          </p:cNvPr>
          <p:cNvSpPr txBox="1"/>
          <p:nvPr/>
        </p:nvSpPr>
        <p:spPr>
          <a:xfrm>
            <a:off x="2781299" y="3600100"/>
            <a:ext cx="6629400" cy="3139321"/>
          </a:xfrm>
          <a:prstGeom prst="rect">
            <a:avLst/>
          </a:prstGeom>
          <a:noFill/>
        </p:spPr>
        <p:txBody>
          <a:bodyPr wrap="square" rtlCol="0">
            <a:spAutoFit/>
          </a:bodyPr>
          <a:lstStyle/>
          <a:p>
            <a:r>
              <a:rPr lang="es-ES" b="1" dirty="0">
                <a:solidFill>
                  <a:srgbClr val="10A6AE"/>
                </a:solidFill>
              </a:rPr>
              <a:t>Next_1 --&gt; </a:t>
            </a:r>
            <a:r>
              <a:rPr lang="es-ES" dirty="0"/>
              <a:t> Representa los ``tres cursos más frecuentemente`` tras</a:t>
            </a:r>
          </a:p>
          <a:p>
            <a:r>
              <a:rPr lang="es-ES" dirty="0"/>
              <a:t>	   comprar el Curso Top.</a:t>
            </a:r>
          </a:p>
          <a:p>
            <a:endParaRPr lang="es-ES" dirty="0"/>
          </a:p>
          <a:p>
            <a:endParaRPr lang="es-ES" dirty="0"/>
          </a:p>
          <a:p>
            <a:r>
              <a:rPr lang="es-ES" b="1" dirty="0">
                <a:solidFill>
                  <a:srgbClr val="10A6AE"/>
                </a:solidFill>
              </a:rPr>
              <a:t>Next_2 --&gt; </a:t>
            </a:r>
            <a:r>
              <a:rPr lang="es-ES" dirty="0"/>
              <a:t> Muestra el top3 cursos más comprados, ``con un salto de </a:t>
            </a:r>
          </a:p>
          <a:p>
            <a:r>
              <a:rPr lang="es-ES" dirty="0"/>
              <a:t>	   un curso``, tras la compra del Curso Top.</a:t>
            </a:r>
          </a:p>
          <a:p>
            <a:endParaRPr lang="es-ES" b="1" dirty="0"/>
          </a:p>
          <a:p>
            <a:endParaRPr lang="es-ES" dirty="0"/>
          </a:p>
          <a:p>
            <a:r>
              <a:rPr lang="es-ES" b="1" dirty="0">
                <a:solidFill>
                  <a:srgbClr val="10A6AE"/>
                </a:solidFill>
              </a:rPr>
              <a:t>Next_3 --&gt; </a:t>
            </a:r>
            <a:r>
              <a:rPr lang="es-ES" dirty="0"/>
              <a:t> Muestra el top3 cursos más comprados, ``con un salto de </a:t>
            </a:r>
          </a:p>
          <a:p>
            <a:r>
              <a:rPr lang="es-ES" dirty="0"/>
              <a:t>	   dos cursos``, tras la compra del Curso Top.</a:t>
            </a:r>
          </a:p>
          <a:p>
            <a:endParaRPr lang="es-ES" dirty="0"/>
          </a:p>
        </p:txBody>
      </p:sp>
      <p:sp>
        <p:nvSpPr>
          <p:cNvPr id="5" name="CuadroTexto 4">
            <a:extLst>
              <a:ext uri="{FF2B5EF4-FFF2-40B4-BE49-F238E27FC236}">
                <a16:creationId xmlns:a16="http://schemas.microsoft.com/office/drawing/2014/main" id="{722C668E-214F-4008-A181-8F30890672B8}"/>
              </a:ext>
            </a:extLst>
          </p:cNvPr>
          <p:cNvSpPr txBox="1"/>
          <p:nvPr/>
        </p:nvSpPr>
        <p:spPr>
          <a:xfrm>
            <a:off x="3460376" y="293951"/>
            <a:ext cx="5271247" cy="923330"/>
          </a:xfrm>
          <a:prstGeom prst="rect">
            <a:avLst/>
          </a:prstGeom>
          <a:noFill/>
          <a:ln>
            <a:noFill/>
          </a:ln>
        </p:spPr>
        <p:txBody>
          <a:bodyPr wrap="square" rtlCol="0">
            <a:spAutoFit/>
          </a:bodyPr>
          <a:lstStyle/>
          <a:p>
            <a:pPr algn="ctr"/>
            <a:r>
              <a:rPr lang="es-ES" sz="5400" b="1" dirty="0">
                <a:ln w="28575">
                  <a:solidFill>
                    <a:srgbClr val="46B5AF"/>
                  </a:solidFill>
                </a:ln>
                <a:solidFill>
                  <a:srgbClr val="46B5AF"/>
                </a:solidFill>
              </a:rPr>
              <a:t>Más En Detalle</a:t>
            </a:r>
          </a:p>
        </p:txBody>
      </p:sp>
      <p:sp>
        <p:nvSpPr>
          <p:cNvPr id="6" name="CuadroTexto 5">
            <a:extLst>
              <a:ext uri="{FF2B5EF4-FFF2-40B4-BE49-F238E27FC236}">
                <a16:creationId xmlns:a16="http://schemas.microsoft.com/office/drawing/2014/main" id="{0B0F89EC-594A-468A-A9A3-51B4283E7E1A}"/>
              </a:ext>
            </a:extLst>
          </p:cNvPr>
          <p:cNvSpPr txBox="1"/>
          <p:nvPr/>
        </p:nvSpPr>
        <p:spPr>
          <a:xfrm>
            <a:off x="750670" y="1553456"/>
            <a:ext cx="10690658" cy="1061829"/>
          </a:xfrm>
          <a:prstGeom prst="rect">
            <a:avLst/>
          </a:prstGeom>
          <a:noFill/>
          <a:ln w="9525">
            <a:noFill/>
          </a:ln>
        </p:spPr>
        <p:txBody>
          <a:bodyPr wrap="square" rtlCol="0">
            <a:spAutoFit/>
          </a:bodyPr>
          <a:lstStyle/>
          <a:p>
            <a:r>
              <a:rPr lang="es-ES" sz="2700" dirty="0">
                <a:ln w="12700">
                  <a:solidFill>
                    <a:srgbClr val="46B5AF"/>
                  </a:solidFill>
                </a:ln>
                <a:solidFill>
                  <a:srgbClr val="44B5B1"/>
                </a:solidFill>
              </a:rPr>
              <a:t>La pregunta clave es:</a:t>
            </a:r>
          </a:p>
          <a:p>
            <a:endParaRPr lang="es-ES" b="1" dirty="0"/>
          </a:p>
          <a:p>
            <a:r>
              <a:rPr lang="es-ES" b="1" dirty="0"/>
              <a:t>¿Cuál es la secuencia de los cursos que los alumnos compran después de comprar un curso del Top3?</a:t>
            </a:r>
            <a:endParaRPr lang="es-ES" dirty="0"/>
          </a:p>
        </p:txBody>
      </p:sp>
      <p:sp>
        <p:nvSpPr>
          <p:cNvPr id="7" name="Elipse 6">
            <a:extLst>
              <a:ext uri="{FF2B5EF4-FFF2-40B4-BE49-F238E27FC236}">
                <a16:creationId xmlns:a16="http://schemas.microsoft.com/office/drawing/2014/main" id="{8585FFB8-60AB-4678-8DE0-47A25EECEC54}"/>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54E03539-5E17-4D82-AE89-ACE6C651747F}"/>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8D62BCA7-FB1B-4AD2-80A8-B30A1A0AAC7D}"/>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8EC64185-6251-457C-B399-3C8CEF0EB2B2}"/>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019CD3FD-9BF0-468F-A9C1-3226D281BB5D}"/>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75616E5E-549F-49B9-A00F-3B01EAC5C6AA}"/>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C64A3FB9-B228-4163-825C-3C9EB181EDD7}"/>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120D1ABA-51CC-4AE2-A3CE-362C9492036C}"/>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D01A238F-602B-4F2F-8821-362FC6B3CD53}"/>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7386CA1-E319-4DC5-8A5C-4053EEC7A0F6}"/>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8" name="Grupo 17">
            <a:extLst>
              <a:ext uri="{FF2B5EF4-FFF2-40B4-BE49-F238E27FC236}">
                <a16:creationId xmlns:a16="http://schemas.microsoft.com/office/drawing/2014/main" id="{774DD026-D74C-41AD-93F2-7D46069A93CF}"/>
              </a:ext>
            </a:extLst>
          </p:cNvPr>
          <p:cNvGrpSpPr/>
          <p:nvPr/>
        </p:nvGrpSpPr>
        <p:grpSpPr>
          <a:xfrm>
            <a:off x="6932107" y="6991308"/>
            <a:ext cx="4957183" cy="3249154"/>
            <a:chOff x="2408817" y="1755991"/>
            <a:chExt cx="7374366" cy="4553369"/>
          </a:xfrm>
        </p:grpSpPr>
        <p:grpSp>
          <p:nvGrpSpPr>
            <p:cNvPr id="19" name="Grupo 18">
              <a:extLst>
                <a:ext uri="{FF2B5EF4-FFF2-40B4-BE49-F238E27FC236}">
                  <a16:creationId xmlns:a16="http://schemas.microsoft.com/office/drawing/2014/main" id="{1FF89784-8A3F-4345-885E-169E62F3E1AA}"/>
                </a:ext>
              </a:extLst>
            </p:cNvPr>
            <p:cNvGrpSpPr/>
            <p:nvPr/>
          </p:nvGrpSpPr>
          <p:grpSpPr>
            <a:xfrm>
              <a:off x="2408817" y="2942216"/>
              <a:ext cx="7374366" cy="3367144"/>
              <a:chOff x="2718100" y="2942216"/>
              <a:chExt cx="7374366" cy="3367144"/>
            </a:xfrm>
          </p:grpSpPr>
          <p:sp>
            <p:nvSpPr>
              <p:cNvPr id="29" name="Rectángulo: esquinas redondeadas 28">
                <a:extLst>
                  <a:ext uri="{FF2B5EF4-FFF2-40B4-BE49-F238E27FC236}">
                    <a16:creationId xmlns:a16="http://schemas.microsoft.com/office/drawing/2014/main" id="{DD3029AB-76FC-4D2B-ACED-BE83F17E7A82}"/>
                  </a:ext>
                </a:extLst>
              </p:cNvPr>
              <p:cNvSpPr/>
              <p:nvPr/>
            </p:nvSpPr>
            <p:spPr>
              <a:xfrm>
                <a:off x="2718100" y="2942216"/>
                <a:ext cx="1398495" cy="3367144"/>
              </a:xfrm>
              <a:prstGeom prst="roundRect">
                <a:avLst/>
              </a:prstGeom>
              <a:solidFill>
                <a:srgbClr val="29ADB7"/>
              </a:solid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esquinas redondeadas 29">
                <a:extLst>
                  <a:ext uri="{FF2B5EF4-FFF2-40B4-BE49-F238E27FC236}">
                    <a16:creationId xmlns:a16="http://schemas.microsoft.com/office/drawing/2014/main" id="{45AC8B3D-DD18-4285-8708-008F8C3F3E9C}"/>
                  </a:ext>
                </a:extLst>
              </p:cNvPr>
              <p:cNvSpPr/>
              <p:nvPr/>
            </p:nvSpPr>
            <p:spPr>
              <a:xfrm>
                <a:off x="4710057" y="2942216"/>
                <a:ext cx="1398495" cy="3367144"/>
              </a:xfrm>
              <a:prstGeom prst="roundRect">
                <a:avLst/>
              </a:prstGeom>
              <a:solidFill>
                <a:srgbClr val="29ADB7"/>
              </a:solid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esquinas redondeadas 30">
                <a:extLst>
                  <a:ext uri="{FF2B5EF4-FFF2-40B4-BE49-F238E27FC236}">
                    <a16:creationId xmlns:a16="http://schemas.microsoft.com/office/drawing/2014/main" id="{5EDCAB1F-254D-4739-8ED0-A036343C3BBC}"/>
                  </a:ext>
                </a:extLst>
              </p:cNvPr>
              <p:cNvSpPr/>
              <p:nvPr/>
            </p:nvSpPr>
            <p:spPr>
              <a:xfrm>
                <a:off x="6702014" y="2942216"/>
                <a:ext cx="1398495" cy="3367144"/>
              </a:xfrm>
              <a:prstGeom prst="roundRect">
                <a:avLst/>
              </a:prstGeom>
              <a:solidFill>
                <a:srgbClr val="29ADB7"/>
              </a:solid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esquinas redondeadas 31">
                <a:extLst>
                  <a:ext uri="{FF2B5EF4-FFF2-40B4-BE49-F238E27FC236}">
                    <a16:creationId xmlns:a16="http://schemas.microsoft.com/office/drawing/2014/main" id="{CBF51946-D358-447B-9245-9D90D7E0BBBB}"/>
                  </a:ext>
                </a:extLst>
              </p:cNvPr>
              <p:cNvSpPr/>
              <p:nvPr/>
            </p:nvSpPr>
            <p:spPr>
              <a:xfrm>
                <a:off x="8693971" y="2942216"/>
                <a:ext cx="1398495" cy="3367144"/>
              </a:xfrm>
              <a:prstGeom prst="roundRect">
                <a:avLst/>
              </a:prstGeom>
              <a:solidFill>
                <a:srgbClr val="29ADB7"/>
              </a:solid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0" name="CuadroTexto 19">
              <a:extLst>
                <a:ext uri="{FF2B5EF4-FFF2-40B4-BE49-F238E27FC236}">
                  <a16:creationId xmlns:a16="http://schemas.microsoft.com/office/drawing/2014/main" id="{74532982-4046-4DB5-87F5-7E4A517C1B41}"/>
                </a:ext>
              </a:extLst>
            </p:cNvPr>
            <p:cNvSpPr txBox="1"/>
            <p:nvPr/>
          </p:nvSpPr>
          <p:spPr>
            <a:xfrm>
              <a:off x="2408817" y="4129772"/>
              <a:ext cx="1398495" cy="992032"/>
            </a:xfrm>
            <a:prstGeom prst="rect">
              <a:avLst/>
            </a:prstGeom>
            <a:noFill/>
          </p:spPr>
          <p:txBody>
            <a:bodyPr wrap="square" rtlCol="0">
              <a:spAutoFit/>
            </a:bodyPr>
            <a:lstStyle/>
            <a:p>
              <a:pPr algn="ctr"/>
              <a:r>
                <a:rPr lang="es-ES" sz="2000" dirty="0"/>
                <a:t>Curso TOP</a:t>
              </a:r>
            </a:p>
          </p:txBody>
        </p:sp>
        <p:sp>
          <p:nvSpPr>
            <p:cNvPr id="21" name="CuadroTexto 20">
              <a:extLst>
                <a:ext uri="{FF2B5EF4-FFF2-40B4-BE49-F238E27FC236}">
                  <a16:creationId xmlns:a16="http://schemas.microsoft.com/office/drawing/2014/main" id="{A99719D7-EDCD-4846-840B-11F8B4B5581C}"/>
                </a:ext>
              </a:extLst>
            </p:cNvPr>
            <p:cNvSpPr txBox="1"/>
            <p:nvPr/>
          </p:nvSpPr>
          <p:spPr>
            <a:xfrm>
              <a:off x="4400774" y="4164121"/>
              <a:ext cx="1398495" cy="841071"/>
            </a:xfrm>
            <a:prstGeom prst="rect">
              <a:avLst/>
            </a:prstGeom>
            <a:noFill/>
          </p:spPr>
          <p:txBody>
            <a:bodyPr wrap="square" rtlCol="0">
              <a:spAutoFit/>
            </a:bodyPr>
            <a:lstStyle/>
            <a:p>
              <a:pPr algn="ctr"/>
              <a:r>
                <a:rPr lang="es-ES" sz="1100" dirty="0"/>
                <a:t>El siguiente curso comprado</a:t>
              </a:r>
            </a:p>
          </p:txBody>
        </p:sp>
        <p:sp>
          <p:nvSpPr>
            <p:cNvPr id="22" name="CuadroTexto 21">
              <a:extLst>
                <a:ext uri="{FF2B5EF4-FFF2-40B4-BE49-F238E27FC236}">
                  <a16:creationId xmlns:a16="http://schemas.microsoft.com/office/drawing/2014/main" id="{A50DDAF7-E295-4630-95BE-4AB8B7C74276}"/>
                </a:ext>
              </a:extLst>
            </p:cNvPr>
            <p:cNvSpPr txBox="1"/>
            <p:nvPr/>
          </p:nvSpPr>
          <p:spPr>
            <a:xfrm>
              <a:off x="4400774" y="2463044"/>
              <a:ext cx="1398495" cy="369332"/>
            </a:xfrm>
            <a:prstGeom prst="rect">
              <a:avLst/>
            </a:prstGeom>
            <a:noFill/>
          </p:spPr>
          <p:txBody>
            <a:bodyPr wrap="square" rtlCol="0">
              <a:spAutoFit/>
            </a:bodyPr>
            <a:lstStyle/>
            <a:p>
              <a:pPr algn="ctr"/>
              <a:r>
                <a:rPr lang="es-ES" dirty="0"/>
                <a:t>Next_1</a:t>
              </a:r>
            </a:p>
          </p:txBody>
        </p:sp>
        <p:sp>
          <p:nvSpPr>
            <p:cNvPr id="23" name="CuadroTexto 22">
              <a:extLst>
                <a:ext uri="{FF2B5EF4-FFF2-40B4-BE49-F238E27FC236}">
                  <a16:creationId xmlns:a16="http://schemas.microsoft.com/office/drawing/2014/main" id="{B41B7CA3-4EB6-4409-A8B1-3CE12783E9C0}"/>
                </a:ext>
              </a:extLst>
            </p:cNvPr>
            <p:cNvSpPr txBox="1"/>
            <p:nvPr/>
          </p:nvSpPr>
          <p:spPr>
            <a:xfrm>
              <a:off x="6392730" y="2463044"/>
              <a:ext cx="1398495" cy="369332"/>
            </a:xfrm>
            <a:prstGeom prst="rect">
              <a:avLst/>
            </a:prstGeom>
            <a:noFill/>
          </p:spPr>
          <p:txBody>
            <a:bodyPr wrap="square" rtlCol="0">
              <a:spAutoFit/>
            </a:bodyPr>
            <a:lstStyle/>
            <a:p>
              <a:pPr algn="ctr"/>
              <a:r>
                <a:rPr lang="es-ES" dirty="0"/>
                <a:t>Next_2</a:t>
              </a:r>
            </a:p>
          </p:txBody>
        </p:sp>
        <p:sp>
          <p:nvSpPr>
            <p:cNvPr id="24" name="CuadroTexto 23">
              <a:extLst>
                <a:ext uri="{FF2B5EF4-FFF2-40B4-BE49-F238E27FC236}">
                  <a16:creationId xmlns:a16="http://schemas.microsoft.com/office/drawing/2014/main" id="{B645C5FE-5BDB-4264-8FA6-B06F634F4830}"/>
                </a:ext>
              </a:extLst>
            </p:cNvPr>
            <p:cNvSpPr txBox="1"/>
            <p:nvPr/>
          </p:nvSpPr>
          <p:spPr>
            <a:xfrm>
              <a:off x="8384686" y="2463044"/>
              <a:ext cx="1398495" cy="369332"/>
            </a:xfrm>
            <a:prstGeom prst="rect">
              <a:avLst/>
            </a:prstGeom>
            <a:noFill/>
          </p:spPr>
          <p:txBody>
            <a:bodyPr wrap="square" rtlCol="0">
              <a:spAutoFit/>
            </a:bodyPr>
            <a:lstStyle/>
            <a:p>
              <a:pPr algn="ctr"/>
              <a:r>
                <a:rPr lang="es-ES" dirty="0"/>
                <a:t>Next_3</a:t>
              </a:r>
            </a:p>
          </p:txBody>
        </p:sp>
        <p:sp>
          <p:nvSpPr>
            <p:cNvPr id="25" name="CuadroTexto 24">
              <a:extLst>
                <a:ext uri="{FF2B5EF4-FFF2-40B4-BE49-F238E27FC236}">
                  <a16:creationId xmlns:a16="http://schemas.microsoft.com/office/drawing/2014/main" id="{EE714937-B059-4CE8-AF08-BB7AB8D19DCC}"/>
                </a:ext>
              </a:extLst>
            </p:cNvPr>
            <p:cNvSpPr txBox="1"/>
            <p:nvPr/>
          </p:nvSpPr>
          <p:spPr>
            <a:xfrm>
              <a:off x="6392730" y="4302620"/>
              <a:ext cx="1398495" cy="603846"/>
            </a:xfrm>
            <a:prstGeom prst="rect">
              <a:avLst/>
            </a:prstGeom>
            <a:noFill/>
          </p:spPr>
          <p:txBody>
            <a:bodyPr wrap="square" rtlCol="0">
              <a:spAutoFit/>
            </a:bodyPr>
            <a:lstStyle/>
            <a:p>
              <a:pPr algn="ctr"/>
              <a:r>
                <a:rPr lang="es-ES" sz="1100" dirty="0"/>
                <a:t>Un salto de un curso</a:t>
              </a:r>
            </a:p>
          </p:txBody>
        </p:sp>
        <p:sp>
          <p:nvSpPr>
            <p:cNvPr id="26" name="CuadroTexto 25">
              <a:extLst>
                <a:ext uri="{FF2B5EF4-FFF2-40B4-BE49-F238E27FC236}">
                  <a16:creationId xmlns:a16="http://schemas.microsoft.com/office/drawing/2014/main" id="{079ED034-21D6-4E0C-A28D-0ECBBA5BA099}"/>
                </a:ext>
              </a:extLst>
            </p:cNvPr>
            <p:cNvSpPr txBox="1"/>
            <p:nvPr/>
          </p:nvSpPr>
          <p:spPr>
            <a:xfrm>
              <a:off x="8384686" y="4302620"/>
              <a:ext cx="1398495" cy="603846"/>
            </a:xfrm>
            <a:prstGeom prst="rect">
              <a:avLst/>
            </a:prstGeom>
            <a:noFill/>
          </p:spPr>
          <p:txBody>
            <a:bodyPr wrap="square" rtlCol="0">
              <a:spAutoFit/>
            </a:bodyPr>
            <a:lstStyle/>
            <a:p>
              <a:pPr algn="ctr"/>
              <a:r>
                <a:rPr lang="es-ES" sz="1100" dirty="0"/>
                <a:t>Un salto de dos cursos</a:t>
              </a:r>
            </a:p>
          </p:txBody>
        </p:sp>
        <p:sp>
          <p:nvSpPr>
            <p:cNvPr id="27" name="Arco 26">
              <a:extLst>
                <a:ext uri="{FF2B5EF4-FFF2-40B4-BE49-F238E27FC236}">
                  <a16:creationId xmlns:a16="http://schemas.microsoft.com/office/drawing/2014/main" id="{4FC5FD35-DCDC-49AB-A728-FF93E20E990D}"/>
                </a:ext>
              </a:extLst>
            </p:cNvPr>
            <p:cNvSpPr/>
            <p:nvPr/>
          </p:nvSpPr>
          <p:spPr>
            <a:xfrm rot="21224868">
              <a:off x="3227596" y="2226443"/>
              <a:ext cx="3751239" cy="777384"/>
            </a:xfrm>
            <a:prstGeom prst="arc">
              <a:avLst>
                <a:gd name="adj1" fmla="val 10780452"/>
                <a:gd name="adj2" fmla="val 0"/>
              </a:avLst>
            </a:prstGeom>
            <a:ln>
              <a:solidFill>
                <a:srgbClr val="10A6AE"/>
              </a:solidFill>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ES"/>
            </a:p>
          </p:txBody>
        </p:sp>
        <p:sp>
          <p:nvSpPr>
            <p:cNvPr id="28" name="Arco 27">
              <a:extLst>
                <a:ext uri="{FF2B5EF4-FFF2-40B4-BE49-F238E27FC236}">
                  <a16:creationId xmlns:a16="http://schemas.microsoft.com/office/drawing/2014/main" id="{2CD241C4-83E2-4856-B857-74D46BEE0AD5}"/>
                </a:ext>
              </a:extLst>
            </p:cNvPr>
            <p:cNvSpPr/>
            <p:nvPr/>
          </p:nvSpPr>
          <p:spPr>
            <a:xfrm rot="21347533">
              <a:off x="2799436" y="1755991"/>
              <a:ext cx="6326393" cy="1625638"/>
            </a:xfrm>
            <a:prstGeom prst="arc">
              <a:avLst>
                <a:gd name="adj1" fmla="val 10780452"/>
                <a:gd name="adj2" fmla="val 0"/>
              </a:avLst>
            </a:prstGeom>
            <a:ln>
              <a:solidFill>
                <a:srgbClr val="10A6AE"/>
              </a:solidFill>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ES"/>
            </a:p>
          </p:txBody>
        </p:sp>
      </p:grpSp>
      <p:pic>
        <p:nvPicPr>
          <p:cNvPr id="33" name="Imagen 32">
            <a:extLst>
              <a:ext uri="{FF2B5EF4-FFF2-40B4-BE49-F238E27FC236}">
                <a16:creationId xmlns:a16="http://schemas.microsoft.com/office/drawing/2014/main" id="{32319A3D-ED0B-4F93-8441-FB030E6CF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Tree>
    <p:extLst>
      <p:ext uri="{BB962C8B-B14F-4D97-AF65-F5344CB8AC3E}">
        <p14:creationId xmlns:p14="http://schemas.microsoft.com/office/powerpoint/2010/main" val="34745667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900"/>
                                        <p:tgtEl>
                                          <p:spTgt spid="4"/>
                                        </p:tgtEl>
                                      </p:cBhvr>
                                    </p:animEffect>
                                  </p:childTnLst>
                                </p:cTn>
                              </p:par>
                              <p:par>
                                <p:cTn id="12" presetID="35" presetClass="path" presetSubtype="0" accel="50000" decel="50000" fill="hold" grpId="1" nodeType="withEffect">
                                  <p:stCondLst>
                                    <p:cond delay="0"/>
                                  </p:stCondLst>
                                  <p:childTnLst>
                                    <p:animMotion origin="layout" path="M 0 -1.85185E-6 L -0.22448 -3.7037E-6 " pathEditMode="relative" rAng="0" ptsTypes="AA">
                                      <p:cBhvr>
                                        <p:cTn id="13" dur="2000" fill="hold"/>
                                        <p:tgtEl>
                                          <p:spTgt spid="4"/>
                                        </p:tgtEl>
                                        <p:attrNameLst>
                                          <p:attrName>ppt_x</p:attrName>
                                          <p:attrName>ppt_y</p:attrName>
                                        </p:attrNameLst>
                                      </p:cBhvr>
                                      <p:rCtr x="-11224" y="93"/>
                                    </p:animMotion>
                                  </p:childTnLst>
                                </p:cTn>
                              </p:par>
                              <p:par>
                                <p:cTn id="14" presetID="35" presetClass="path" presetSubtype="0" accel="50000" decel="50000" fill="hold" grpId="0" nodeType="withEffect">
                                  <p:stCondLst>
                                    <p:cond delay="0"/>
                                  </p:stCondLst>
                                  <p:childTnLst>
                                    <p:animMotion origin="layout" path="M 1.45833E-6 2.96296E-6 L -0.19167 2.96296E-6 " pathEditMode="relative" rAng="0" ptsTypes="AA">
                                      <p:cBhvr>
                                        <p:cTn id="15" dur="2000" fill="hold"/>
                                        <p:tgtEl>
                                          <p:spTgt spid="8"/>
                                        </p:tgtEl>
                                        <p:attrNameLst>
                                          <p:attrName>ppt_x</p:attrName>
                                          <p:attrName>ppt_y</p:attrName>
                                        </p:attrNameLst>
                                      </p:cBhvr>
                                      <p:rCtr x="-9544" y="0"/>
                                    </p:animMotion>
                                  </p:childTnLst>
                                </p:cTn>
                              </p:par>
                              <p:par>
                                <p:cTn id="16" presetID="35" presetClass="path" presetSubtype="0" accel="50000" decel="50000" fill="hold" grpId="0" nodeType="withEffect">
                                  <p:stCondLst>
                                    <p:cond delay="0"/>
                                  </p:stCondLst>
                                  <p:childTnLst>
                                    <p:animMotion origin="layout" path="M -3.33333E-6 -3.7037E-7 L -0.19167 -3.7037E-7 " pathEditMode="relative" rAng="0" ptsTypes="AA">
                                      <p:cBhvr>
                                        <p:cTn id="17" dur="2000" fill="hold"/>
                                        <p:tgtEl>
                                          <p:spTgt spid="9"/>
                                        </p:tgtEl>
                                        <p:attrNameLst>
                                          <p:attrName>ppt_x</p:attrName>
                                          <p:attrName>ppt_y</p:attrName>
                                        </p:attrNameLst>
                                      </p:cBhvr>
                                      <p:rCtr x="-9727" y="0"/>
                                    </p:animMotion>
                                  </p:childTnLst>
                                </p:cTn>
                              </p:par>
                              <p:par>
                                <p:cTn id="18" presetID="35" presetClass="path" presetSubtype="0" accel="50000" decel="50000" fill="hold" grpId="0" nodeType="withEffect">
                                  <p:stCondLst>
                                    <p:cond delay="0"/>
                                  </p:stCondLst>
                                  <p:childTnLst>
                                    <p:animMotion origin="layout" path="M 3.75E-6 -2.59259E-6 L -0.25 -2.59259E-6 " pathEditMode="relative" rAng="0" ptsTypes="AA">
                                      <p:cBhvr>
                                        <p:cTn id="19" dur="2000" fill="hold"/>
                                        <p:tgtEl>
                                          <p:spTgt spid="10"/>
                                        </p:tgtEl>
                                        <p:attrNameLst>
                                          <p:attrName>ppt_x</p:attrName>
                                          <p:attrName>ppt_y</p:attrName>
                                        </p:attrNameLst>
                                      </p:cBhvr>
                                      <p:rCtr x="-12500" y="0"/>
                                    </p:animMotion>
                                  </p:childTnLst>
                                </p:cTn>
                              </p:par>
                              <p:par>
                                <p:cTn id="20" presetID="42" presetClass="path" presetSubtype="0" accel="50000" decel="50000" fill="hold" nodeType="withEffect">
                                  <p:stCondLst>
                                    <p:cond delay="0"/>
                                  </p:stCondLst>
                                  <p:childTnLst>
                                    <p:animMotion origin="layout" path="M 5E-6 0 L 5E-6 -0.58472 " pathEditMode="relative" rAng="0" ptsTypes="AA">
                                      <p:cBhvr>
                                        <p:cTn id="21" dur="2000" fill="hold"/>
                                        <p:tgtEl>
                                          <p:spTgt spid="18"/>
                                        </p:tgtEl>
                                        <p:attrNameLst>
                                          <p:attrName>ppt_x</p:attrName>
                                          <p:attrName>ppt_y</p:attrName>
                                        </p:attrNameLst>
                                      </p:cBhvr>
                                      <p:rCtr x="0" y="-292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8"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405C3AE-9135-4140-824D-3B0C30194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pic>
        <p:nvPicPr>
          <p:cNvPr id="22" name="Imagen 21">
            <a:extLst>
              <a:ext uri="{FF2B5EF4-FFF2-40B4-BE49-F238E27FC236}">
                <a16:creationId xmlns:a16="http://schemas.microsoft.com/office/drawing/2014/main" id="{94E70DA2-3A59-475E-A961-E95F3E49F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842" y="535488"/>
            <a:ext cx="10254316" cy="5787024"/>
          </a:xfrm>
          <a:prstGeom prst="rect">
            <a:avLst/>
          </a:prstGeom>
        </p:spPr>
      </p:pic>
      <p:grpSp>
        <p:nvGrpSpPr>
          <p:cNvPr id="25" name="Grupo 24">
            <a:extLst>
              <a:ext uri="{FF2B5EF4-FFF2-40B4-BE49-F238E27FC236}">
                <a16:creationId xmlns:a16="http://schemas.microsoft.com/office/drawing/2014/main" id="{D8206593-76E9-410F-A25E-BF6AC9F5C442}"/>
              </a:ext>
            </a:extLst>
          </p:cNvPr>
          <p:cNvGrpSpPr/>
          <p:nvPr/>
        </p:nvGrpSpPr>
        <p:grpSpPr>
          <a:xfrm>
            <a:off x="4191000" y="952500"/>
            <a:ext cx="7032158" cy="5370012"/>
            <a:chOff x="4191000" y="952500"/>
            <a:chExt cx="7032158" cy="5370012"/>
          </a:xfrm>
        </p:grpSpPr>
        <p:pic>
          <p:nvPicPr>
            <p:cNvPr id="23" name="Imagen 22">
              <a:extLst>
                <a:ext uri="{FF2B5EF4-FFF2-40B4-BE49-F238E27FC236}">
                  <a16:creationId xmlns:a16="http://schemas.microsoft.com/office/drawing/2014/main" id="{4D3E2005-7AF0-4A19-99D6-81A66E7FCE33}"/>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35015" t="7206"/>
            <a:stretch/>
          </p:blipFill>
          <p:spPr>
            <a:xfrm>
              <a:off x="4559300" y="952500"/>
              <a:ext cx="6663858" cy="5370012"/>
            </a:xfrm>
            <a:prstGeom prst="rect">
              <a:avLst/>
            </a:prstGeom>
          </p:spPr>
        </p:pic>
        <p:pic>
          <p:nvPicPr>
            <p:cNvPr id="24" name="Imagen 23">
              <a:extLst>
                <a:ext uri="{FF2B5EF4-FFF2-40B4-BE49-F238E27FC236}">
                  <a16:creationId xmlns:a16="http://schemas.microsoft.com/office/drawing/2014/main" id="{8167EDDC-F296-4E06-8B91-E492A930811F}"/>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31423" t="69312"/>
            <a:stretch/>
          </p:blipFill>
          <p:spPr>
            <a:xfrm>
              <a:off x="4191000" y="4546600"/>
              <a:ext cx="7032158" cy="1775912"/>
            </a:xfrm>
            <a:prstGeom prst="rect">
              <a:avLst/>
            </a:prstGeom>
          </p:spPr>
        </p:pic>
      </p:grpSp>
      <p:grpSp>
        <p:nvGrpSpPr>
          <p:cNvPr id="26" name="Grupo 25">
            <a:extLst>
              <a:ext uri="{FF2B5EF4-FFF2-40B4-BE49-F238E27FC236}">
                <a16:creationId xmlns:a16="http://schemas.microsoft.com/office/drawing/2014/main" id="{E4D5186C-04B8-4E08-870B-091E23B7F401}"/>
              </a:ext>
            </a:extLst>
          </p:cNvPr>
          <p:cNvGrpSpPr/>
          <p:nvPr/>
        </p:nvGrpSpPr>
        <p:grpSpPr>
          <a:xfrm>
            <a:off x="-5891837" y="2699573"/>
            <a:ext cx="5818592" cy="507831"/>
            <a:chOff x="4938308" y="2597973"/>
            <a:chExt cx="5818592" cy="507831"/>
          </a:xfrm>
        </p:grpSpPr>
        <p:sp>
          <p:nvSpPr>
            <p:cNvPr id="27" name="CuadroTexto 26">
              <a:extLst>
                <a:ext uri="{FF2B5EF4-FFF2-40B4-BE49-F238E27FC236}">
                  <a16:creationId xmlns:a16="http://schemas.microsoft.com/office/drawing/2014/main" id="{0FB292E0-1837-4BD0-84AF-A554B0F04F2D}"/>
                </a:ext>
              </a:extLst>
            </p:cNvPr>
            <p:cNvSpPr txBox="1"/>
            <p:nvPr/>
          </p:nvSpPr>
          <p:spPr>
            <a:xfrm>
              <a:off x="6300570" y="2597973"/>
              <a:ext cx="4456330" cy="507831"/>
            </a:xfrm>
            <a:prstGeom prst="rect">
              <a:avLst/>
            </a:prstGeom>
            <a:noFill/>
            <a:ln w="9525">
              <a:noFill/>
            </a:ln>
          </p:spPr>
          <p:txBody>
            <a:bodyPr wrap="square" rtlCol="0">
              <a:spAutoFit/>
            </a:bodyPr>
            <a:lstStyle/>
            <a:p>
              <a:r>
                <a:rPr lang="es-ES" sz="2700" dirty="0">
                  <a:ln w="3175">
                    <a:solidFill>
                      <a:srgbClr val="10A6AE"/>
                    </a:solidFill>
                  </a:ln>
                  <a:solidFill>
                    <a:srgbClr val="29ADB7"/>
                  </a:solidFill>
                </a:rPr>
                <a:t>Secuencia de siguientes cursos</a:t>
              </a:r>
              <a:endParaRPr lang="es-ES" dirty="0">
                <a:ln w="3175">
                  <a:solidFill>
                    <a:srgbClr val="10A6AE"/>
                  </a:solidFill>
                </a:ln>
              </a:endParaRPr>
            </a:p>
          </p:txBody>
        </p:sp>
        <p:sp>
          <p:nvSpPr>
            <p:cNvPr id="28" name="Flecha: a la derecha 27">
              <a:extLst>
                <a:ext uri="{FF2B5EF4-FFF2-40B4-BE49-F238E27FC236}">
                  <a16:creationId xmlns:a16="http://schemas.microsoft.com/office/drawing/2014/main" id="{035E231D-D292-4A91-AF99-C096DF586D77}"/>
                </a:ext>
              </a:extLst>
            </p:cNvPr>
            <p:cNvSpPr/>
            <p:nvPr/>
          </p:nvSpPr>
          <p:spPr>
            <a:xfrm>
              <a:off x="4938308" y="2737588"/>
              <a:ext cx="1103531" cy="228600"/>
            </a:xfrm>
            <a:prstGeom prst="rightArrow">
              <a:avLst/>
            </a:prstGeom>
            <a:solidFill>
              <a:srgbClr val="10A6AE"/>
            </a:solidFill>
            <a:ln>
              <a:solidFill>
                <a:srgbClr val="29A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9" name="Elipse 28">
            <a:extLst>
              <a:ext uri="{FF2B5EF4-FFF2-40B4-BE49-F238E27FC236}">
                <a16:creationId xmlns:a16="http://schemas.microsoft.com/office/drawing/2014/main" id="{BFF4DA3E-6018-4024-B724-F1781D1CCACD}"/>
              </a:ext>
            </a:extLst>
          </p:cNvPr>
          <p:cNvSpPr/>
          <p:nvPr/>
        </p:nvSpPr>
        <p:spPr>
          <a:xfrm rot="-2700000">
            <a:off x="638550" y="4531009"/>
            <a:ext cx="1955800" cy="248454"/>
          </a:xfrm>
          <a:prstGeom prst="ellipse">
            <a:avLst/>
          </a:prstGeom>
          <a:noFill/>
          <a:ln>
            <a:solidFill>
              <a:srgbClr val="29A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8A319E70-F3B6-40FF-BE7D-E837A84E7587}"/>
              </a:ext>
            </a:extLst>
          </p:cNvPr>
          <p:cNvSpPr/>
          <p:nvPr/>
        </p:nvSpPr>
        <p:spPr>
          <a:xfrm rot="-2700000">
            <a:off x="3873408" y="4556409"/>
            <a:ext cx="1955800" cy="248454"/>
          </a:xfrm>
          <a:prstGeom prst="ellipse">
            <a:avLst/>
          </a:prstGeom>
          <a:noFill/>
          <a:ln>
            <a:solidFill>
              <a:srgbClr val="29A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63C09C5C-2268-452E-969A-768F5FB0EDDE}"/>
              </a:ext>
            </a:extLst>
          </p:cNvPr>
          <p:cNvSpPr/>
          <p:nvPr/>
        </p:nvSpPr>
        <p:spPr>
          <a:xfrm rot="-2700000">
            <a:off x="8928009" y="4556409"/>
            <a:ext cx="1955800" cy="248454"/>
          </a:xfrm>
          <a:prstGeom prst="ellipse">
            <a:avLst/>
          </a:prstGeom>
          <a:noFill/>
          <a:ln>
            <a:solidFill>
              <a:srgbClr val="29A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id="{AE905724-AD35-46C1-9E2B-99B6019EBCC5}"/>
              </a:ext>
            </a:extLst>
          </p:cNvPr>
          <p:cNvSpPr/>
          <p:nvPr/>
        </p:nvSpPr>
        <p:spPr>
          <a:xfrm rot="-2700000">
            <a:off x="1213771" y="5052149"/>
            <a:ext cx="3338631" cy="302332"/>
          </a:xfrm>
          <a:prstGeom prst="ellipse">
            <a:avLst/>
          </a:prstGeom>
          <a:noFill/>
          <a:ln>
            <a:solidFill>
              <a:srgbClr val="29A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Elipse 32">
            <a:extLst>
              <a:ext uri="{FF2B5EF4-FFF2-40B4-BE49-F238E27FC236}">
                <a16:creationId xmlns:a16="http://schemas.microsoft.com/office/drawing/2014/main" id="{F1B2A3B3-4B3F-482A-9167-91B8E2BFA026}"/>
              </a:ext>
            </a:extLst>
          </p:cNvPr>
          <p:cNvSpPr/>
          <p:nvPr/>
        </p:nvSpPr>
        <p:spPr>
          <a:xfrm rot="-2700000">
            <a:off x="6866464" y="4995638"/>
            <a:ext cx="3338631" cy="302332"/>
          </a:xfrm>
          <a:prstGeom prst="ellipse">
            <a:avLst/>
          </a:prstGeom>
          <a:noFill/>
          <a:ln>
            <a:solidFill>
              <a:srgbClr val="29A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5" name="Conector recto 34">
            <a:extLst>
              <a:ext uri="{FF2B5EF4-FFF2-40B4-BE49-F238E27FC236}">
                <a16:creationId xmlns:a16="http://schemas.microsoft.com/office/drawing/2014/main" id="{FE10CA4D-9173-473C-A99D-6C87F4B8FB51}"/>
              </a:ext>
            </a:extLst>
          </p:cNvPr>
          <p:cNvCxnSpPr/>
          <p:nvPr/>
        </p:nvCxnSpPr>
        <p:spPr>
          <a:xfrm flipV="1">
            <a:off x="5744930" y="4152900"/>
            <a:ext cx="647700" cy="64770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554BE56E-033D-4118-A32C-793006F12404}"/>
              </a:ext>
            </a:extLst>
          </p:cNvPr>
          <p:cNvCxnSpPr>
            <a:cxnSpLocks/>
          </p:cNvCxnSpPr>
          <p:nvPr/>
        </p:nvCxnSpPr>
        <p:spPr>
          <a:xfrm flipV="1">
            <a:off x="6498944" y="4171186"/>
            <a:ext cx="782500" cy="78250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79D41740-CD65-4AF5-8D40-DFAF1519DA62}"/>
              </a:ext>
            </a:extLst>
          </p:cNvPr>
          <p:cNvCxnSpPr>
            <a:cxnSpLocks/>
          </p:cNvCxnSpPr>
          <p:nvPr/>
        </p:nvCxnSpPr>
        <p:spPr>
          <a:xfrm flipV="1">
            <a:off x="8309757" y="4180750"/>
            <a:ext cx="412955" cy="412955"/>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54051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300"/>
                                        <p:tgtEl>
                                          <p:spTgt spid="25"/>
                                        </p:tgtEl>
                                      </p:cBhvr>
                                    </p:animEffect>
                                  </p:childTnLst>
                                </p:cTn>
                              </p:par>
                              <p:par>
                                <p:cTn id="8" presetID="42" presetClass="path" presetSubtype="0" accel="50000" decel="50000" fill="hold" nodeType="withEffect">
                                  <p:stCondLst>
                                    <p:cond delay="0"/>
                                  </p:stCondLst>
                                  <p:childTnLst>
                                    <p:animMotion origin="layout" path="M 1.25E-6 4.44444E-6 L 0.89245 4.44444E-6 " pathEditMode="relative" rAng="0" ptsTypes="AA">
                                      <p:cBhvr>
                                        <p:cTn id="9" dur="2000" fill="hold"/>
                                        <p:tgtEl>
                                          <p:spTgt spid="26"/>
                                        </p:tgtEl>
                                        <p:attrNameLst>
                                          <p:attrName>ppt_x</p:attrName>
                                          <p:attrName>ppt_y</p:attrName>
                                        </p:attrNameLst>
                                      </p:cBhvr>
                                      <p:rCtr x="44622" y="0"/>
                                    </p:animMotion>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circle(in)">
                                      <p:cBhvr>
                                        <p:cTn id="14" dur="1300"/>
                                        <p:tgtEl>
                                          <p:spTgt spid="31"/>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ircle(in)">
                                      <p:cBhvr>
                                        <p:cTn id="17" dur="1100"/>
                                        <p:tgtEl>
                                          <p:spTgt spid="29"/>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circle(in)">
                                      <p:cBhvr>
                                        <p:cTn id="20" dur="11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par>
                                <p:cTn id="29" presetID="42" presetClass="path" presetSubtype="0" accel="50000" decel="50000" fill="hold" grpId="1" nodeType="withEffect">
                                  <p:stCondLst>
                                    <p:cond delay="0"/>
                                  </p:stCondLst>
                                  <p:childTnLst>
                                    <p:animMotion origin="layout" path="M -2.08333E-6 -3.7037E-6 L 0.09414 -0.03426 " pathEditMode="relative" rAng="0" ptsTypes="AA">
                                      <p:cBhvr>
                                        <p:cTn id="30" dur="1400" fill="hold"/>
                                        <p:tgtEl>
                                          <p:spTgt spid="29"/>
                                        </p:tgtEl>
                                        <p:attrNameLst>
                                          <p:attrName>ppt_x</p:attrName>
                                          <p:attrName>ppt_y</p:attrName>
                                        </p:attrNameLst>
                                      </p:cBhvr>
                                      <p:rCtr x="4701" y="-1713"/>
                                    </p:animMotion>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2" nodeType="clickEffect">
                                  <p:stCondLst>
                                    <p:cond delay="0"/>
                                  </p:stCondLst>
                                  <p:childTnLst>
                                    <p:animEffect transition="out" filter="fade">
                                      <p:cBhvr>
                                        <p:cTn id="34" dur="500"/>
                                        <p:tgtEl>
                                          <p:spTgt spid="29"/>
                                        </p:tgtEl>
                                      </p:cBhvr>
                                    </p:animEffect>
                                    <p:set>
                                      <p:cBhvr>
                                        <p:cTn id="35" dur="1" fill="hold">
                                          <p:stCondLst>
                                            <p:cond delay="499"/>
                                          </p:stCondLst>
                                        </p:cTn>
                                        <p:tgtEl>
                                          <p:spTgt spid="29"/>
                                        </p:tgtEl>
                                        <p:attrNameLst>
                                          <p:attrName>style.visibility</p:attrName>
                                        </p:attrNameLst>
                                      </p:cBhvr>
                                      <p:to>
                                        <p:strVal val="hidden"/>
                                      </p:to>
                                    </p:set>
                                  </p:childTnLst>
                                </p:cTn>
                              </p:par>
                              <p:par>
                                <p:cTn id="36" presetID="6" presetClass="entr" presetSubtype="16" fill="hold" grpId="0" nodeType="withEffect">
                                  <p:stCondLst>
                                    <p:cond delay="600"/>
                                  </p:stCondLst>
                                  <p:childTnLst>
                                    <p:set>
                                      <p:cBhvr>
                                        <p:cTn id="37" dur="1" fill="hold">
                                          <p:stCondLst>
                                            <p:cond delay="0"/>
                                          </p:stCondLst>
                                        </p:cTn>
                                        <p:tgtEl>
                                          <p:spTgt spid="33"/>
                                        </p:tgtEl>
                                        <p:attrNameLst>
                                          <p:attrName>style.visibility</p:attrName>
                                        </p:attrNameLst>
                                      </p:cBhvr>
                                      <p:to>
                                        <p:strVal val="visible"/>
                                      </p:to>
                                    </p:set>
                                    <p:animEffect transition="in" filter="circle(in)">
                                      <p:cBhvr>
                                        <p:cTn id="38" dur="1100"/>
                                        <p:tgtEl>
                                          <p:spTgt spid="33"/>
                                        </p:tgtEl>
                                      </p:cBhvr>
                                    </p:animEffect>
                                  </p:childTnLst>
                                </p:cTn>
                              </p:par>
                              <p:par>
                                <p:cTn id="39" presetID="6" presetClass="entr" presetSubtype="16" fill="hold" grpId="0" nodeType="withEffect">
                                  <p:stCondLst>
                                    <p:cond delay="500"/>
                                  </p:stCondLst>
                                  <p:childTnLst>
                                    <p:set>
                                      <p:cBhvr>
                                        <p:cTn id="40" dur="1" fill="hold">
                                          <p:stCondLst>
                                            <p:cond delay="0"/>
                                          </p:stCondLst>
                                        </p:cTn>
                                        <p:tgtEl>
                                          <p:spTgt spid="32"/>
                                        </p:tgtEl>
                                        <p:attrNameLst>
                                          <p:attrName>style.visibility</p:attrName>
                                        </p:attrNameLst>
                                      </p:cBhvr>
                                      <p:to>
                                        <p:strVal val="visible"/>
                                      </p:to>
                                    </p:set>
                                    <p:animEffect transition="in" filter="circle(in)">
                                      <p:cBhvr>
                                        <p:cTn id="41" dur="11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32"/>
                                        </p:tgtEl>
                                      </p:cBhvr>
                                    </p:animEffect>
                                    <p:set>
                                      <p:cBhvr>
                                        <p:cTn id="49" dur="1" fill="hold">
                                          <p:stCondLst>
                                            <p:cond delay="499"/>
                                          </p:stCondLst>
                                        </p:cTn>
                                        <p:tgtEl>
                                          <p:spTgt spid="32"/>
                                        </p:tgtEl>
                                        <p:attrNameLst>
                                          <p:attrName>style.visibility</p:attrName>
                                        </p:attrNameLst>
                                      </p:cBhvr>
                                      <p:to>
                                        <p:strVal val="hidden"/>
                                      </p:to>
                                    </p:set>
                                  </p:childTnLst>
                                </p:cTn>
                              </p:par>
                              <p:par>
                                <p:cTn id="50" presetID="6" presetClass="entr" presetSubtype="16" fill="hold" nodeType="withEffect">
                                  <p:stCondLst>
                                    <p:cond delay="500"/>
                                  </p:stCondLst>
                                  <p:childTnLst>
                                    <p:set>
                                      <p:cBhvr>
                                        <p:cTn id="51" dur="1" fill="hold">
                                          <p:stCondLst>
                                            <p:cond delay="0"/>
                                          </p:stCondLst>
                                        </p:cTn>
                                        <p:tgtEl>
                                          <p:spTgt spid="38"/>
                                        </p:tgtEl>
                                        <p:attrNameLst>
                                          <p:attrName>style.visibility</p:attrName>
                                        </p:attrNameLst>
                                      </p:cBhvr>
                                      <p:to>
                                        <p:strVal val="visible"/>
                                      </p:to>
                                    </p:set>
                                    <p:animEffect transition="in" filter="circle(in)">
                                      <p:cBhvr>
                                        <p:cTn id="52" dur="1000"/>
                                        <p:tgtEl>
                                          <p:spTgt spid="38"/>
                                        </p:tgtEl>
                                      </p:cBhvr>
                                    </p:animEffect>
                                  </p:childTnLst>
                                </p:cTn>
                              </p:par>
                              <p:par>
                                <p:cTn id="53" presetID="6" presetClass="entr" presetSubtype="16" fill="hold" nodeType="withEffect">
                                  <p:stCondLst>
                                    <p:cond delay="500"/>
                                  </p:stCondLst>
                                  <p:childTnLst>
                                    <p:set>
                                      <p:cBhvr>
                                        <p:cTn id="54" dur="1" fill="hold">
                                          <p:stCondLst>
                                            <p:cond delay="0"/>
                                          </p:stCondLst>
                                        </p:cTn>
                                        <p:tgtEl>
                                          <p:spTgt spid="36"/>
                                        </p:tgtEl>
                                        <p:attrNameLst>
                                          <p:attrName>style.visibility</p:attrName>
                                        </p:attrNameLst>
                                      </p:cBhvr>
                                      <p:to>
                                        <p:strVal val="visible"/>
                                      </p:to>
                                    </p:set>
                                    <p:animEffect transition="in" filter="circle(in)">
                                      <p:cBhvr>
                                        <p:cTn id="55" dur="900"/>
                                        <p:tgtEl>
                                          <p:spTgt spid="36"/>
                                        </p:tgtEl>
                                      </p:cBhvr>
                                    </p:animEffect>
                                  </p:childTnLst>
                                </p:cTn>
                              </p:par>
                              <p:par>
                                <p:cTn id="56" presetID="6" presetClass="entr" presetSubtype="16" fill="hold" nodeType="withEffect">
                                  <p:stCondLst>
                                    <p:cond delay="300"/>
                                  </p:stCondLst>
                                  <p:childTnLst>
                                    <p:set>
                                      <p:cBhvr>
                                        <p:cTn id="57" dur="1" fill="hold">
                                          <p:stCondLst>
                                            <p:cond delay="0"/>
                                          </p:stCondLst>
                                        </p:cTn>
                                        <p:tgtEl>
                                          <p:spTgt spid="35"/>
                                        </p:tgtEl>
                                        <p:attrNameLst>
                                          <p:attrName>style.visibility</p:attrName>
                                        </p:attrNameLst>
                                      </p:cBhvr>
                                      <p:to>
                                        <p:strVal val="visible"/>
                                      </p:to>
                                    </p:set>
                                    <p:animEffect transition="in" filter="circle(in)">
                                      <p:cBhvr>
                                        <p:cTn id="58" dur="13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9" grpId="2" animBg="1"/>
      <p:bldP spid="30" grpId="0" animBg="1"/>
      <p:bldP spid="30" grpId="1" animBg="1"/>
      <p:bldP spid="31" grpId="0" animBg="1"/>
      <p:bldP spid="31" grpId="1" animBg="1"/>
      <p:bldP spid="32" grpId="0" animBg="1"/>
      <p:bldP spid="32" grpId="1" animBg="1"/>
      <p:bldP spid="33" grpId="0" animBg="1"/>
      <p:bldP spid="33"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917CB08-E4BB-4AA7-8582-B4FF36F3D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pic>
        <p:nvPicPr>
          <p:cNvPr id="6" name="Imagen 5">
            <a:extLst>
              <a:ext uri="{FF2B5EF4-FFF2-40B4-BE49-F238E27FC236}">
                <a16:creationId xmlns:a16="http://schemas.microsoft.com/office/drawing/2014/main" id="{4EAA1EAB-D835-4A49-AD41-4C2100C09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548999"/>
            <a:ext cx="10718800" cy="5760001"/>
          </a:xfrm>
          <a:prstGeom prst="rect">
            <a:avLst/>
          </a:prstGeom>
        </p:spPr>
      </p:pic>
      <p:sp>
        <p:nvSpPr>
          <p:cNvPr id="7" name="Elipse 6">
            <a:extLst>
              <a:ext uri="{FF2B5EF4-FFF2-40B4-BE49-F238E27FC236}">
                <a16:creationId xmlns:a16="http://schemas.microsoft.com/office/drawing/2014/main" id="{D3E4606D-203C-4AD2-A4CB-4A0DA3DD3B20}"/>
              </a:ext>
            </a:extLst>
          </p:cNvPr>
          <p:cNvSpPr/>
          <p:nvPr/>
        </p:nvSpPr>
        <p:spPr>
          <a:xfrm rot="-2700000">
            <a:off x="710589" y="4734193"/>
            <a:ext cx="1416481" cy="205266"/>
          </a:xfrm>
          <a:prstGeom prst="ellipse">
            <a:avLst/>
          </a:prstGeom>
          <a:no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14288049-88C9-40C2-9723-6A650915B361}"/>
              </a:ext>
            </a:extLst>
          </p:cNvPr>
          <p:cNvSpPr/>
          <p:nvPr/>
        </p:nvSpPr>
        <p:spPr>
          <a:xfrm rot="-2700000">
            <a:off x="4279289" y="4734192"/>
            <a:ext cx="1416481" cy="205266"/>
          </a:xfrm>
          <a:prstGeom prst="ellipse">
            <a:avLst/>
          </a:prstGeom>
          <a:no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3DDFF21A-BA62-44D1-9B8A-5E930394D2BE}"/>
              </a:ext>
            </a:extLst>
          </p:cNvPr>
          <p:cNvSpPr/>
          <p:nvPr/>
        </p:nvSpPr>
        <p:spPr>
          <a:xfrm rot="-2700000">
            <a:off x="7835288" y="4725768"/>
            <a:ext cx="1416481" cy="205266"/>
          </a:xfrm>
          <a:prstGeom prst="ellipse">
            <a:avLst/>
          </a:prstGeom>
          <a:no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11">
            <a:extLst>
              <a:ext uri="{FF2B5EF4-FFF2-40B4-BE49-F238E27FC236}">
                <a16:creationId xmlns:a16="http://schemas.microsoft.com/office/drawing/2014/main" id="{CFE80118-8E48-4D9E-A65D-E381668ECDCE}"/>
              </a:ext>
            </a:extLst>
          </p:cNvPr>
          <p:cNvCxnSpPr>
            <a:cxnSpLocks/>
          </p:cNvCxnSpPr>
          <p:nvPr/>
        </p:nvCxnSpPr>
        <p:spPr>
          <a:xfrm flipV="1">
            <a:off x="6589771" y="4508500"/>
            <a:ext cx="773795" cy="773795"/>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1CA6FE5-0CF0-4AF8-B5A9-194FDDA92E51}"/>
              </a:ext>
            </a:extLst>
          </p:cNvPr>
          <p:cNvCxnSpPr>
            <a:cxnSpLocks/>
          </p:cNvCxnSpPr>
          <p:nvPr/>
        </p:nvCxnSpPr>
        <p:spPr>
          <a:xfrm flipV="1">
            <a:off x="8204200" y="4526257"/>
            <a:ext cx="1714500" cy="1714501"/>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Elipse 24">
            <a:extLst>
              <a:ext uri="{FF2B5EF4-FFF2-40B4-BE49-F238E27FC236}">
                <a16:creationId xmlns:a16="http://schemas.microsoft.com/office/drawing/2014/main" id="{42E3B395-9867-4B9C-A988-D04BD896EC3B}"/>
              </a:ext>
            </a:extLst>
          </p:cNvPr>
          <p:cNvSpPr/>
          <p:nvPr/>
        </p:nvSpPr>
        <p:spPr>
          <a:xfrm rot="-2700000">
            <a:off x="5669314" y="4592802"/>
            <a:ext cx="853479" cy="223351"/>
          </a:xfrm>
          <a:prstGeom prst="ellipse">
            <a:avLst/>
          </a:prstGeom>
          <a:no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67AD1214-167C-41BF-8040-C0F221905902}"/>
              </a:ext>
            </a:extLst>
          </p:cNvPr>
          <p:cNvSpPr/>
          <p:nvPr/>
        </p:nvSpPr>
        <p:spPr>
          <a:xfrm rot="-2700000">
            <a:off x="10222130" y="4592801"/>
            <a:ext cx="853479" cy="223351"/>
          </a:xfrm>
          <a:prstGeom prst="ellipse">
            <a:avLst/>
          </a:prstGeom>
          <a:no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2566543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10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1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42" presetClass="path" presetSubtype="0" accel="50000" decel="50000" fill="hold" grpId="1" nodeType="withEffect">
                                  <p:stCondLst>
                                    <p:cond delay="400"/>
                                  </p:stCondLst>
                                  <p:childTnLst>
                                    <p:animMotion origin="layout" path="M 3.75E-6 -2.59259E-6 L 0.08151 -0.00139 " pathEditMode="relative" rAng="0" ptsTypes="AA">
                                      <p:cBhvr>
                                        <p:cTn id="23" dur="1250" fill="hold"/>
                                        <p:tgtEl>
                                          <p:spTgt spid="7"/>
                                        </p:tgtEl>
                                        <p:attrNameLst>
                                          <p:attrName>ppt_x</p:attrName>
                                          <p:attrName>ppt_y</p:attrName>
                                        </p:attrNameLst>
                                      </p:cBhvr>
                                      <p:rCtr x="4076" y="-69"/>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2" nodeType="clickEffect">
                                  <p:stCondLst>
                                    <p:cond delay="0"/>
                                  </p:stCondLst>
                                  <p:childTnLst>
                                    <p:animMotion origin="layout" path="M 0.08151 -0.00139 L 0.15494 0.00972 " pathEditMode="relative" rAng="0" ptsTypes="AA">
                                      <p:cBhvr>
                                        <p:cTn id="27" dur="1000" fill="hold"/>
                                        <p:tgtEl>
                                          <p:spTgt spid="7"/>
                                        </p:tgtEl>
                                        <p:attrNameLst>
                                          <p:attrName>ppt_x</p:attrName>
                                          <p:attrName>ppt_y</p:attrName>
                                        </p:attrNameLst>
                                      </p:cBhvr>
                                      <p:rCtr x="3672" y="556"/>
                                    </p:animMotion>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3"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6" presetClass="entr" presetSubtype="16"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circle(in)">
                                      <p:cBhvr>
                                        <p:cTn id="35" dur="1250"/>
                                        <p:tgtEl>
                                          <p:spTgt spid="25"/>
                                        </p:tgtEl>
                                      </p:cBhvr>
                                    </p:animEffect>
                                  </p:childTnLst>
                                </p:cTn>
                              </p:par>
                              <p:par>
                                <p:cTn id="36" presetID="6" presetClass="entr" presetSubtype="16" fill="hold" grpId="0" nodeType="withEffect">
                                  <p:stCondLst>
                                    <p:cond delay="400"/>
                                  </p:stCondLst>
                                  <p:childTnLst>
                                    <p:set>
                                      <p:cBhvr>
                                        <p:cTn id="37" dur="1" fill="hold">
                                          <p:stCondLst>
                                            <p:cond delay="0"/>
                                          </p:stCondLst>
                                        </p:cTn>
                                        <p:tgtEl>
                                          <p:spTgt spid="26"/>
                                        </p:tgtEl>
                                        <p:attrNameLst>
                                          <p:attrName>style.visibility</p:attrName>
                                        </p:attrNameLst>
                                      </p:cBhvr>
                                      <p:to>
                                        <p:strVal val="visible"/>
                                      </p:to>
                                    </p:set>
                                    <p:animEffect transition="in" filter="circle(in)">
                                      <p:cBhvr>
                                        <p:cTn id="38" dur="125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6"/>
                                        </p:tgtEl>
                                      </p:cBhvr>
                                    </p:animEffect>
                                    <p:set>
                                      <p:cBhvr>
                                        <p:cTn id="46" dur="1" fill="hold">
                                          <p:stCondLst>
                                            <p:cond delay="499"/>
                                          </p:stCondLst>
                                        </p:cTn>
                                        <p:tgtEl>
                                          <p:spTgt spid="26"/>
                                        </p:tgtEl>
                                        <p:attrNameLst>
                                          <p:attrName>style.visibility</p:attrName>
                                        </p:attrNameLst>
                                      </p:cBhvr>
                                      <p:to>
                                        <p:strVal val="hidden"/>
                                      </p:to>
                                    </p:set>
                                  </p:childTnLst>
                                </p:cTn>
                              </p:par>
                              <p:par>
                                <p:cTn id="47" presetID="6" presetClass="entr" presetSubtype="16" fill="hold" nodeType="withEffect">
                                  <p:stCondLst>
                                    <p:cond delay="400"/>
                                  </p:stCondLst>
                                  <p:childTnLst>
                                    <p:set>
                                      <p:cBhvr>
                                        <p:cTn id="48" dur="1" fill="hold">
                                          <p:stCondLst>
                                            <p:cond delay="0"/>
                                          </p:stCondLst>
                                        </p:cTn>
                                        <p:tgtEl>
                                          <p:spTgt spid="20"/>
                                        </p:tgtEl>
                                        <p:attrNameLst>
                                          <p:attrName>style.visibility</p:attrName>
                                        </p:attrNameLst>
                                      </p:cBhvr>
                                      <p:to>
                                        <p:strVal val="visible"/>
                                      </p:to>
                                    </p:set>
                                    <p:animEffect transition="in" filter="circle(in)">
                                      <p:cBhvr>
                                        <p:cTn id="49" dur="1250"/>
                                        <p:tgtEl>
                                          <p:spTgt spid="20"/>
                                        </p:tgtEl>
                                      </p:cBhvr>
                                    </p:animEffect>
                                  </p:childTnLst>
                                </p:cTn>
                              </p:par>
                              <p:par>
                                <p:cTn id="50" presetID="6" presetClass="entr" presetSubtype="16" fill="hold" nodeType="withEffect">
                                  <p:stCondLst>
                                    <p:cond delay="500"/>
                                  </p:stCondLst>
                                  <p:childTnLst>
                                    <p:set>
                                      <p:cBhvr>
                                        <p:cTn id="51" dur="1" fill="hold">
                                          <p:stCondLst>
                                            <p:cond delay="0"/>
                                          </p:stCondLst>
                                        </p:cTn>
                                        <p:tgtEl>
                                          <p:spTgt spid="12"/>
                                        </p:tgtEl>
                                        <p:attrNameLst>
                                          <p:attrName>style.visibility</p:attrName>
                                        </p:attrNameLst>
                                      </p:cBhvr>
                                      <p:to>
                                        <p:strVal val="visible"/>
                                      </p:to>
                                    </p:set>
                                    <p:animEffect transition="in" filter="circle(in)">
                                      <p:cBhvr>
                                        <p:cTn id="52" dur="1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8" grpId="0" animBg="1"/>
      <p:bldP spid="8" grpId="1" animBg="1"/>
      <p:bldP spid="9" grpId="0" animBg="1"/>
      <p:bldP spid="9" grpId="1" animBg="1"/>
      <p:bldP spid="25" grpId="0" animBg="1"/>
      <p:bldP spid="25" grpId="1" animBg="1"/>
      <p:bldP spid="26" grpId="0" animBg="1"/>
      <p:bldP spid="2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FAE440CA-9A14-455B-8090-FD17BC00E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07" y="114254"/>
            <a:ext cx="3169467" cy="6629491"/>
          </a:xfrm>
          <a:prstGeom prst="rect">
            <a:avLst/>
          </a:prstGeom>
        </p:spPr>
      </p:pic>
      <p:sp>
        <p:nvSpPr>
          <p:cNvPr id="18" name="CuadroTexto 17">
            <a:extLst>
              <a:ext uri="{FF2B5EF4-FFF2-40B4-BE49-F238E27FC236}">
                <a16:creationId xmlns:a16="http://schemas.microsoft.com/office/drawing/2014/main" id="{01AEC521-4C2C-4F73-AEB0-7CD8ADBA0264}"/>
              </a:ext>
            </a:extLst>
          </p:cNvPr>
          <p:cNvSpPr txBox="1"/>
          <p:nvPr/>
        </p:nvSpPr>
        <p:spPr>
          <a:xfrm>
            <a:off x="3897774" y="5981252"/>
            <a:ext cx="1186543" cy="577081"/>
          </a:xfrm>
          <a:prstGeom prst="rect">
            <a:avLst/>
          </a:prstGeom>
          <a:noFill/>
        </p:spPr>
        <p:txBody>
          <a:bodyPr wrap="none" rtlCol="0">
            <a:spAutoFit/>
          </a:bodyPr>
          <a:lstStyle/>
          <a:p>
            <a:r>
              <a:rPr lang="es-ES" sz="1050" dirty="0">
                <a:solidFill>
                  <a:srgbClr val="10A6AE"/>
                </a:solidFill>
              </a:rPr>
              <a:t>** Data hasta el </a:t>
            </a:r>
          </a:p>
          <a:p>
            <a:r>
              <a:rPr lang="es-ES" sz="1050" dirty="0">
                <a:solidFill>
                  <a:srgbClr val="10A6AE"/>
                </a:solidFill>
              </a:rPr>
              <a:t>13 de Septiembre </a:t>
            </a:r>
          </a:p>
          <a:p>
            <a:r>
              <a:rPr lang="es-ES" sz="1050" dirty="0">
                <a:solidFill>
                  <a:srgbClr val="10A6AE"/>
                </a:solidFill>
              </a:rPr>
              <a:t>de 2023</a:t>
            </a:r>
          </a:p>
        </p:txBody>
      </p:sp>
      <p:pic>
        <p:nvPicPr>
          <p:cNvPr id="19" name="Imagen 18">
            <a:extLst>
              <a:ext uri="{FF2B5EF4-FFF2-40B4-BE49-F238E27FC236}">
                <a16:creationId xmlns:a16="http://schemas.microsoft.com/office/drawing/2014/main" id="{F046FB85-F151-4A4C-B489-393626B7A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pic>
        <p:nvPicPr>
          <p:cNvPr id="5" name="Imagen 4">
            <a:extLst>
              <a:ext uri="{FF2B5EF4-FFF2-40B4-BE49-F238E27FC236}">
                <a16:creationId xmlns:a16="http://schemas.microsoft.com/office/drawing/2014/main" id="{BFDB8248-FBBB-4F0A-B68F-1EA624155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137" y="425999"/>
            <a:ext cx="5905556" cy="3209011"/>
          </a:xfrm>
          <a:prstGeom prst="rect">
            <a:avLst/>
          </a:prstGeom>
        </p:spPr>
      </p:pic>
      <p:sp>
        <p:nvSpPr>
          <p:cNvPr id="14" name="Rectángulo: esquinas redondeadas 13">
            <a:extLst>
              <a:ext uri="{FF2B5EF4-FFF2-40B4-BE49-F238E27FC236}">
                <a16:creationId xmlns:a16="http://schemas.microsoft.com/office/drawing/2014/main" id="{2E7EE57B-CEAE-4E33-9C5A-01C1CA9DA363}"/>
              </a:ext>
            </a:extLst>
          </p:cNvPr>
          <p:cNvSpPr/>
          <p:nvPr/>
        </p:nvSpPr>
        <p:spPr>
          <a:xfrm>
            <a:off x="5788271" y="3895811"/>
            <a:ext cx="5445287" cy="63814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OBSERVACIONES</a:t>
            </a:r>
          </a:p>
        </p:txBody>
      </p:sp>
      <p:sp>
        <p:nvSpPr>
          <p:cNvPr id="12" name="CuadroTexto 11">
            <a:extLst>
              <a:ext uri="{FF2B5EF4-FFF2-40B4-BE49-F238E27FC236}">
                <a16:creationId xmlns:a16="http://schemas.microsoft.com/office/drawing/2014/main" id="{051C6ED0-2E07-46C1-A85E-4483E3F904A2}"/>
              </a:ext>
            </a:extLst>
          </p:cNvPr>
          <p:cNvSpPr txBox="1"/>
          <p:nvPr/>
        </p:nvSpPr>
        <p:spPr>
          <a:xfrm>
            <a:off x="5690795" y="4679576"/>
            <a:ext cx="5772898" cy="1546577"/>
          </a:xfrm>
          <a:prstGeom prst="rect">
            <a:avLst/>
          </a:prstGeom>
          <a:noFill/>
        </p:spPr>
        <p:txBody>
          <a:bodyPr wrap="square" rtlCol="0">
            <a:spAutoFit/>
          </a:bodyPr>
          <a:lstStyle/>
          <a:p>
            <a:r>
              <a:rPr lang="es-ES" sz="1050" dirty="0"/>
              <a:t>La distribución que presentan los gráficos muestran un comportamiento bimodal en el hábito de compra de los alumnos. Es decir, hay dos modas (o dos puntos) donde hay un aumento significativo en la facturación.</a:t>
            </a:r>
          </a:p>
          <a:p>
            <a:endParaRPr lang="es-ES" sz="1050" dirty="0"/>
          </a:p>
          <a:p>
            <a:r>
              <a:rPr lang="es-ES" sz="1050" dirty="0"/>
              <a:t>Los meses de mayor facturación se comprenden entre los meses de Junio y Octubre.</a:t>
            </a:r>
          </a:p>
          <a:p>
            <a:r>
              <a:rPr lang="es-ES" sz="1050" dirty="0"/>
              <a:t>Los meses de menor facturación son a principio de año.</a:t>
            </a:r>
          </a:p>
          <a:p>
            <a:endParaRPr lang="es-ES" sz="1050" dirty="0"/>
          </a:p>
          <a:p>
            <a:r>
              <a:rPr lang="es-ES" sz="1050" dirty="0"/>
              <a:t>Otro aspecto a destacar es la facturación media (línea discontinúa roja), que ha ido aumentando cada año.</a:t>
            </a:r>
          </a:p>
        </p:txBody>
      </p:sp>
      <p:sp>
        <p:nvSpPr>
          <p:cNvPr id="25" name="Forma libre: forma 24">
            <a:extLst>
              <a:ext uri="{FF2B5EF4-FFF2-40B4-BE49-F238E27FC236}">
                <a16:creationId xmlns:a16="http://schemas.microsoft.com/office/drawing/2014/main" id="{0A559C84-55D5-4DF8-AF4F-E7818E8D5152}"/>
              </a:ext>
            </a:extLst>
          </p:cNvPr>
          <p:cNvSpPr/>
          <p:nvPr/>
        </p:nvSpPr>
        <p:spPr>
          <a:xfrm>
            <a:off x="2043953" y="559298"/>
            <a:ext cx="494852" cy="53888"/>
          </a:xfrm>
          <a:custGeom>
            <a:avLst/>
            <a:gdLst>
              <a:gd name="connsiteX0" fmla="*/ 0 w 494852"/>
              <a:gd name="connsiteY0" fmla="*/ 53888 h 53888"/>
              <a:gd name="connsiteX1" fmla="*/ 215153 w 494852"/>
              <a:gd name="connsiteY1" fmla="*/ 100 h 53888"/>
              <a:gd name="connsiteX2" fmla="*/ 494852 w 494852"/>
              <a:gd name="connsiteY2" fmla="*/ 43130 h 53888"/>
            </a:gdLst>
            <a:ahLst/>
            <a:cxnLst>
              <a:cxn ang="0">
                <a:pos x="connsiteX0" y="connsiteY0"/>
              </a:cxn>
              <a:cxn ang="0">
                <a:pos x="connsiteX1" y="connsiteY1"/>
              </a:cxn>
              <a:cxn ang="0">
                <a:pos x="connsiteX2" y="connsiteY2"/>
              </a:cxn>
            </a:cxnLst>
            <a:rect l="l" t="t" r="r" b="b"/>
            <a:pathLst>
              <a:path w="494852" h="53888">
                <a:moveTo>
                  <a:pt x="0" y="53888"/>
                </a:moveTo>
                <a:cubicBezTo>
                  <a:pt x="66339" y="27890"/>
                  <a:pt x="132678" y="1893"/>
                  <a:pt x="215153" y="100"/>
                </a:cubicBezTo>
                <a:cubicBezTo>
                  <a:pt x="297628" y="-1693"/>
                  <a:pt x="396240" y="20718"/>
                  <a:pt x="494852" y="43130"/>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orma libre: forma 25">
            <a:extLst>
              <a:ext uri="{FF2B5EF4-FFF2-40B4-BE49-F238E27FC236}">
                <a16:creationId xmlns:a16="http://schemas.microsoft.com/office/drawing/2014/main" id="{7758001E-9982-4DDF-9C94-6CF406BB52A1}"/>
              </a:ext>
            </a:extLst>
          </p:cNvPr>
          <p:cNvSpPr/>
          <p:nvPr/>
        </p:nvSpPr>
        <p:spPr>
          <a:xfrm>
            <a:off x="3184264" y="494792"/>
            <a:ext cx="484094" cy="86121"/>
          </a:xfrm>
          <a:custGeom>
            <a:avLst/>
            <a:gdLst>
              <a:gd name="connsiteX0" fmla="*/ 0 w 484094"/>
              <a:gd name="connsiteY0" fmla="*/ 75363 h 86121"/>
              <a:gd name="connsiteX1" fmla="*/ 290456 w 484094"/>
              <a:gd name="connsiteY1" fmla="*/ 60 h 86121"/>
              <a:gd name="connsiteX2" fmla="*/ 484094 w 484094"/>
              <a:gd name="connsiteY2" fmla="*/ 86121 h 86121"/>
            </a:gdLst>
            <a:ahLst/>
            <a:cxnLst>
              <a:cxn ang="0">
                <a:pos x="connsiteX0" y="connsiteY0"/>
              </a:cxn>
              <a:cxn ang="0">
                <a:pos x="connsiteX1" y="connsiteY1"/>
              </a:cxn>
              <a:cxn ang="0">
                <a:pos x="connsiteX2" y="connsiteY2"/>
              </a:cxn>
            </a:cxnLst>
            <a:rect l="l" t="t" r="r" b="b"/>
            <a:pathLst>
              <a:path w="484094" h="86121">
                <a:moveTo>
                  <a:pt x="0" y="75363"/>
                </a:moveTo>
                <a:cubicBezTo>
                  <a:pt x="104887" y="36815"/>
                  <a:pt x="209774" y="-1733"/>
                  <a:pt x="290456" y="60"/>
                </a:cubicBezTo>
                <a:cubicBezTo>
                  <a:pt x="371138" y="1853"/>
                  <a:pt x="427616" y="43987"/>
                  <a:pt x="484094" y="86121"/>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Forma libre: forma 28">
            <a:extLst>
              <a:ext uri="{FF2B5EF4-FFF2-40B4-BE49-F238E27FC236}">
                <a16:creationId xmlns:a16="http://schemas.microsoft.com/office/drawing/2014/main" id="{52679209-4926-4F13-B834-5E81B749D6BB}"/>
              </a:ext>
            </a:extLst>
          </p:cNvPr>
          <p:cNvSpPr/>
          <p:nvPr/>
        </p:nvSpPr>
        <p:spPr>
          <a:xfrm>
            <a:off x="1441525" y="1344706"/>
            <a:ext cx="1194099" cy="129092"/>
          </a:xfrm>
          <a:custGeom>
            <a:avLst/>
            <a:gdLst>
              <a:gd name="connsiteX0" fmla="*/ 0 w 1194099"/>
              <a:gd name="connsiteY0" fmla="*/ 129092 h 129092"/>
              <a:gd name="connsiteX1" fmla="*/ 613186 w 1194099"/>
              <a:gd name="connsiteY1" fmla="*/ 0 h 129092"/>
              <a:gd name="connsiteX2" fmla="*/ 1194099 w 1194099"/>
              <a:gd name="connsiteY2" fmla="*/ 129092 h 129092"/>
            </a:gdLst>
            <a:ahLst/>
            <a:cxnLst>
              <a:cxn ang="0">
                <a:pos x="connsiteX0" y="connsiteY0"/>
              </a:cxn>
              <a:cxn ang="0">
                <a:pos x="connsiteX1" y="connsiteY1"/>
              </a:cxn>
              <a:cxn ang="0">
                <a:pos x="connsiteX2" y="connsiteY2"/>
              </a:cxn>
            </a:cxnLst>
            <a:rect l="l" t="t" r="r" b="b"/>
            <a:pathLst>
              <a:path w="1194099" h="129092">
                <a:moveTo>
                  <a:pt x="0" y="129092"/>
                </a:moveTo>
                <a:cubicBezTo>
                  <a:pt x="207085" y="64546"/>
                  <a:pt x="414170" y="0"/>
                  <a:pt x="613186" y="0"/>
                </a:cubicBezTo>
                <a:cubicBezTo>
                  <a:pt x="812202" y="0"/>
                  <a:pt x="1003150" y="64546"/>
                  <a:pt x="1194099" y="129092"/>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orma libre: forma 29">
            <a:extLst>
              <a:ext uri="{FF2B5EF4-FFF2-40B4-BE49-F238E27FC236}">
                <a16:creationId xmlns:a16="http://schemas.microsoft.com/office/drawing/2014/main" id="{A90DD1E6-070F-45A9-B19A-DBB1B0AAA93C}"/>
              </a:ext>
            </a:extLst>
          </p:cNvPr>
          <p:cNvSpPr/>
          <p:nvPr/>
        </p:nvSpPr>
        <p:spPr>
          <a:xfrm>
            <a:off x="2915322" y="1441296"/>
            <a:ext cx="451822" cy="75532"/>
          </a:xfrm>
          <a:custGeom>
            <a:avLst/>
            <a:gdLst>
              <a:gd name="connsiteX0" fmla="*/ 0 w 451822"/>
              <a:gd name="connsiteY0" fmla="*/ 75532 h 75532"/>
              <a:gd name="connsiteX1" fmla="*/ 193638 w 451822"/>
              <a:gd name="connsiteY1" fmla="*/ 229 h 75532"/>
              <a:gd name="connsiteX2" fmla="*/ 451822 w 451822"/>
              <a:gd name="connsiteY2" fmla="*/ 54017 h 75532"/>
            </a:gdLst>
            <a:ahLst/>
            <a:cxnLst>
              <a:cxn ang="0">
                <a:pos x="connsiteX0" y="connsiteY0"/>
              </a:cxn>
              <a:cxn ang="0">
                <a:pos x="connsiteX1" y="connsiteY1"/>
              </a:cxn>
              <a:cxn ang="0">
                <a:pos x="connsiteX2" y="connsiteY2"/>
              </a:cxn>
            </a:cxnLst>
            <a:rect l="l" t="t" r="r" b="b"/>
            <a:pathLst>
              <a:path w="451822" h="75532">
                <a:moveTo>
                  <a:pt x="0" y="75532"/>
                </a:moveTo>
                <a:cubicBezTo>
                  <a:pt x="59167" y="39673"/>
                  <a:pt x="118334" y="3815"/>
                  <a:pt x="193638" y="229"/>
                </a:cubicBezTo>
                <a:cubicBezTo>
                  <a:pt x="268942" y="-3357"/>
                  <a:pt x="315559" y="36088"/>
                  <a:pt x="451822" y="54017"/>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Forma libre: forma 30">
            <a:extLst>
              <a:ext uri="{FF2B5EF4-FFF2-40B4-BE49-F238E27FC236}">
                <a16:creationId xmlns:a16="http://schemas.microsoft.com/office/drawing/2014/main" id="{2F13F264-9854-4F6C-83DD-F43000E48679}"/>
              </a:ext>
            </a:extLst>
          </p:cNvPr>
          <p:cNvSpPr/>
          <p:nvPr/>
        </p:nvSpPr>
        <p:spPr>
          <a:xfrm>
            <a:off x="1742739" y="2388161"/>
            <a:ext cx="484094" cy="86098"/>
          </a:xfrm>
          <a:custGeom>
            <a:avLst/>
            <a:gdLst>
              <a:gd name="connsiteX0" fmla="*/ 0 w 484094"/>
              <a:gd name="connsiteY0" fmla="*/ 86098 h 86098"/>
              <a:gd name="connsiteX1" fmla="*/ 258183 w 484094"/>
              <a:gd name="connsiteY1" fmla="*/ 37 h 86098"/>
              <a:gd name="connsiteX2" fmla="*/ 484094 w 484094"/>
              <a:gd name="connsiteY2" fmla="*/ 75340 h 86098"/>
            </a:gdLst>
            <a:ahLst/>
            <a:cxnLst>
              <a:cxn ang="0">
                <a:pos x="connsiteX0" y="connsiteY0"/>
              </a:cxn>
              <a:cxn ang="0">
                <a:pos x="connsiteX1" y="connsiteY1"/>
              </a:cxn>
              <a:cxn ang="0">
                <a:pos x="connsiteX2" y="connsiteY2"/>
              </a:cxn>
            </a:cxnLst>
            <a:rect l="l" t="t" r="r" b="b"/>
            <a:pathLst>
              <a:path w="484094" h="86098">
                <a:moveTo>
                  <a:pt x="0" y="86098"/>
                </a:moveTo>
                <a:cubicBezTo>
                  <a:pt x="88750" y="43964"/>
                  <a:pt x="177501" y="1830"/>
                  <a:pt x="258183" y="37"/>
                </a:cubicBezTo>
                <a:cubicBezTo>
                  <a:pt x="338865" y="-1756"/>
                  <a:pt x="385482" y="60997"/>
                  <a:pt x="484094" y="75340"/>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Forma libre: forma 31">
            <a:extLst>
              <a:ext uri="{FF2B5EF4-FFF2-40B4-BE49-F238E27FC236}">
                <a16:creationId xmlns:a16="http://schemas.microsoft.com/office/drawing/2014/main" id="{D8DD3969-2F59-4CC7-9ADD-85C705870373}"/>
              </a:ext>
            </a:extLst>
          </p:cNvPr>
          <p:cNvSpPr/>
          <p:nvPr/>
        </p:nvSpPr>
        <p:spPr>
          <a:xfrm>
            <a:off x="1097280" y="3269228"/>
            <a:ext cx="451821" cy="140946"/>
          </a:xfrm>
          <a:custGeom>
            <a:avLst/>
            <a:gdLst>
              <a:gd name="connsiteX0" fmla="*/ 0 w 451821"/>
              <a:gd name="connsiteY0" fmla="*/ 87158 h 140946"/>
              <a:gd name="connsiteX1" fmla="*/ 225911 w 451821"/>
              <a:gd name="connsiteY1" fmla="*/ 1097 h 140946"/>
              <a:gd name="connsiteX2" fmla="*/ 451821 w 451821"/>
              <a:gd name="connsiteY2" fmla="*/ 140946 h 140946"/>
            </a:gdLst>
            <a:ahLst/>
            <a:cxnLst>
              <a:cxn ang="0">
                <a:pos x="connsiteX0" y="connsiteY0"/>
              </a:cxn>
              <a:cxn ang="0">
                <a:pos x="connsiteX1" y="connsiteY1"/>
              </a:cxn>
              <a:cxn ang="0">
                <a:pos x="connsiteX2" y="connsiteY2"/>
              </a:cxn>
            </a:cxnLst>
            <a:rect l="l" t="t" r="r" b="b"/>
            <a:pathLst>
              <a:path w="451821" h="140946">
                <a:moveTo>
                  <a:pt x="0" y="87158"/>
                </a:moveTo>
                <a:cubicBezTo>
                  <a:pt x="75304" y="39645"/>
                  <a:pt x="150608" y="-7868"/>
                  <a:pt x="225911" y="1097"/>
                </a:cubicBezTo>
                <a:cubicBezTo>
                  <a:pt x="301215" y="10062"/>
                  <a:pt x="376518" y="75504"/>
                  <a:pt x="451821" y="140946"/>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Forma libre: forma 32">
            <a:extLst>
              <a:ext uri="{FF2B5EF4-FFF2-40B4-BE49-F238E27FC236}">
                <a16:creationId xmlns:a16="http://schemas.microsoft.com/office/drawing/2014/main" id="{A71C3164-8357-418B-879E-DDE20AEA60E4}"/>
              </a:ext>
            </a:extLst>
          </p:cNvPr>
          <p:cNvSpPr/>
          <p:nvPr/>
        </p:nvSpPr>
        <p:spPr>
          <a:xfrm>
            <a:off x="2764715" y="3248809"/>
            <a:ext cx="623944" cy="75304"/>
          </a:xfrm>
          <a:custGeom>
            <a:avLst/>
            <a:gdLst>
              <a:gd name="connsiteX0" fmla="*/ 0 w 623944"/>
              <a:gd name="connsiteY0" fmla="*/ 75304 h 75304"/>
              <a:gd name="connsiteX1" fmla="*/ 322730 w 623944"/>
              <a:gd name="connsiteY1" fmla="*/ 0 h 75304"/>
              <a:gd name="connsiteX2" fmla="*/ 623944 w 623944"/>
              <a:gd name="connsiteY2" fmla="*/ 75304 h 75304"/>
            </a:gdLst>
            <a:ahLst/>
            <a:cxnLst>
              <a:cxn ang="0">
                <a:pos x="connsiteX0" y="connsiteY0"/>
              </a:cxn>
              <a:cxn ang="0">
                <a:pos x="connsiteX1" y="connsiteY1"/>
              </a:cxn>
              <a:cxn ang="0">
                <a:pos x="connsiteX2" y="connsiteY2"/>
              </a:cxn>
            </a:cxnLst>
            <a:rect l="l" t="t" r="r" b="b"/>
            <a:pathLst>
              <a:path w="623944" h="75304">
                <a:moveTo>
                  <a:pt x="0" y="75304"/>
                </a:moveTo>
                <a:cubicBezTo>
                  <a:pt x="109369" y="37652"/>
                  <a:pt x="218739" y="0"/>
                  <a:pt x="322730" y="0"/>
                </a:cubicBezTo>
                <a:cubicBezTo>
                  <a:pt x="426721" y="0"/>
                  <a:pt x="561191" y="59167"/>
                  <a:pt x="623944" y="75304"/>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Forma libre: forma 33">
            <a:extLst>
              <a:ext uri="{FF2B5EF4-FFF2-40B4-BE49-F238E27FC236}">
                <a16:creationId xmlns:a16="http://schemas.microsoft.com/office/drawing/2014/main" id="{DA5A7D55-F0DB-450A-A645-DDF89D70918B}"/>
              </a:ext>
            </a:extLst>
          </p:cNvPr>
          <p:cNvSpPr/>
          <p:nvPr/>
        </p:nvSpPr>
        <p:spPr>
          <a:xfrm>
            <a:off x="1452282" y="4324574"/>
            <a:ext cx="559398" cy="75304"/>
          </a:xfrm>
          <a:custGeom>
            <a:avLst/>
            <a:gdLst>
              <a:gd name="connsiteX0" fmla="*/ 0 w 559398"/>
              <a:gd name="connsiteY0" fmla="*/ 75304 h 75304"/>
              <a:gd name="connsiteX1" fmla="*/ 268942 w 559398"/>
              <a:gd name="connsiteY1" fmla="*/ 0 h 75304"/>
              <a:gd name="connsiteX2" fmla="*/ 559398 w 559398"/>
              <a:gd name="connsiteY2" fmla="*/ 75304 h 75304"/>
            </a:gdLst>
            <a:ahLst/>
            <a:cxnLst>
              <a:cxn ang="0">
                <a:pos x="connsiteX0" y="connsiteY0"/>
              </a:cxn>
              <a:cxn ang="0">
                <a:pos x="connsiteX1" y="connsiteY1"/>
              </a:cxn>
              <a:cxn ang="0">
                <a:pos x="connsiteX2" y="connsiteY2"/>
              </a:cxn>
            </a:cxnLst>
            <a:rect l="l" t="t" r="r" b="b"/>
            <a:pathLst>
              <a:path w="559398" h="75304">
                <a:moveTo>
                  <a:pt x="0" y="75304"/>
                </a:moveTo>
                <a:cubicBezTo>
                  <a:pt x="87854" y="37652"/>
                  <a:pt x="175709" y="0"/>
                  <a:pt x="268942" y="0"/>
                </a:cubicBezTo>
                <a:cubicBezTo>
                  <a:pt x="362175" y="0"/>
                  <a:pt x="493059" y="68132"/>
                  <a:pt x="559398" y="75304"/>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Forma libre: forma 34">
            <a:extLst>
              <a:ext uri="{FF2B5EF4-FFF2-40B4-BE49-F238E27FC236}">
                <a16:creationId xmlns:a16="http://schemas.microsoft.com/office/drawing/2014/main" id="{F3677C96-2AB6-4E9B-9199-178A8EFD1A4D}"/>
              </a:ext>
            </a:extLst>
          </p:cNvPr>
          <p:cNvSpPr/>
          <p:nvPr/>
        </p:nvSpPr>
        <p:spPr>
          <a:xfrm>
            <a:off x="2796988" y="4152452"/>
            <a:ext cx="613186" cy="139849"/>
          </a:xfrm>
          <a:custGeom>
            <a:avLst/>
            <a:gdLst>
              <a:gd name="connsiteX0" fmla="*/ 0 w 613186"/>
              <a:gd name="connsiteY0" fmla="*/ 139849 h 139849"/>
              <a:gd name="connsiteX1" fmla="*/ 301214 w 613186"/>
              <a:gd name="connsiteY1" fmla="*/ 0 h 139849"/>
              <a:gd name="connsiteX2" fmla="*/ 613186 w 613186"/>
              <a:gd name="connsiteY2" fmla="*/ 139849 h 139849"/>
            </a:gdLst>
            <a:ahLst/>
            <a:cxnLst>
              <a:cxn ang="0">
                <a:pos x="connsiteX0" y="connsiteY0"/>
              </a:cxn>
              <a:cxn ang="0">
                <a:pos x="connsiteX1" y="connsiteY1"/>
              </a:cxn>
              <a:cxn ang="0">
                <a:pos x="connsiteX2" y="connsiteY2"/>
              </a:cxn>
            </a:cxnLst>
            <a:rect l="l" t="t" r="r" b="b"/>
            <a:pathLst>
              <a:path w="613186" h="139849">
                <a:moveTo>
                  <a:pt x="0" y="139849"/>
                </a:moveTo>
                <a:cubicBezTo>
                  <a:pt x="99508" y="69924"/>
                  <a:pt x="199016" y="0"/>
                  <a:pt x="301214" y="0"/>
                </a:cubicBezTo>
                <a:cubicBezTo>
                  <a:pt x="403412" y="0"/>
                  <a:pt x="523539" y="114748"/>
                  <a:pt x="613186" y="139849"/>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orma libre: forma 35">
            <a:extLst>
              <a:ext uri="{FF2B5EF4-FFF2-40B4-BE49-F238E27FC236}">
                <a16:creationId xmlns:a16="http://schemas.microsoft.com/office/drawing/2014/main" id="{F8AFBEBD-E002-4B71-B42F-7E54E58DF1B2}"/>
              </a:ext>
            </a:extLst>
          </p:cNvPr>
          <p:cNvSpPr/>
          <p:nvPr/>
        </p:nvSpPr>
        <p:spPr>
          <a:xfrm>
            <a:off x="1344706" y="5195127"/>
            <a:ext cx="591670" cy="119151"/>
          </a:xfrm>
          <a:custGeom>
            <a:avLst/>
            <a:gdLst>
              <a:gd name="connsiteX0" fmla="*/ 0 w 591670"/>
              <a:gd name="connsiteY0" fmla="*/ 76120 h 119151"/>
              <a:gd name="connsiteX1" fmla="*/ 290456 w 591670"/>
              <a:gd name="connsiteY1" fmla="*/ 817 h 119151"/>
              <a:gd name="connsiteX2" fmla="*/ 591670 w 591670"/>
              <a:gd name="connsiteY2" fmla="*/ 119151 h 119151"/>
            </a:gdLst>
            <a:ahLst/>
            <a:cxnLst>
              <a:cxn ang="0">
                <a:pos x="connsiteX0" y="connsiteY0"/>
              </a:cxn>
              <a:cxn ang="0">
                <a:pos x="connsiteX1" y="connsiteY1"/>
              </a:cxn>
              <a:cxn ang="0">
                <a:pos x="connsiteX2" y="connsiteY2"/>
              </a:cxn>
            </a:cxnLst>
            <a:rect l="l" t="t" r="r" b="b"/>
            <a:pathLst>
              <a:path w="591670" h="119151">
                <a:moveTo>
                  <a:pt x="0" y="76120"/>
                </a:moveTo>
                <a:cubicBezTo>
                  <a:pt x="95922" y="34882"/>
                  <a:pt x="191844" y="-6355"/>
                  <a:pt x="290456" y="817"/>
                </a:cubicBezTo>
                <a:cubicBezTo>
                  <a:pt x="389068" y="7989"/>
                  <a:pt x="505609" y="103015"/>
                  <a:pt x="591670" y="119151"/>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orma libre: forma 36">
            <a:extLst>
              <a:ext uri="{FF2B5EF4-FFF2-40B4-BE49-F238E27FC236}">
                <a16:creationId xmlns:a16="http://schemas.microsoft.com/office/drawing/2014/main" id="{E5FC83C2-1872-45F1-B4B5-E2F849D2D3DD}"/>
              </a:ext>
            </a:extLst>
          </p:cNvPr>
          <p:cNvSpPr/>
          <p:nvPr/>
        </p:nvSpPr>
        <p:spPr>
          <a:xfrm>
            <a:off x="2775473" y="5011883"/>
            <a:ext cx="677732" cy="184061"/>
          </a:xfrm>
          <a:custGeom>
            <a:avLst/>
            <a:gdLst>
              <a:gd name="connsiteX0" fmla="*/ 0 w 677732"/>
              <a:gd name="connsiteY0" fmla="*/ 184061 h 184061"/>
              <a:gd name="connsiteX1" fmla="*/ 290456 w 677732"/>
              <a:gd name="connsiteY1" fmla="*/ 1181 h 184061"/>
              <a:gd name="connsiteX2" fmla="*/ 677732 w 677732"/>
              <a:gd name="connsiteY2" fmla="*/ 119515 h 184061"/>
            </a:gdLst>
            <a:ahLst/>
            <a:cxnLst>
              <a:cxn ang="0">
                <a:pos x="connsiteX0" y="connsiteY0"/>
              </a:cxn>
              <a:cxn ang="0">
                <a:pos x="connsiteX1" y="connsiteY1"/>
              </a:cxn>
              <a:cxn ang="0">
                <a:pos x="connsiteX2" y="connsiteY2"/>
              </a:cxn>
            </a:cxnLst>
            <a:rect l="l" t="t" r="r" b="b"/>
            <a:pathLst>
              <a:path w="677732" h="184061">
                <a:moveTo>
                  <a:pt x="0" y="184061"/>
                </a:moveTo>
                <a:cubicBezTo>
                  <a:pt x="88750" y="98000"/>
                  <a:pt x="177501" y="11939"/>
                  <a:pt x="290456" y="1181"/>
                </a:cubicBezTo>
                <a:cubicBezTo>
                  <a:pt x="403411" y="-9577"/>
                  <a:pt x="540571" y="54969"/>
                  <a:pt x="677732" y="119515"/>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Forma libre: forma 37">
            <a:extLst>
              <a:ext uri="{FF2B5EF4-FFF2-40B4-BE49-F238E27FC236}">
                <a16:creationId xmlns:a16="http://schemas.microsoft.com/office/drawing/2014/main" id="{9B569BD1-3F91-47D0-AE78-E28A78A29A41}"/>
              </a:ext>
            </a:extLst>
          </p:cNvPr>
          <p:cNvSpPr/>
          <p:nvPr/>
        </p:nvSpPr>
        <p:spPr>
          <a:xfrm>
            <a:off x="1021976" y="5968789"/>
            <a:ext cx="645459" cy="120445"/>
          </a:xfrm>
          <a:custGeom>
            <a:avLst/>
            <a:gdLst>
              <a:gd name="connsiteX0" fmla="*/ 0 w 645459"/>
              <a:gd name="connsiteY0" fmla="*/ 55899 h 120445"/>
              <a:gd name="connsiteX1" fmla="*/ 333487 w 645459"/>
              <a:gd name="connsiteY1" fmla="*/ 2110 h 120445"/>
              <a:gd name="connsiteX2" fmla="*/ 645459 w 645459"/>
              <a:gd name="connsiteY2" fmla="*/ 120445 h 120445"/>
            </a:gdLst>
            <a:ahLst/>
            <a:cxnLst>
              <a:cxn ang="0">
                <a:pos x="connsiteX0" y="connsiteY0"/>
              </a:cxn>
              <a:cxn ang="0">
                <a:pos x="connsiteX1" y="connsiteY1"/>
              </a:cxn>
              <a:cxn ang="0">
                <a:pos x="connsiteX2" y="connsiteY2"/>
              </a:cxn>
            </a:cxnLst>
            <a:rect l="l" t="t" r="r" b="b"/>
            <a:pathLst>
              <a:path w="645459" h="120445">
                <a:moveTo>
                  <a:pt x="0" y="55899"/>
                </a:moveTo>
                <a:cubicBezTo>
                  <a:pt x="112955" y="23625"/>
                  <a:pt x="225911" y="-8648"/>
                  <a:pt x="333487" y="2110"/>
                </a:cubicBezTo>
                <a:cubicBezTo>
                  <a:pt x="441063" y="12868"/>
                  <a:pt x="543261" y="66656"/>
                  <a:pt x="645459" y="120445"/>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Forma libre: forma 38">
            <a:extLst>
              <a:ext uri="{FF2B5EF4-FFF2-40B4-BE49-F238E27FC236}">
                <a16:creationId xmlns:a16="http://schemas.microsoft.com/office/drawing/2014/main" id="{0C248F92-A00F-409D-BE9A-BC46640DE4AF}"/>
              </a:ext>
            </a:extLst>
          </p:cNvPr>
          <p:cNvSpPr/>
          <p:nvPr/>
        </p:nvSpPr>
        <p:spPr>
          <a:xfrm>
            <a:off x="2538805" y="6023365"/>
            <a:ext cx="473336" cy="162282"/>
          </a:xfrm>
          <a:custGeom>
            <a:avLst/>
            <a:gdLst>
              <a:gd name="connsiteX0" fmla="*/ 0 w 473336"/>
              <a:gd name="connsiteY0" fmla="*/ 108494 h 162282"/>
              <a:gd name="connsiteX1" fmla="*/ 215153 w 473336"/>
              <a:gd name="connsiteY1" fmla="*/ 917 h 162282"/>
              <a:gd name="connsiteX2" fmla="*/ 473336 w 473336"/>
              <a:gd name="connsiteY2" fmla="*/ 162282 h 162282"/>
            </a:gdLst>
            <a:ahLst/>
            <a:cxnLst>
              <a:cxn ang="0">
                <a:pos x="connsiteX0" y="connsiteY0"/>
              </a:cxn>
              <a:cxn ang="0">
                <a:pos x="connsiteX1" y="connsiteY1"/>
              </a:cxn>
              <a:cxn ang="0">
                <a:pos x="connsiteX2" y="connsiteY2"/>
              </a:cxn>
            </a:cxnLst>
            <a:rect l="l" t="t" r="r" b="b"/>
            <a:pathLst>
              <a:path w="473336" h="162282">
                <a:moveTo>
                  <a:pt x="0" y="108494"/>
                </a:moveTo>
                <a:cubicBezTo>
                  <a:pt x="68132" y="50223"/>
                  <a:pt x="136264" y="-8048"/>
                  <a:pt x="215153" y="917"/>
                </a:cubicBezTo>
                <a:cubicBezTo>
                  <a:pt x="294042" y="9882"/>
                  <a:pt x="383689" y="86082"/>
                  <a:pt x="473336" y="162282"/>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Forma libre: forma 39">
            <a:extLst>
              <a:ext uri="{FF2B5EF4-FFF2-40B4-BE49-F238E27FC236}">
                <a16:creationId xmlns:a16="http://schemas.microsoft.com/office/drawing/2014/main" id="{9C33F1EF-A4DB-45A6-A36C-7816DF608195}"/>
              </a:ext>
            </a:extLst>
          </p:cNvPr>
          <p:cNvSpPr/>
          <p:nvPr/>
        </p:nvSpPr>
        <p:spPr>
          <a:xfrm>
            <a:off x="2807746" y="2345138"/>
            <a:ext cx="570155" cy="107606"/>
          </a:xfrm>
          <a:custGeom>
            <a:avLst/>
            <a:gdLst>
              <a:gd name="connsiteX0" fmla="*/ 0 w 570155"/>
              <a:gd name="connsiteY0" fmla="*/ 107606 h 107606"/>
              <a:gd name="connsiteX1" fmla="*/ 225910 w 570155"/>
              <a:gd name="connsiteY1" fmla="*/ 29 h 107606"/>
              <a:gd name="connsiteX2" fmla="*/ 570155 w 570155"/>
              <a:gd name="connsiteY2" fmla="*/ 96848 h 107606"/>
            </a:gdLst>
            <a:ahLst/>
            <a:cxnLst>
              <a:cxn ang="0">
                <a:pos x="connsiteX0" y="connsiteY0"/>
              </a:cxn>
              <a:cxn ang="0">
                <a:pos x="connsiteX1" y="connsiteY1"/>
              </a:cxn>
              <a:cxn ang="0">
                <a:pos x="connsiteX2" y="connsiteY2"/>
              </a:cxn>
            </a:cxnLst>
            <a:rect l="l" t="t" r="r" b="b"/>
            <a:pathLst>
              <a:path w="570155" h="107606">
                <a:moveTo>
                  <a:pt x="0" y="107606"/>
                </a:moveTo>
                <a:cubicBezTo>
                  <a:pt x="65442" y="54714"/>
                  <a:pt x="130884" y="1822"/>
                  <a:pt x="225910" y="29"/>
                </a:cubicBezTo>
                <a:cubicBezTo>
                  <a:pt x="320936" y="-1764"/>
                  <a:pt x="498437" y="78919"/>
                  <a:pt x="570155" y="96848"/>
                </a:cubicBezTo>
              </a:path>
            </a:pathLst>
          </a:custGeom>
          <a:noFill/>
          <a:ln>
            <a:solidFill>
              <a:srgbClr val="46B5A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9550784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B0FB8EB-79CC-4D08-8591-AA5D186D0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pic>
        <p:nvPicPr>
          <p:cNvPr id="6" name="Imagen 5">
            <a:extLst>
              <a:ext uri="{FF2B5EF4-FFF2-40B4-BE49-F238E27FC236}">
                <a16:creationId xmlns:a16="http://schemas.microsoft.com/office/drawing/2014/main" id="{5CBFD078-400A-4565-99B7-400F8B4E3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367" y="268488"/>
            <a:ext cx="10199265" cy="6023404"/>
          </a:xfrm>
          <a:prstGeom prst="rect">
            <a:avLst/>
          </a:prstGeom>
        </p:spPr>
      </p:pic>
      <p:sp>
        <p:nvSpPr>
          <p:cNvPr id="7" name="Elipse 6">
            <a:extLst>
              <a:ext uri="{FF2B5EF4-FFF2-40B4-BE49-F238E27FC236}">
                <a16:creationId xmlns:a16="http://schemas.microsoft.com/office/drawing/2014/main" id="{9ED08084-C0D4-4068-914E-4BF81B65E8CF}"/>
              </a:ext>
            </a:extLst>
          </p:cNvPr>
          <p:cNvSpPr/>
          <p:nvPr/>
        </p:nvSpPr>
        <p:spPr>
          <a:xfrm rot="-2700000">
            <a:off x="977161" y="4213188"/>
            <a:ext cx="1302137" cy="252986"/>
          </a:xfrm>
          <a:prstGeom prst="ellipse">
            <a:avLst/>
          </a:prstGeom>
          <a:no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ECF7EA3C-0EC1-42B4-919A-B1410F43FB07}"/>
              </a:ext>
            </a:extLst>
          </p:cNvPr>
          <p:cNvSpPr/>
          <p:nvPr/>
        </p:nvSpPr>
        <p:spPr>
          <a:xfrm rot="-2700000">
            <a:off x="4368061" y="4213189"/>
            <a:ext cx="1302137" cy="252986"/>
          </a:xfrm>
          <a:prstGeom prst="ellipse">
            <a:avLst/>
          </a:prstGeom>
          <a:no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E32AF853-E96E-4A44-9973-555204752DB8}"/>
              </a:ext>
            </a:extLst>
          </p:cNvPr>
          <p:cNvSpPr/>
          <p:nvPr/>
        </p:nvSpPr>
        <p:spPr>
          <a:xfrm rot="-2700000">
            <a:off x="789369" y="4710009"/>
            <a:ext cx="2553211" cy="278519"/>
          </a:xfrm>
          <a:prstGeom prst="ellipse">
            <a:avLst/>
          </a:prstGeom>
          <a:no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368F4A9-511D-4A9C-8023-7FC8E51DA331}"/>
              </a:ext>
            </a:extLst>
          </p:cNvPr>
          <p:cNvSpPr/>
          <p:nvPr/>
        </p:nvSpPr>
        <p:spPr>
          <a:xfrm rot="-2700000">
            <a:off x="4181172" y="4710008"/>
            <a:ext cx="2553211" cy="278519"/>
          </a:xfrm>
          <a:prstGeom prst="ellipse">
            <a:avLst/>
          </a:prstGeom>
          <a:no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4456D876-8118-4AF8-9059-9B3F574DB657}"/>
              </a:ext>
            </a:extLst>
          </p:cNvPr>
          <p:cNvSpPr/>
          <p:nvPr/>
        </p:nvSpPr>
        <p:spPr>
          <a:xfrm rot="-2700000">
            <a:off x="6618482" y="4710007"/>
            <a:ext cx="2553211" cy="278519"/>
          </a:xfrm>
          <a:prstGeom prst="ellipse">
            <a:avLst/>
          </a:prstGeom>
          <a:no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E897A779-2B0C-49C5-96A2-C282FDE35A0E}"/>
              </a:ext>
            </a:extLst>
          </p:cNvPr>
          <p:cNvSpPr/>
          <p:nvPr/>
        </p:nvSpPr>
        <p:spPr>
          <a:xfrm rot="-2700000">
            <a:off x="5660629" y="4474326"/>
            <a:ext cx="2000071" cy="223351"/>
          </a:xfrm>
          <a:prstGeom prst="ellipse">
            <a:avLst/>
          </a:prstGeom>
          <a:noFill/>
          <a:ln>
            <a:solidFill>
              <a:srgbClr val="29A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6959FC7A-E76D-481D-ACCA-0D5EF409E048}"/>
              </a:ext>
            </a:extLst>
          </p:cNvPr>
          <p:cNvSpPr/>
          <p:nvPr/>
        </p:nvSpPr>
        <p:spPr>
          <a:xfrm rot="-2700000">
            <a:off x="8116776" y="4464284"/>
            <a:ext cx="2000071" cy="223351"/>
          </a:xfrm>
          <a:prstGeom prst="ellipse">
            <a:avLst/>
          </a:prstGeom>
          <a:noFill/>
          <a:ln>
            <a:solidFill>
              <a:srgbClr val="29A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 name="Conector recto 14">
            <a:extLst>
              <a:ext uri="{FF2B5EF4-FFF2-40B4-BE49-F238E27FC236}">
                <a16:creationId xmlns:a16="http://schemas.microsoft.com/office/drawing/2014/main" id="{CD8D2F11-8DA7-4795-8FD4-2AD02456CED4}"/>
              </a:ext>
            </a:extLst>
          </p:cNvPr>
          <p:cNvCxnSpPr>
            <a:cxnSpLocks/>
          </p:cNvCxnSpPr>
          <p:nvPr/>
        </p:nvCxnSpPr>
        <p:spPr>
          <a:xfrm flipV="1">
            <a:off x="8466116" y="4025900"/>
            <a:ext cx="2227284" cy="222728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13783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1000"/>
                                        <p:tgtEl>
                                          <p:spTgt spid="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circle(in)">
                                      <p:cBhvr>
                                        <p:cTn id="23" dur="1000"/>
                                        <p:tgtEl>
                                          <p:spTgt spid="11"/>
                                        </p:tgtEl>
                                      </p:cBhvr>
                                    </p:animEffect>
                                  </p:childTnLst>
                                </p:cTn>
                              </p:par>
                              <p:par>
                                <p:cTn id="24" presetID="6" presetClass="entr" presetSubtype="16" fill="hold" grpId="0" nodeType="withEffect">
                                  <p:stCondLst>
                                    <p:cond delay="600"/>
                                  </p:stCondLst>
                                  <p:childTnLst>
                                    <p:set>
                                      <p:cBhvr>
                                        <p:cTn id="25" dur="1" fill="hold">
                                          <p:stCondLst>
                                            <p:cond delay="0"/>
                                          </p:stCondLst>
                                        </p:cTn>
                                        <p:tgtEl>
                                          <p:spTgt spid="9"/>
                                        </p:tgtEl>
                                        <p:attrNameLst>
                                          <p:attrName>style.visibility</p:attrName>
                                        </p:attrNameLst>
                                      </p:cBhvr>
                                      <p:to>
                                        <p:strVal val="visible"/>
                                      </p:to>
                                    </p:set>
                                    <p:animEffect transition="in" filter="circle(in)">
                                      <p:cBhvr>
                                        <p:cTn id="26" dur="1000"/>
                                        <p:tgtEl>
                                          <p:spTgt spid="9"/>
                                        </p:tgtEl>
                                      </p:cBhvr>
                                    </p:animEffect>
                                  </p:childTnLst>
                                </p:cTn>
                              </p:par>
                              <p:par>
                                <p:cTn id="27" presetID="6" presetClass="entr" presetSubtype="16" fill="hold" grpId="0" nodeType="withEffect">
                                  <p:stCondLst>
                                    <p:cond delay="60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1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1.04167E-6 -4.44444E-6 L 0.10039 -0.03657 " pathEditMode="relative" rAng="0" ptsTypes="AA">
                                      <p:cBhvr>
                                        <p:cTn id="33" dur="2000" fill="hold"/>
                                        <p:tgtEl>
                                          <p:spTgt spid="9"/>
                                        </p:tgtEl>
                                        <p:attrNameLst>
                                          <p:attrName>ppt_x</p:attrName>
                                          <p:attrName>ppt_y</p:attrName>
                                        </p:attrNameLst>
                                      </p:cBhvr>
                                      <p:rCtr x="5013" y="-1829"/>
                                    </p:animMotion>
                                  </p:childTnLst>
                                </p:cTn>
                              </p:par>
                              <p:par>
                                <p:cTn id="34" presetID="10" presetClass="exit" presetSubtype="0" fill="hold" grpId="1" nodeType="with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2" nodeType="click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6"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1000"/>
                                        <p:tgtEl>
                                          <p:spTgt spid="1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circle(in)">
                                      <p:cBhvr>
                                        <p:cTn id="50" dur="1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circle(in)">
                                      <p:cBhvr>
                                        <p:cTn id="6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9" grpId="2"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2585323"/>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HÁBITO GENERAL DE COMPRA DEL ALUMNO</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1DC712C0-5586-40CF-857C-454334D0694E}"/>
              </a:ext>
            </a:extLst>
          </p:cNvPr>
          <p:cNvSpPr txBox="1"/>
          <p:nvPr/>
        </p:nvSpPr>
        <p:spPr>
          <a:xfrm>
            <a:off x="750669" y="4511974"/>
            <a:ext cx="10690658" cy="276999"/>
          </a:xfrm>
          <a:prstGeom prst="rect">
            <a:avLst/>
          </a:prstGeom>
          <a:noFill/>
          <a:ln w="9525">
            <a:noFill/>
          </a:ln>
        </p:spPr>
        <p:txBody>
          <a:bodyPr wrap="square" rtlCol="0">
            <a:spAutoFit/>
          </a:bodyPr>
          <a:lstStyle/>
          <a:p>
            <a:pPr algn="ctr"/>
            <a:r>
              <a:rPr lang="es-ES" sz="1200" b="1" dirty="0"/>
              <a:t>** Mide el tiempo de todo el historial, no sólo de los cursos TOP.</a:t>
            </a:r>
          </a:p>
        </p:txBody>
      </p:sp>
    </p:spTree>
    <p:extLst>
      <p:ext uri="{BB962C8B-B14F-4D97-AF65-F5344CB8AC3E}">
        <p14:creationId xmlns:p14="http://schemas.microsoft.com/office/powerpoint/2010/main" val="13847019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7688456-E24A-4614-893A-4F47BB5DD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473" y="133002"/>
            <a:ext cx="9899053" cy="6591996"/>
          </a:xfrm>
          <a:prstGeom prst="rect">
            <a:avLst/>
          </a:prstGeom>
        </p:spPr>
      </p:pic>
      <p:pic>
        <p:nvPicPr>
          <p:cNvPr id="18" name="Imagen 17">
            <a:extLst>
              <a:ext uri="{FF2B5EF4-FFF2-40B4-BE49-F238E27FC236}">
                <a16:creationId xmlns:a16="http://schemas.microsoft.com/office/drawing/2014/main" id="{A64BDFE3-6346-4281-BCF4-B1AAFB5DEA13}"/>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20538" t="7134" r="3401" b="54816"/>
          <a:stretch/>
        </p:blipFill>
        <p:spPr>
          <a:xfrm>
            <a:off x="3176684" y="603297"/>
            <a:ext cx="7529417" cy="2508203"/>
          </a:xfrm>
          <a:prstGeom prst="rect">
            <a:avLst/>
          </a:prstGeom>
        </p:spPr>
      </p:pic>
      <p:grpSp>
        <p:nvGrpSpPr>
          <p:cNvPr id="6" name="Grupo 5">
            <a:extLst>
              <a:ext uri="{FF2B5EF4-FFF2-40B4-BE49-F238E27FC236}">
                <a16:creationId xmlns:a16="http://schemas.microsoft.com/office/drawing/2014/main" id="{EC094394-2F31-48EB-A931-2386583CF84D}"/>
              </a:ext>
            </a:extLst>
          </p:cNvPr>
          <p:cNvGrpSpPr/>
          <p:nvPr/>
        </p:nvGrpSpPr>
        <p:grpSpPr>
          <a:xfrm>
            <a:off x="172562" y="326298"/>
            <a:ext cx="1124175" cy="2173802"/>
            <a:chOff x="439262" y="415198"/>
            <a:chExt cx="1124175" cy="2173802"/>
          </a:xfrm>
        </p:grpSpPr>
        <p:sp>
          <p:nvSpPr>
            <p:cNvPr id="7" name="Flecha: a la derecha 6">
              <a:extLst>
                <a:ext uri="{FF2B5EF4-FFF2-40B4-BE49-F238E27FC236}">
                  <a16:creationId xmlns:a16="http://schemas.microsoft.com/office/drawing/2014/main" id="{6F8A9C17-17FD-4ED4-BED4-6CCE9404273C}"/>
                </a:ext>
              </a:extLst>
            </p:cNvPr>
            <p:cNvSpPr/>
            <p:nvPr/>
          </p:nvSpPr>
          <p:spPr>
            <a:xfrm>
              <a:off x="1086522" y="2398954"/>
              <a:ext cx="462579" cy="96819"/>
            </a:xfrm>
            <a:prstGeom prst="rightArrow">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Flecha: a la derecha 7">
              <a:extLst>
                <a:ext uri="{FF2B5EF4-FFF2-40B4-BE49-F238E27FC236}">
                  <a16:creationId xmlns:a16="http://schemas.microsoft.com/office/drawing/2014/main" id="{04CBF8BA-8794-4FF9-8AFE-1F58F3FC8FD4}"/>
                </a:ext>
              </a:extLst>
            </p:cNvPr>
            <p:cNvSpPr/>
            <p:nvPr/>
          </p:nvSpPr>
          <p:spPr>
            <a:xfrm>
              <a:off x="948458" y="1754383"/>
              <a:ext cx="462579" cy="96819"/>
            </a:xfrm>
            <a:prstGeom prst="rightArrow">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a la derecha 8">
              <a:extLst>
                <a:ext uri="{FF2B5EF4-FFF2-40B4-BE49-F238E27FC236}">
                  <a16:creationId xmlns:a16="http://schemas.microsoft.com/office/drawing/2014/main" id="{B3DC90A8-CB27-406D-885D-9C9C0237994F}"/>
                </a:ext>
              </a:extLst>
            </p:cNvPr>
            <p:cNvSpPr/>
            <p:nvPr/>
          </p:nvSpPr>
          <p:spPr>
            <a:xfrm>
              <a:off x="1100858" y="1135214"/>
              <a:ext cx="462579" cy="96819"/>
            </a:xfrm>
            <a:prstGeom prst="rightArrow">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Flecha: a la derecha 9">
              <a:extLst>
                <a:ext uri="{FF2B5EF4-FFF2-40B4-BE49-F238E27FC236}">
                  <a16:creationId xmlns:a16="http://schemas.microsoft.com/office/drawing/2014/main" id="{60633433-49CA-4D77-B8F5-EEA1EA0B0C06}"/>
                </a:ext>
              </a:extLst>
            </p:cNvPr>
            <p:cNvSpPr/>
            <p:nvPr/>
          </p:nvSpPr>
          <p:spPr>
            <a:xfrm>
              <a:off x="1091892" y="505289"/>
              <a:ext cx="462579" cy="96819"/>
            </a:xfrm>
            <a:prstGeom prst="rightArrow">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E4F385B3-DCEC-40C0-9FE8-0C9173361C5F}"/>
                </a:ext>
              </a:extLst>
            </p:cNvPr>
            <p:cNvSpPr txBox="1"/>
            <p:nvPr/>
          </p:nvSpPr>
          <p:spPr>
            <a:xfrm>
              <a:off x="439262" y="415198"/>
              <a:ext cx="892885" cy="276999"/>
            </a:xfrm>
            <a:prstGeom prst="rect">
              <a:avLst/>
            </a:prstGeom>
            <a:noFill/>
            <a:ln>
              <a:noFill/>
            </a:ln>
          </p:spPr>
          <p:txBody>
            <a:bodyPr wrap="square" rtlCol="0">
              <a:spAutoFit/>
            </a:bodyPr>
            <a:lstStyle/>
            <a:p>
              <a:r>
                <a:rPr lang="es-ES" sz="1200" b="1" dirty="0">
                  <a:solidFill>
                    <a:srgbClr val="44B5B1"/>
                  </a:solidFill>
                </a:rPr>
                <a:t>10.000</a:t>
              </a:r>
            </a:p>
          </p:txBody>
        </p:sp>
        <p:sp>
          <p:nvSpPr>
            <p:cNvPr id="12" name="CuadroTexto 11">
              <a:extLst>
                <a:ext uri="{FF2B5EF4-FFF2-40B4-BE49-F238E27FC236}">
                  <a16:creationId xmlns:a16="http://schemas.microsoft.com/office/drawing/2014/main" id="{00B91CD3-5F3F-4FF0-9392-2B8AAE89861B}"/>
                </a:ext>
              </a:extLst>
            </p:cNvPr>
            <p:cNvSpPr txBox="1"/>
            <p:nvPr/>
          </p:nvSpPr>
          <p:spPr>
            <a:xfrm>
              <a:off x="519945" y="1030771"/>
              <a:ext cx="892885" cy="276999"/>
            </a:xfrm>
            <a:prstGeom prst="rect">
              <a:avLst/>
            </a:prstGeom>
            <a:noFill/>
            <a:ln>
              <a:noFill/>
            </a:ln>
          </p:spPr>
          <p:txBody>
            <a:bodyPr wrap="square" rtlCol="0">
              <a:spAutoFit/>
            </a:bodyPr>
            <a:lstStyle/>
            <a:p>
              <a:r>
                <a:rPr lang="es-ES" sz="1200" b="1" dirty="0">
                  <a:solidFill>
                    <a:srgbClr val="44B5B1"/>
                  </a:solidFill>
                </a:rPr>
                <a:t>1.000</a:t>
              </a:r>
            </a:p>
          </p:txBody>
        </p:sp>
        <p:sp>
          <p:nvSpPr>
            <p:cNvPr id="13" name="CuadroTexto 12">
              <a:extLst>
                <a:ext uri="{FF2B5EF4-FFF2-40B4-BE49-F238E27FC236}">
                  <a16:creationId xmlns:a16="http://schemas.microsoft.com/office/drawing/2014/main" id="{9F0060F6-DDC6-4362-A6E4-16EC8669265F}"/>
                </a:ext>
              </a:extLst>
            </p:cNvPr>
            <p:cNvSpPr txBox="1"/>
            <p:nvPr/>
          </p:nvSpPr>
          <p:spPr>
            <a:xfrm>
              <a:off x="487671" y="1664292"/>
              <a:ext cx="797866" cy="276999"/>
            </a:xfrm>
            <a:prstGeom prst="rect">
              <a:avLst/>
            </a:prstGeom>
            <a:noFill/>
            <a:ln>
              <a:noFill/>
            </a:ln>
          </p:spPr>
          <p:txBody>
            <a:bodyPr wrap="square" rtlCol="0">
              <a:spAutoFit/>
            </a:bodyPr>
            <a:lstStyle/>
            <a:p>
              <a:r>
                <a:rPr lang="es-ES" sz="1200" b="1" dirty="0">
                  <a:solidFill>
                    <a:srgbClr val="44B5B1"/>
                  </a:solidFill>
                </a:rPr>
                <a:t>100</a:t>
              </a:r>
            </a:p>
          </p:txBody>
        </p:sp>
        <p:sp>
          <p:nvSpPr>
            <p:cNvPr id="14" name="CuadroTexto 13">
              <a:extLst>
                <a:ext uri="{FF2B5EF4-FFF2-40B4-BE49-F238E27FC236}">
                  <a16:creationId xmlns:a16="http://schemas.microsoft.com/office/drawing/2014/main" id="{127DAC68-87F0-4B6F-AA41-66D1D802DE56}"/>
                </a:ext>
              </a:extLst>
            </p:cNvPr>
            <p:cNvSpPr txBox="1"/>
            <p:nvPr/>
          </p:nvSpPr>
          <p:spPr>
            <a:xfrm>
              <a:off x="687589" y="2312001"/>
              <a:ext cx="797866" cy="276999"/>
            </a:xfrm>
            <a:prstGeom prst="rect">
              <a:avLst/>
            </a:prstGeom>
            <a:noFill/>
            <a:ln>
              <a:noFill/>
            </a:ln>
          </p:spPr>
          <p:txBody>
            <a:bodyPr wrap="square" rtlCol="0">
              <a:spAutoFit/>
            </a:bodyPr>
            <a:lstStyle/>
            <a:p>
              <a:r>
                <a:rPr lang="es-ES" sz="1200" b="1" dirty="0">
                  <a:solidFill>
                    <a:srgbClr val="44B5B1"/>
                  </a:solidFill>
                </a:rPr>
                <a:t>10</a:t>
              </a:r>
            </a:p>
          </p:txBody>
        </p:sp>
      </p:grpSp>
      <p:pic>
        <p:nvPicPr>
          <p:cNvPr id="15" name="Imagen 14">
            <a:extLst>
              <a:ext uri="{FF2B5EF4-FFF2-40B4-BE49-F238E27FC236}">
                <a16:creationId xmlns:a16="http://schemas.microsoft.com/office/drawing/2014/main" id="{9933AAA0-6D7A-4914-8949-9F3C3C880DBE}"/>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51143"/>
          <a:stretch/>
        </p:blipFill>
        <p:spPr>
          <a:xfrm>
            <a:off x="1146473" y="3504330"/>
            <a:ext cx="9899053" cy="3220667"/>
          </a:xfrm>
          <a:prstGeom prst="rect">
            <a:avLst/>
          </a:prstGeom>
        </p:spPr>
      </p:pic>
      <p:sp>
        <p:nvSpPr>
          <p:cNvPr id="16" name="Elipse 15">
            <a:extLst>
              <a:ext uri="{FF2B5EF4-FFF2-40B4-BE49-F238E27FC236}">
                <a16:creationId xmlns:a16="http://schemas.microsoft.com/office/drawing/2014/main" id="{66C24419-7F09-4FE0-B9E7-10A9A6355E69}"/>
              </a:ext>
            </a:extLst>
          </p:cNvPr>
          <p:cNvSpPr/>
          <p:nvPr/>
        </p:nvSpPr>
        <p:spPr>
          <a:xfrm>
            <a:off x="1798760" y="416389"/>
            <a:ext cx="652340" cy="629925"/>
          </a:xfrm>
          <a:prstGeom prst="ellipse">
            <a:avLst/>
          </a:prstGeom>
          <a:noFill/>
          <a:ln w="38100">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6">
            <a:extLst>
              <a:ext uri="{FF2B5EF4-FFF2-40B4-BE49-F238E27FC236}">
                <a16:creationId xmlns:a16="http://schemas.microsoft.com/office/drawing/2014/main" id="{9557FDB7-1EFA-4667-B8C6-3951C7457EE8}"/>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42175" t="57899" r="3430"/>
          <a:stretch/>
        </p:blipFill>
        <p:spPr>
          <a:xfrm>
            <a:off x="5321300" y="3949700"/>
            <a:ext cx="5384800" cy="2775297"/>
          </a:xfrm>
          <a:prstGeom prst="rect">
            <a:avLst/>
          </a:prstGeom>
        </p:spPr>
      </p:pic>
      <p:pic>
        <p:nvPicPr>
          <p:cNvPr id="19" name="Imagen 18">
            <a:extLst>
              <a:ext uri="{FF2B5EF4-FFF2-40B4-BE49-F238E27FC236}">
                <a16:creationId xmlns:a16="http://schemas.microsoft.com/office/drawing/2014/main" id="{61B3C947-C80F-4714-9C02-D6FAAE0054A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5139" t="57899" r="3431"/>
          <a:stretch/>
        </p:blipFill>
        <p:spPr>
          <a:xfrm>
            <a:off x="7594600" y="3949700"/>
            <a:ext cx="3111500" cy="2775297"/>
          </a:xfrm>
          <a:prstGeom prst="rect">
            <a:avLst/>
          </a:prstGeom>
        </p:spPr>
      </p:pic>
      <p:sp>
        <p:nvSpPr>
          <p:cNvPr id="20" name="Arco 19">
            <a:extLst>
              <a:ext uri="{FF2B5EF4-FFF2-40B4-BE49-F238E27FC236}">
                <a16:creationId xmlns:a16="http://schemas.microsoft.com/office/drawing/2014/main" id="{198D6DCA-41C1-4104-834E-69941C347412}"/>
              </a:ext>
            </a:extLst>
          </p:cNvPr>
          <p:cNvSpPr/>
          <p:nvPr/>
        </p:nvSpPr>
        <p:spPr>
          <a:xfrm>
            <a:off x="7150100" y="4432301"/>
            <a:ext cx="1701800" cy="381000"/>
          </a:xfrm>
          <a:prstGeom prst="arc">
            <a:avLst>
              <a:gd name="adj1" fmla="val 10857290"/>
              <a:gd name="adj2" fmla="val 0"/>
            </a:avLst>
          </a:prstGeom>
          <a:ln w="28575">
            <a:solidFill>
              <a:srgbClr val="10A6A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1" name="Elipse 20">
            <a:extLst>
              <a:ext uri="{FF2B5EF4-FFF2-40B4-BE49-F238E27FC236}">
                <a16:creationId xmlns:a16="http://schemas.microsoft.com/office/drawing/2014/main" id="{5612A53E-72EA-4B0A-BA47-EEFA579CCEC9}"/>
              </a:ext>
            </a:extLst>
          </p:cNvPr>
          <p:cNvSpPr/>
          <p:nvPr/>
        </p:nvSpPr>
        <p:spPr>
          <a:xfrm>
            <a:off x="3945060" y="1246053"/>
            <a:ext cx="576140" cy="476742"/>
          </a:xfrm>
          <a:prstGeom prst="ellipse">
            <a:avLst/>
          </a:prstGeom>
          <a:noFill/>
          <a:ln w="38100">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6488187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00" fill="hold"/>
                                        <p:tgtEl>
                                          <p:spTgt spid="6"/>
                                        </p:tgtEl>
                                        <p:attrNameLst>
                                          <p:attrName>ppt_x</p:attrName>
                                        </p:attrNameLst>
                                      </p:cBhvr>
                                      <p:tavLst>
                                        <p:tav tm="0">
                                          <p:val>
                                            <p:strVal val="0-#ppt_w/2"/>
                                          </p:val>
                                        </p:tav>
                                        <p:tav tm="100000">
                                          <p:val>
                                            <p:strVal val="#ppt_x"/>
                                          </p:val>
                                        </p:tav>
                                      </p:tavLst>
                                    </p:anim>
                                    <p:anim calcmode="lin" valueType="num">
                                      <p:cBhvr additive="base">
                                        <p:cTn id="8" dur="700" fill="hold"/>
                                        <p:tgtEl>
                                          <p:spTgt spid="6"/>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30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7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8" fill="hold" nodeType="clickEffect">
                                  <p:stCondLst>
                                    <p:cond delay="0"/>
                                  </p:stCondLst>
                                  <p:childTnLst>
                                    <p:anim calcmode="lin" valueType="num">
                                      <p:cBhvr additive="base">
                                        <p:cTn id="15" dur="500"/>
                                        <p:tgtEl>
                                          <p:spTgt spid="6"/>
                                        </p:tgtEl>
                                        <p:attrNameLst>
                                          <p:attrName>ppt_x</p:attrName>
                                        </p:attrNameLst>
                                      </p:cBhvr>
                                      <p:tavLst>
                                        <p:tav tm="0">
                                          <p:val>
                                            <p:strVal val="ppt_x"/>
                                          </p:val>
                                        </p:tav>
                                        <p:tav tm="100000">
                                          <p:val>
                                            <p:strVal val="0-ppt_w/2"/>
                                          </p:val>
                                        </p:tav>
                                      </p:tavLst>
                                    </p:anim>
                                    <p:anim calcmode="lin" valueType="num">
                                      <p:cBhvr additive="base">
                                        <p:cTn id="16" dur="500"/>
                                        <p:tgtEl>
                                          <p:spTgt spid="6"/>
                                        </p:tgtEl>
                                        <p:attrNameLst>
                                          <p:attrName>ppt_y</p:attrName>
                                        </p:attrNameLst>
                                      </p:cBhvr>
                                      <p:tavLst>
                                        <p:tav tm="0">
                                          <p:val>
                                            <p:strVal val="ppt_y"/>
                                          </p:val>
                                        </p:tav>
                                        <p:tav tm="100000">
                                          <p:val>
                                            <p:strVal val="ppt_y"/>
                                          </p:val>
                                        </p:tav>
                                      </p:tavLst>
                                    </p:anim>
                                    <p:set>
                                      <p:cBhvr>
                                        <p:cTn id="17" dur="1" fill="hold">
                                          <p:stCondLst>
                                            <p:cond delay="499"/>
                                          </p:stCondLst>
                                        </p:cTn>
                                        <p:tgtEl>
                                          <p:spTgt spid="6"/>
                                        </p:tgtEl>
                                        <p:attrNameLst>
                                          <p:attrName>style.visibility</p:attrName>
                                        </p:attrNameLst>
                                      </p:cBhvr>
                                      <p:to>
                                        <p:strVal val="hidden"/>
                                      </p:to>
                                    </p:set>
                                  </p:childTnLst>
                                </p:cTn>
                              </p:par>
                              <p:par>
                                <p:cTn id="18" presetID="22" presetClass="exit" presetSubtype="1" fill="hold" nodeType="withEffect">
                                  <p:stCondLst>
                                    <p:cond delay="0"/>
                                  </p:stCondLst>
                                  <p:childTnLst>
                                    <p:animEffect transition="out" filter="wipe(up)">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6" presetClass="entr" presetSubtype="16" fill="hold" grpId="0" nodeType="withEffect">
                                  <p:stCondLst>
                                    <p:cond delay="600"/>
                                  </p:stCondLst>
                                  <p:childTnLst>
                                    <p:set>
                                      <p:cBhvr>
                                        <p:cTn id="22" dur="1" fill="hold">
                                          <p:stCondLst>
                                            <p:cond delay="0"/>
                                          </p:stCondLst>
                                        </p:cTn>
                                        <p:tgtEl>
                                          <p:spTgt spid="16"/>
                                        </p:tgtEl>
                                        <p:attrNameLst>
                                          <p:attrName>style.visibility</p:attrName>
                                        </p:attrNameLst>
                                      </p:cBhvr>
                                      <p:to>
                                        <p:strVal val="visible"/>
                                      </p:to>
                                    </p:set>
                                    <p:animEffect transition="in" filter="circle(in)">
                                      <p:cBhvr>
                                        <p:cTn id="23" dur="1000"/>
                                        <p:tgtEl>
                                          <p:spTgt spid="16"/>
                                        </p:tgtEl>
                                      </p:cBhvr>
                                    </p:animEffect>
                                  </p:childTnLst>
                                </p:cTn>
                              </p:par>
                              <p:par>
                                <p:cTn id="24" presetID="22" presetClass="entr" presetSubtype="8" fill="hold" nodeType="withEffect">
                                  <p:stCondLst>
                                    <p:cond delay="50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11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par>
                                <p:cTn id="35" presetID="22" presetClass="entr" presetSubtype="4" fill="hold" nodeType="withEffect">
                                  <p:stCondLst>
                                    <p:cond delay="50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800"/>
                                        <p:tgtEl>
                                          <p:spTgt spid="18"/>
                                        </p:tgtEl>
                                      </p:cBhvr>
                                    </p:animEffect>
                                  </p:childTnLst>
                                </p:cTn>
                              </p:par>
                              <p:par>
                                <p:cTn id="38" presetID="22" presetClass="entr" presetSubtype="8" fill="hold" nodeType="withEffect">
                                  <p:stCondLst>
                                    <p:cond delay="50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11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circle(in)">
                                      <p:cBhvr>
                                        <p:cTn id="45" dur="1000"/>
                                        <p:tgtEl>
                                          <p:spTgt spid="2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0" grpId="0" animBg="1"/>
      <p:bldP spid="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2585323"/>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HÁBITO DE COMPRA POR FORMACIÓN</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297842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4FCB040-20EC-41D2-A75B-295C963C6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950" y="1217281"/>
            <a:ext cx="5448300" cy="5448300"/>
          </a:xfrm>
          <a:prstGeom prst="rect">
            <a:avLst/>
          </a:prstGeom>
        </p:spPr>
      </p:pic>
      <p:grpSp>
        <p:nvGrpSpPr>
          <p:cNvPr id="12" name="Grupo 11">
            <a:extLst>
              <a:ext uri="{FF2B5EF4-FFF2-40B4-BE49-F238E27FC236}">
                <a16:creationId xmlns:a16="http://schemas.microsoft.com/office/drawing/2014/main" id="{0510AB60-8551-48C9-A6FC-94358F0BAA8D}"/>
              </a:ext>
            </a:extLst>
          </p:cNvPr>
          <p:cNvGrpSpPr/>
          <p:nvPr/>
        </p:nvGrpSpPr>
        <p:grpSpPr>
          <a:xfrm>
            <a:off x="3762375" y="2855233"/>
            <a:ext cx="4657726" cy="855365"/>
            <a:chOff x="3762375" y="2855233"/>
            <a:chExt cx="4657726" cy="855365"/>
          </a:xfrm>
        </p:grpSpPr>
        <p:sp>
          <p:nvSpPr>
            <p:cNvPr id="8" name="CuadroTexto 7">
              <a:extLst>
                <a:ext uri="{FF2B5EF4-FFF2-40B4-BE49-F238E27FC236}">
                  <a16:creationId xmlns:a16="http://schemas.microsoft.com/office/drawing/2014/main" id="{992C47EB-241B-4B30-B3D2-F3790712D33F}"/>
                </a:ext>
              </a:extLst>
            </p:cNvPr>
            <p:cNvSpPr txBox="1"/>
            <p:nvPr/>
          </p:nvSpPr>
          <p:spPr>
            <a:xfrm>
              <a:off x="3762375" y="3248933"/>
              <a:ext cx="1492250" cy="461665"/>
            </a:xfrm>
            <a:prstGeom prst="rect">
              <a:avLst/>
            </a:prstGeom>
            <a:noFill/>
          </p:spPr>
          <p:txBody>
            <a:bodyPr wrap="square" rtlCol="0">
              <a:spAutoFit/>
            </a:bodyPr>
            <a:lstStyle/>
            <a:p>
              <a:pPr algn="ctr"/>
              <a:r>
                <a:rPr lang="es-ES" sz="2400" b="1" dirty="0">
                  <a:solidFill>
                    <a:srgbClr val="44B5B1"/>
                  </a:solidFill>
                </a:rPr>
                <a:t>“Mínimo”</a:t>
              </a:r>
            </a:p>
          </p:txBody>
        </p:sp>
        <p:sp>
          <p:nvSpPr>
            <p:cNvPr id="9" name="Flecha: hacia arriba 8">
              <a:extLst>
                <a:ext uri="{FF2B5EF4-FFF2-40B4-BE49-F238E27FC236}">
                  <a16:creationId xmlns:a16="http://schemas.microsoft.com/office/drawing/2014/main" id="{C1AEC47B-B40B-4047-A659-BAADA765D480}"/>
                </a:ext>
              </a:extLst>
            </p:cNvPr>
            <p:cNvSpPr/>
            <p:nvPr/>
          </p:nvSpPr>
          <p:spPr>
            <a:xfrm>
              <a:off x="4375150" y="2855233"/>
              <a:ext cx="266700" cy="381000"/>
            </a:xfrm>
            <a:prstGeom prst="upArrow">
              <a:avLst/>
            </a:prstGeom>
            <a:solidFill>
              <a:srgbClr val="46B5AF"/>
            </a:solidFill>
            <a:ln>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4FDCD8A5-D858-4FB6-9C1F-266D0D765892}"/>
                </a:ext>
              </a:extLst>
            </p:cNvPr>
            <p:cNvSpPr txBox="1"/>
            <p:nvPr/>
          </p:nvSpPr>
          <p:spPr>
            <a:xfrm>
              <a:off x="6908803" y="3248933"/>
              <a:ext cx="1511298" cy="461665"/>
            </a:xfrm>
            <a:prstGeom prst="rect">
              <a:avLst/>
            </a:prstGeom>
            <a:noFill/>
          </p:spPr>
          <p:txBody>
            <a:bodyPr wrap="square" rtlCol="0">
              <a:spAutoFit/>
            </a:bodyPr>
            <a:lstStyle/>
            <a:p>
              <a:pPr algn="ctr"/>
              <a:r>
                <a:rPr lang="es-ES" sz="2400" b="1" dirty="0">
                  <a:solidFill>
                    <a:srgbClr val="44B5B1"/>
                  </a:solidFill>
                </a:rPr>
                <a:t>“Máximo”</a:t>
              </a:r>
            </a:p>
          </p:txBody>
        </p:sp>
        <p:sp>
          <p:nvSpPr>
            <p:cNvPr id="11" name="Flecha: hacia arriba 10">
              <a:extLst>
                <a:ext uri="{FF2B5EF4-FFF2-40B4-BE49-F238E27FC236}">
                  <a16:creationId xmlns:a16="http://schemas.microsoft.com/office/drawing/2014/main" id="{A37A0D89-3799-4A21-9249-CE00C61D6D8C}"/>
                </a:ext>
              </a:extLst>
            </p:cNvPr>
            <p:cNvSpPr/>
            <p:nvPr/>
          </p:nvSpPr>
          <p:spPr>
            <a:xfrm>
              <a:off x="7531102" y="2867933"/>
              <a:ext cx="266700" cy="381000"/>
            </a:xfrm>
            <a:prstGeom prst="upArrow">
              <a:avLst/>
            </a:prstGeom>
            <a:solidFill>
              <a:srgbClr val="46B5AF"/>
            </a:solidFill>
            <a:ln>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3" name="Imagen 12">
            <a:extLst>
              <a:ext uri="{FF2B5EF4-FFF2-40B4-BE49-F238E27FC236}">
                <a16:creationId xmlns:a16="http://schemas.microsoft.com/office/drawing/2014/main" id="{5BA98E19-28FC-433E-9703-C13CE8558ED9}"/>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46503" t="507" b="-507"/>
          <a:stretch/>
        </p:blipFill>
        <p:spPr>
          <a:xfrm>
            <a:off x="5689600" y="1244879"/>
            <a:ext cx="2914650" cy="5448300"/>
          </a:xfrm>
          <a:prstGeom prst="rect">
            <a:avLst/>
          </a:prstGeom>
        </p:spPr>
      </p:pic>
      <p:sp>
        <p:nvSpPr>
          <p:cNvPr id="6" name="CuadroTexto 5">
            <a:extLst>
              <a:ext uri="{FF2B5EF4-FFF2-40B4-BE49-F238E27FC236}">
                <a16:creationId xmlns:a16="http://schemas.microsoft.com/office/drawing/2014/main" id="{9E455419-FC4A-4DEC-82D1-61E9525FA8CE}"/>
              </a:ext>
            </a:extLst>
          </p:cNvPr>
          <p:cNvSpPr txBox="1"/>
          <p:nvPr/>
        </p:nvSpPr>
        <p:spPr>
          <a:xfrm>
            <a:off x="692149" y="293951"/>
            <a:ext cx="10807700" cy="923330"/>
          </a:xfrm>
          <a:prstGeom prst="rect">
            <a:avLst/>
          </a:prstGeom>
          <a:noFill/>
          <a:ln>
            <a:noFill/>
          </a:ln>
        </p:spPr>
        <p:txBody>
          <a:bodyPr wrap="square" rtlCol="0">
            <a:spAutoFit/>
          </a:bodyPr>
          <a:lstStyle/>
          <a:p>
            <a:pPr algn="ctr"/>
            <a:r>
              <a:rPr lang="es-ES" sz="5400" b="1" dirty="0">
                <a:ln w="28575">
                  <a:solidFill>
                    <a:srgbClr val="44B5B1"/>
                  </a:solidFill>
                </a:ln>
                <a:solidFill>
                  <a:srgbClr val="44B5B1"/>
                </a:solidFill>
              </a:rPr>
              <a:t>Primero, Entender un </a:t>
            </a:r>
            <a:r>
              <a:rPr lang="es-ES" sz="5400" b="1" dirty="0" err="1">
                <a:ln w="28575">
                  <a:solidFill>
                    <a:srgbClr val="44B5B1"/>
                  </a:solidFill>
                </a:ln>
                <a:solidFill>
                  <a:srgbClr val="44B5B1"/>
                </a:solidFill>
              </a:rPr>
              <a:t>Boxplot</a:t>
            </a:r>
            <a:endParaRPr lang="es-ES" sz="5400" b="1" dirty="0">
              <a:ln w="28575">
                <a:solidFill>
                  <a:srgbClr val="44B5B1"/>
                </a:solidFill>
              </a:ln>
              <a:solidFill>
                <a:srgbClr val="44B5B1"/>
              </a:solidFill>
            </a:endParaRPr>
          </a:p>
        </p:txBody>
      </p:sp>
      <p:sp>
        <p:nvSpPr>
          <p:cNvPr id="14" name="CuadroTexto 13">
            <a:extLst>
              <a:ext uri="{FF2B5EF4-FFF2-40B4-BE49-F238E27FC236}">
                <a16:creationId xmlns:a16="http://schemas.microsoft.com/office/drawing/2014/main" id="{D5B9A192-A9E4-4420-BF41-B3E90F641E8F}"/>
              </a:ext>
            </a:extLst>
          </p:cNvPr>
          <p:cNvSpPr txBox="1"/>
          <p:nvPr/>
        </p:nvSpPr>
        <p:spPr>
          <a:xfrm>
            <a:off x="144245" y="2226826"/>
            <a:ext cx="3011705" cy="2967544"/>
          </a:xfrm>
          <a:prstGeom prst="rect">
            <a:avLst/>
          </a:prstGeom>
          <a:noFill/>
          <a:ln w="9525">
            <a:noFill/>
          </a:ln>
        </p:spPr>
        <p:txBody>
          <a:bodyPr wrap="square" rtlCol="0">
            <a:spAutoFit/>
          </a:bodyPr>
          <a:lstStyle/>
          <a:p>
            <a:pPr algn="ctr">
              <a:lnSpc>
                <a:spcPct val="50000"/>
              </a:lnSpc>
            </a:pPr>
            <a:r>
              <a:rPr lang="es-ES" sz="7200" b="1" dirty="0">
                <a:ln w="12700">
                  <a:solidFill>
                    <a:srgbClr val="46B5AF"/>
                  </a:solidFill>
                </a:ln>
                <a:solidFill>
                  <a:srgbClr val="44B5B1"/>
                </a:solidFill>
              </a:rPr>
              <a:t>Q1</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dirty="0" err="1">
                <a:ln w="12700">
                  <a:solidFill>
                    <a:srgbClr val="46B5AF"/>
                  </a:solidFill>
                </a:ln>
                <a:solidFill>
                  <a:srgbClr val="44B5B1"/>
                </a:solidFill>
              </a:rPr>
              <a:t>ó</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b="1" dirty="0">
                <a:ln w="12700">
                  <a:solidFill>
                    <a:srgbClr val="46B5AF"/>
                  </a:solidFill>
                </a:ln>
                <a:solidFill>
                  <a:srgbClr val="44B5B1"/>
                </a:solidFill>
              </a:rPr>
              <a:t>25%</a:t>
            </a:r>
            <a:endParaRPr lang="es-ES" sz="6000" b="1" dirty="0"/>
          </a:p>
        </p:txBody>
      </p:sp>
      <p:pic>
        <p:nvPicPr>
          <p:cNvPr id="16" name="Imagen 15">
            <a:extLst>
              <a:ext uri="{FF2B5EF4-FFF2-40B4-BE49-F238E27FC236}">
                <a16:creationId xmlns:a16="http://schemas.microsoft.com/office/drawing/2014/main" id="{C83F60CB-EF6B-438E-8DDA-E768EFA784B4}"/>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53962" t="507" r="-1" b="-507"/>
          <a:stretch/>
        </p:blipFill>
        <p:spPr>
          <a:xfrm>
            <a:off x="6095999" y="1244879"/>
            <a:ext cx="2508249" cy="5448300"/>
          </a:xfrm>
          <a:prstGeom prst="rect">
            <a:avLst/>
          </a:prstGeom>
        </p:spPr>
      </p:pic>
      <p:pic>
        <p:nvPicPr>
          <p:cNvPr id="15" name="Imagen 14">
            <a:extLst>
              <a:ext uri="{FF2B5EF4-FFF2-40B4-BE49-F238E27FC236}">
                <a16:creationId xmlns:a16="http://schemas.microsoft.com/office/drawing/2014/main" id="{25756D06-E434-4B80-948A-4D39202738A5}"/>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0896" t="507" b="-507"/>
          <a:stretch/>
        </p:blipFill>
        <p:spPr>
          <a:xfrm>
            <a:off x="6473825" y="1244879"/>
            <a:ext cx="2130424" cy="5448300"/>
          </a:xfrm>
          <a:prstGeom prst="rect">
            <a:avLst/>
          </a:prstGeom>
        </p:spPr>
      </p:pic>
      <p:sp>
        <p:nvSpPr>
          <p:cNvPr id="17" name="CuadroTexto 16">
            <a:extLst>
              <a:ext uri="{FF2B5EF4-FFF2-40B4-BE49-F238E27FC236}">
                <a16:creationId xmlns:a16="http://schemas.microsoft.com/office/drawing/2014/main" id="{4C1EAD73-6BDF-45E1-A249-7BF483C032F1}"/>
              </a:ext>
            </a:extLst>
          </p:cNvPr>
          <p:cNvSpPr txBox="1"/>
          <p:nvPr/>
        </p:nvSpPr>
        <p:spPr>
          <a:xfrm>
            <a:off x="144245" y="2243852"/>
            <a:ext cx="3011705" cy="2967544"/>
          </a:xfrm>
          <a:prstGeom prst="rect">
            <a:avLst/>
          </a:prstGeom>
          <a:noFill/>
          <a:ln w="9525">
            <a:noFill/>
          </a:ln>
        </p:spPr>
        <p:txBody>
          <a:bodyPr wrap="square" rtlCol="0">
            <a:spAutoFit/>
          </a:bodyPr>
          <a:lstStyle/>
          <a:p>
            <a:pPr algn="ctr">
              <a:lnSpc>
                <a:spcPct val="50000"/>
              </a:lnSpc>
            </a:pPr>
            <a:r>
              <a:rPr lang="es-ES" sz="7200" b="1" dirty="0">
                <a:ln w="12700">
                  <a:solidFill>
                    <a:srgbClr val="46B5AF"/>
                  </a:solidFill>
                </a:ln>
                <a:solidFill>
                  <a:srgbClr val="44B5B1"/>
                </a:solidFill>
              </a:rPr>
              <a:t>Q2</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dirty="0" err="1">
                <a:ln w="12700">
                  <a:solidFill>
                    <a:srgbClr val="46B5AF"/>
                  </a:solidFill>
                </a:ln>
                <a:solidFill>
                  <a:srgbClr val="44B5B1"/>
                </a:solidFill>
              </a:rPr>
              <a:t>ó</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b="1" dirty="0">
                <a:ln w="12700">
                  <a:solidFill>
                    <a:srgbClr val="46B5AF"/>
                  </a:solidFill>
                </a:ln>
                <a:solidFill>
                  <a:srgbClr val="44B5B1"/>
                </a:solidFill>
              </a:rPr>
              <a:t>50%</a:t>
            </a:r>
            <a:endParaRPr lang="es-ES" sz="6000" b="1" dirty="0"/>
          </a:p>
        </p:txBody>
      </p:sp>
      <p:sp>
        <p:nvSpPr>
          <p:cNvPr id="18" name="CuadroTexto 17">
            <a:extLst>
              <a:ext uri="{FF2B5EF4-FFF2-40B4-BE49-F238E27FC236}">
                <a16:creationId xmlns:a16="http://schemas.microsoft.com/office/drawing/2014/main" id="{186BB54C-D2E6-468F-99B8-021F6A0D18DC}"/>
              </a:ext>
            </a:extLst>
          </p:cNvPr>
          <p:cNvSpPr txBox="1"/>
          <p:nvPr/>
        </p:nvSpPr>
        <p:spPr>
          <a:xfrm>
            <a:off x="144245" y="2260878"/>
            <a:ext cx="3011705" cy="2967544"/>
          </a:xfrm>
          <a:prstGeom prst="rect">
            <a:avLst/>
          </a:prstGeom>
          <a:noFill/>
          <a:ln w="9525">
            <a:noFill/>
          </a:ln>
        </p:spPr>
        <p:txBody>
          <a:bodyPr wrap="square" rtlCol="0">
            <a:spAutoFit/>
          </a:bodyPr>
          <a:lstStyle/>
          <a:p>
            <a:pPr algn="ctr">
              <a:lnSpc>
                <a:spcPct val="50000"/>
              </a:lnSpc>
            </a:pPr>
            <a:r>
              <a:rPr lang="es-ES" sz="7200" b="1" dirty="0">
                <a:ln w="12700">
                  <a:solidFill>
                    <a:srgbClr val="46B5AF"/>
                  </a:solidFill>
                </a:ln>
                <a:solidFill>
                  <a:srgbClr val="44B5B1"/>
                </a:solidFill>
              </a:rPr>
              <a:t>Q3</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dirty="0" err="1">
                <a:ln w="12700">
                  <a:solidFill>
                    <a:srgbClr val="46B5AF"/>
                  </a:solidFill>
                </a:ln>
                <a:solidFill>
                  <a:srgbClr val="44B5B1"/>
                </a:solidFill>
              </a:rPr>
              <a:t>ó</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b="1" dirty="0">
                <a:ln w="12700">
                  <a:solidFill>
                    <a:srgbClr val="46B5AF"/>
                  </a:solidFill>
                </a:ln>
                <a:solidFill>
                  <a:srgbClr val="44B5B1"/>
                </a:solidFill>
              </a:rPr>
              <a:t>75%</a:t>
            </a:r>
            <a:endParaRPr lang="es-ES" sz="6000" b="1" dirty="0"/>
          </a:p>
        </p:txBody>
      </p:sp>
      <p:pic>
        <p:nvPicPr>
          <p:cNvPr id="19" name="Imagen 18">
            <a:extLst>
              <a:ext uri="{FF2B5EF4-FFF2-40B4-BE49-F238E27FC236}">
                <a16:creationId xmlns:a16="http://schemas.microsoft.com/office/drawing/2014/main" id="{59194E1E-C3F9-4C54-8F10-2A992DBF9306}"/>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853" r="53497" b="-853"/>
          <a:stretch/>
        </p:blipFill>
        <p:spPr>
          <a:xfrm>
            <a:off x="3155948" y="1263774"/>
            <a:ext cx="2533652" cy="5448300"/>
          </a:xfrm>
          <a:prstGeom prst="rect">
            <a:avLst/>
          </a:prstGeom>
        </p:spPr>
      </p:pic>
      <p:sp>
        <p:nvSpPr>
          <p:cNvPr id="20" name="CuadroTexto 19">
            <a:extLst>
              <a:ext uri="{FF2B5EF4-FFF2-40B4-BE49-F238E27FC236}">
                <a16:creationId xmlns:a16="http://schemas.microsoft.com/office/drawing/2014/main" id="{EF75A2CC-F2A7-4A84-A526-A6C859409934}"/>
              </a:ext>
            </a:extLst>
          </p:cNvPr>
          <p:cNvSpPr txBox="1"/>
          <p:nvPr/>
        </p:nvSpPr>
        <p:spPr>
          <a:xfrm>
            <a:off x="146518" y="2260878"/>
            <a:ext cx="3183156" cy="2967544"/>
          </a:xfrm>
          <a:prstGeom prst="rect">
            <a:avLst/>
          </a:prstGeom>
          <a:noFill/>
          <a:ln w="9525">
            <a:noFill/>
          </a:ln>
        </p:spPr>
        <p:txBody>
          <a:bodyPr wrap="square" rtlCol="0">
            <a:spAutoFit/>
          </a:bodyPr>
          <a:lstStyle/>
          <a:p>
            <a:pPr algn="ctr">
              <a:lnSpc>
                <a:spcPct val="50000"/>
              </a:lnSpc>
            </a:pPr>
            <a:r>
              <a:rPr lang="es-ES" sz="7200" b="1" dirty="0">
                <a:ln w="12700">
                  <a:solidFill>
                    <a:srgbClr val="46B5AF"/>
                  </a:solidFill>
                </a:ln>
                <a:solidFill>
                  <a:srgbClr val="44B5B1"/>
                </a:solidFill>
              </a:rPr>
              <a:t>Q1- Q3</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dirty="0" err="1">
                <a:ln w="12700">
                  <a:solidFill>
                    <a:srgbClr val="46B5AF"/>
                  </a:solidFill>
                </a:ln>
                <a:solidFill>
                  <a:srgbClr val="44B5B1"/>
                </a:solidFill>
              </a:rPr>
              <a:t>ó</a:t>
            </a:r>
            <a:r>
              <a:rPr lang="es-ES" sz="7200" dirty="0">
                <a:ln w="12700">
                  <a:solidFill>
                    <a:srgbClr val="46B5AF"/>
                  </a:solidFill>
                </a:ln>
                <a:solidFill>
                  <a:srgbClr val="44B5B1"/>
                </a:solidFill>
              </a:rPr>
              <a:t> </a:t>
            </a:r>
          </a:p>
          <a:p>
            <a:pPr algn="ctr">
              <a:lnSpc>
                <a:spcPct val="50000"/>
              </a:lnSpc>
            </a:pPr>
            <a:endParaRPr lang="es-ES" sz="7200" dirty="0">
              <a:ln w="12700">
                <a:solidFill>
                  <a:srgbClr val="46B5AF"/>
                </a:solidFill>
              </a:ln>
              <a:solidFill>
                <a:srgbClr val="44B5B1"/>
              </a:solidFill>
            </a:endParaRPr>
          </a:p>
          <a:p>
            <a:pPr algn="ctr">
              <a:lnSpc>
                <a:spcPct val="50000"/>
              </a:lnSpc>
            </a:pPr>
            <a:r>
              <a:rPr lang="es-ES" sz="7200" b="1" dirty="0" err="1">
                <a:ln w="12700">
                  <a:solidFill>
                    <a:srgbClr val="46B5AF"/>
                  </a:solidFill>
                </a:ln>
                <a:solidFill>
                  <a:srgbClr val="44B5B1"/>
                </a:solidFill>
              </a:rPr>
              <a:t>Boxplot</a:t>
            </a:r>
            <a:endParaRPr lang="es-ES" sz="6000" b="1" dirty="0"/>
          </a:p>
        </p:txBody>
      </p:sp>
      <p:pic>
        <p:nvPicPr>
          <p:cNvPr id="21" name="Imagen 20">
            <a:extLst>
              <a:ext uri="{FF2B5EF4-FFF2-40B4-BE49-F238E27FC236}">
                <a16:creationId xmlns:a16="http://schemas.microsoft.com/office/drawing/2014/main" id="{D01AF4FF-5EBE-4BC9-9CF6-D436E90BD456}"/>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5691" t="507" r="1" b="-507"/>
          <a:stretch/>
        </p:blipFill>
        <p:spPr>
          <a:xfrm>
            <a:off x="6735075" y="1244879"/>
            <a:ext cx="1869173" cy="5448300"/>
          </a:xfrm>
          <a:prstGeom prst="rect">
            <a:avLst/>
          </a:prstGeom>
        </p:spPr>
      </p:pic>
      <p:pic>
        <p:nvPicPr>
          <p:cNvPr id="22" name="Imagen 21">
            <a:extLst>
              <a:ext uri="{FF2B5EF4-FFF2-40B4-BE49-F238E27FC236}">
                <a16:creationId xmlns:a16="http://schemas.microsoft.com/office/drawing/2014/main" id="{91281F82-951A-4A9C-B4D3-07F648EC6F6E}"/>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 t="853" r="57460" b="-853"/>
          <a:stretch/>
        </p:blipFill>
        <p:spPr>
          <a:xfrm>
            <a:off x="3155948" y="1263774"/>
            <a:ext cx="2317752" cy="5448300"/>
          </a:xfrm>
          <a:prstGeom prst="rect">
            <a:avLst/>
          </a:prstGeom>
        </p:spPr>
      </p:pic>
      <p:sp>
        <p:nvSpPr>
          <p:cNvPr id="23" name="CuadroTexto 22">
            <a:extLst>
              <a:ext uri="{FF2B5EF4-FFF2-40B4-BE49-F238E27FC236}">
                <a16:creationId xmlns:a16="http://schemas.microsoft.com/office/drawing/2014/main" id="{5683238A-94C5-4513-AA10-F83BD079D749}"/>
              </a:ext>
            </a:extLst>
          </p:cNvPr>
          <p:cNvSpPr txBox="1"/>
          <p:nvPr/>
        </p:nvSpPr>
        <p:spPr>
          <a:xfrm>
            <a:off x="252351" y="2002438"/>
            <a:ext cx="3011705" cy="3416320"/>
          </a:xfrm>
          <a:prstGeom prst="rect">
            <a:avLst/>
          </a:prstGeom>
          <a:noFill/>
          <a:ln w="9525">
            <a:noFill/>
          </a:ln>
        </p:spPr>
        <p:txBody>
          <a:bodyPr wrap="square" rtlCol="0">
            <a:spAutoFit/>
          </a:bodyPr>
          <a:lstStyle/>
          <a:p>
            <a:pPr algn="ctr"/>
            <a:r>
              <a:rPr lang="es-ES" sz="7200" b="1" dirty="0">
                <a:ln w="12700">
                  <a:solidFill>
                    <a:srgbClr val="46B5AF"/>
                  </a:solidFill>
                </a:ln>
                <a:solidFill>
                  <a:srgbClr val="44B5B1"/>
                </a:solidFill>
              </a:rPr>
              <a:t>+/- 1</a:t>
            </a:r>
          </a:p>
          <a:p>
            <a:pPr algn="ctr"/>
            <a:r>
              <a:rPr lang="es-ES" sz="7200" b="1" dirty="0" err="1">
                <a:ln w="12700">
                  <a:solidFill>
                    <a:srgbClr val="46B5AF"/>
                  </a:solidFill>
                </a:ln>
                <a:solidFill>
                  <a:srgbClr val="44B5B1"/>
                </a:solidFill>
              </a:rPr>
              <a:t>Desv</a:t>
            </a:r>
            <a:r>
              <a:rPr lang="es-ES" sz="7200" b="1" dirty="0">
                <a:ln w="12700">
                  <a:solidFill>
                    <a:srgbClr val="46B5AF"/>
                  </a:solidFill>
                </a:ln>
                <a:solidFill>
                  <a:srgbClr val="44B5B1"/>
                </a:solidFill>
              </a:rPr>
              <a:t> </a:t>
            </a:r>
            <a:r>
              <a:rPr lang="es-ES" sz="7200" b="1" dirty="0" err="1">
                <a:ln w="12700">
                  <a:solidFill>
                    <a:srgbClr val="46B5AF"/>
                  </a:solidFill>
                </a:ln>
                <a:solidFill>
                  <a:srgbClr val="44B5B1"/>
                </a:solidFill>
              </a:rPr>
              <a:t>Std</a:t>
            </a:r>
            <a:endParaRPr lang="es-ES" sz="6000" b="1" dirty="0"/>
          </a:p>
        </p:txBody>
      </p:sp>
      <p:sp>
        <p:nvSpPr>
          <p:cNvPr id="24" name="Flecha: a la derecha 23">
            <a:extLst>
              <a:ext uri="{FF2B5EF4-FFF2-40B4-BE49-F238E27FC236}">
                <a16:creationId xmlns:a16="http://schemas.microsoft.com/office/drawing/2014/main" id="{EF2E16DF-5694-4C4E-B26B-6988337D3354}"/>
              </a:ext>
            </a:extLst>
          </p:cNvPr>
          <p:cNvSpPr/>
          <p:nvPr/>
        </p:nvSpPr>
        <p:spPr>
          <a:xfrm rot="18900000">
            <a:off x="3485686" y="2905066"/>
            <a:ext cx="836538" cy="306733"/>
          </a:xfrm>
          <a:prstGeom prst="rightArrow">
            <a:avLst/>
          </a:prstGeom>
          <a:solidFill>
            <a:srgbClr val="46B5AF"/>
          </a:solidFill>
          <a:ln>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BEE57FBD-B7FA-4E69-BDE0-0CEB32917987}"/>
              </a:ext>
            </a:extLst>
          </p:cNvPr>
          <p:cNvSpPr/>
          <p:nvPr/>
        </p:nvSpPr>
        <p:spPr>
          <a:xfrm rot="13500000">
            <a:off x="7843505" y="2901063"/>
            <a:ext cx="836538" cy="306733"/>
          </a:xfrm>
          <a:prstGeom prst="rightArrow">
            <a:avLst/>
          </a:prstGeom>
          <a:solidFill>
            <a:srgbClr val="46B5AF"/>
          </a:solidFill>
          <a:ln>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13EC604F-5A43-40B5-8CE0-BEA701A3B465}"/>
              </a:ext>
            </a:extLst>
          </p:cNvPr>
          <p:cNvSpPr txBox="1"/>
          <p:nvPr/>
        </p:nvSpPr>
        <p:spPr>
          <a:xfrm>
            <a:off x="68924" y="3110433"/>
            <a:ext cx="3338344" cy="1200329"/>
          </a:xfrm>
          <a:prstGeom prst="rect">
            <a:avLst/>
          </a:prstGeom>
          <a:noFill/>
          <a:ln w="9525">
            <a:noFill/>
          </a:ln>
        </p:spPr>
        <p:txBody>
          <a:bodyPr wrap="square" rtlCol="0">
            <a:spAutoFit/>
          </a:bodyPr>
          <a:lstStyle/>
          <a:p>
            <a:pPr algn="ctr"/>
            <a:r>
              <a:rPr lang="es-ES" sz="7200" b="1" dirty="0" err="1">
                <a:ln w="12700">
                  <a:solidFill>
                    <a:srgbClr val="46B5AF"/>
                  </a:solidFill>
                </a:ln>
                <a:solidFill>
                  <a:srgbClr val="44B5B1"/>
                </a:solidFill>
              </a:rPr>
              <a:t>Outliers</a:t>
            </a:r>
            <a:endParaRPr lang="es-ES" sz="6000" b="1" dirty="0"/>
          </a:p>
        </p:txBody>
      </p:sp>
      <p:pic>
        <p:nvPicPr>
          <p:cNvPr id="27" name="Imagen 26">
            <a:extLst>
              <a:ext uri="{FF2B5EF4-FFF2-40B4-BE49-F238E27FC236}">
                <a16:creationId xmlns:a16="http://schemas.microsoft.com/office/drawing/2014/main" id="{1596064E-CE79-4DF9-A693-AB0A3CC98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Tree>
    <p:extLst>
      <p:ext uri="{BB962C8B-B14F-4D97-AF65-F5344CB8AC3E}">
        <p14:creationId xmlns:p14="http://schemas.microsoft.com/office/powerpoint/2010/main" val="39760041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22" presetClass="entr" presetSubtype="8" fill="hold" nodeType="with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900"/>
                                        <p:tgtEl>
                                          <p:spTgt spid="13"/>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9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par>
                                <p:cTn id="28" presetID="22" presetClass="entr" presetSubtype="8" fill="hold" nodeType="withEffect">
                                  <p:stCondLst>
                                    <p:cond delay="110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900"/>
                                        <p:tgtEl>
                                          <p:spTgt spid="16"/>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9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par>
                                <p:cTn id="42" presetID="22" presetClass="entr" presetSubtype="8" fill="hold" nodeType="withEffect">
                                  <p:stCondLst>
                                    <p:cond delay="110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900"/>
                                        <p:tgtEl>
                                          <p:spTgt spid="15"/>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9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8"/>
                                        </p:tgtEl>
                                      </p:cBhvr>
                                    </p:animEffect>
                                    <p:set>
                                      <p:cBhvr>
                                        <p:cTn id="52" dur="1" fill="hold">
                                          <p:stCondLst>
                                            <p:cond delay="499"/>
                                          </p:stCondLst>
                                        </p:cTn>
                                        <p:tgtEl>
                                          <p:spTgt spid="18"/>
                                        </p:tgtEl>
                                        <p:attrNameLst>
                                          <p:attrName>style.visibility</p:attrName>
                                        </p:attrNameLst>
                                      </p:cBhvr>
                                      <p:to>
                                        <p:strVal val="hidden"/>
                                      </p:to>
                                    </p:set>
                                  </p:childTnLst>
                                </p:cTn>
                              </p:par>
                              <p:par>
                                <p:cTn id="53" presetID="22" presetClass="entr" presetSubtype="8" fill="hold" nodeType="withEffect">
                                  <p:stCondLst>
                                    <p:cond delay="11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22" presetClass="entr" presetSubtype="8" fill="hold" grpId="0" nodeType="withEffect">
                                  <p:stCondLst>
                                    <p:cond delay="50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9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0"/>
                                        </p:tgtEl>
                                      </p:cBhvr>
                                    </p:animEffect>
                                    <p:set>
                                      <p:cBhvr>
                                        <p:cTn id="63" dur="1" fill="hold">
                                          <p:stCondLst>
                                            <p:cond delay="499"/>
                                          </p:stCondLst>
                                        </p:cTn>
                                        <p:tgtEl>
                                          <p:spTgt spid="2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par>
                                <p:cTn id="70" presetID="22" presetClass="entr" presetSubtype="8" fill="hold" nodeType="withEffect">
                                  <p:stCondLst>
                                    <p:cond delay="170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900"/>
                                        <p:tgtEl>
                                          <p:spTgt spid="21"/>
                                        </p:tgtEl>
                                      </p:cBhvr>
                                    </p:animEffect>
                                  </p:childTnLst>
                                </p:cTn>
                              </p:par>
                              <p:par>
                                <p:cTn id="73" presetID="22" presetClass="entr" presetSubtype="8" fill="hold" nodeType="withEffect">
                                  <p:stCondLst>
                                    <p:cond delay="90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900"/>
                                        <p:tgtEl>
                                          <p:spTgt spid="22"/>
                                        </p:tgtEl>
                                      </p:cBhvr>
                                    </p:animEffect>
                                  </p:childTnLst>
                                </p:cTn>
                              </p:par>
                              <p:par>
                                <p:cTn id="76" presetID="22" presetClass="entr" presetSubtype="8" fill="hold" grpId="0" nodeType="withEffect">
                                  <p:stCondLst>
                                    <p:cond delay="500"/>
                                  </p:stCondLst>
                                  <p:childTnLst>
                                    <p:set>
                                      <p:cBhvr>
                                        <p:cTn id="77" dur="1" fill="hold">
                                          <p:stCondLst>
                                            <p:cond delay="0"/>
                                          </p:stCondLst>
                                        </p:cTn>
                                        <p:tgtEl>
                                          <p:spTgt spid="23"/>
                                        </p:tgtEl>
                                        <p:attrNameLst>
                                          <p:attrName>style.visibility</p:attrName>
                                        </p:attrNameLst>
                                      </p:cBhvr>
                                      <p:to>
                                        <p:strVal val="visible"/>
                                      </p:to>
                                    </p:set>
                                    <p:animEffect transition="in" filter="wipe(left)">
                                      <p:cBhvr>
                                        <p:cTn id="78" dur="700"/>
                                        <p:tgtEl>
                                          <p:spTgt spid="23"/>
                                        </p:tgtEl>
                                      </p:cBhvr>
                                    </p:animEffect>
                                  </p:childTnLst>
                                </p:cTn>
                              </p:par>
                              <p:par>
                                <p:cTn id="79" presetID="10" presetClass="exit" presetSubtype="0" fill="hold" grpId="1"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21"/>
                                        </p:tgtEl>
                                      </p:cBhvr>
                                    </p:animEffect>
                                    <p:set>
                                      <p:cBhvr>
                                        <p:cTn id="84" dur="1" fill="hold">
                                          <p:stCondLst>
                                            <p:cond delay="499"/>
                                          </p:stCondLst>
                                        </p:cTn>
                                        <p:tgtEl>
                                          <p:spTgt spid="21"/>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22"/>
                                        </p:tgtEl>
                                      </p:cBhvr>
                                    </p:animEffect>
                                    <p:set>
                                      <p:cBhvr>
                                        <p:cTn id="87" dur="1" fill="hold">
                                          <p:stCondLst>
                                            <p:cond delay="499"/>
                                          </p:stCondLst>
                                        </p:cTn>
                                        <p:tgtEl>
                                          <p:spTgt spid="2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2" nodeType="clickEffect">
                                  <p:stCondLst>
                                    <p:cond delay="0"/>
                                  </p:stCondLst>
                                  <p:childTnLst>
                                    <p:animEffect transition="out" filter="fade">
                                      <p:cBhvr>
                                        <p:cTn id="91" dur="500"/>
                                        <p:tgtEl>
                                          <p:spTgt spid="23"/>
                                        </p:tgtEl>
                                      </p:cBhvr>
                                    </p:animEffect>
                                    <p:set>
                                      <p:cBhvr>
                                        <p:cTn id="92" dur="1" fill="hold">
                                          <p:stCondLst>
                                            <p:cond delay="499"/>
                                          </p:stCondLst>
                                        </p:cTn>
                                        <p:tgtEl>
                                          <p:spTgt spid="23"/>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21"/>
                                        </p:tgtEl>
                                      </p:cBhvr>
                                    </p:animEffect>
                                    <p:set>
                                      <p:cBhvr>
                                        <p:cTn id="95" dur="1" fill="hold">
                                          <p:stCondLst>
                                            <p:cond delay="499"/>
                                          </p:stCondLst>
                                        </p:cTn>
                                        <p:tgtEl>
                                          <p:spTgt spid="2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22"/>
                                        </p:tgtEl>
                                      </p:cBhvr>
                                    </p:animEffect>
                                    <p:set>
                                      <p:cBhvr>
                                        <p:cTn id="98" dur="1" fill="hold">
                                          <p:stCondLst>
                                            <p:cond delay="499"/>
                                          </p:stCondLst>
                                        </p:cTn>
                                        <p:tgtEl>
                                          <p:spTgt spid="22"/>
                                        </p:tgtEl>
                                        <p:attrNameLst>
                                          <p:attrName>style.visibility</p:attrName>
                                        </p:attrNameLst>
                                      </p:cBhvr>
                                      <p:to>
                                        <p:strVal val="hidden"/>
                                      </p:to>
                                    </p:set>
                                  </p:childTnLst>
                                </p:cTn>
                              </p:par>
                              <p:par>
                                <p:cTn id="99" presetID="22" presetClass="entr" presetSubtype="8" fill="hold" grpId="0" nodeType="withEffect">
                                  <p:stCondLst>
                                    <p:cond delay="500"/>
                                  </p:stCondLst>
                                  <p:childTnLst>
                                    <p:set>
                                      <p:cBhvr>
                                        <p:cTn id="100" dur="1" fill="hold">
                                          <p:stCondLst>
                                            <p:cond delay="0"/>
                                          </p:stCondLst>
                                        </p:cTn>
                                        <p:tgtEl>
                                          <p:spTgt spid="26"/>
                                        </p:tgtEl>
                                        <p:attrNameLst>
                                          <p:attrName>style.visibility</p:attrName>
                                        </p:attrNameLst>
                                      </p:cBhvr>
                                      <p:to>
                                        <p:strVal val="visible"/>
                                      </p:to>
                                    </p:set>
                                    <p:animEffect transition="in" filter="wipe(left)">
                                      <p:cBhvr>
                                        <p:cTn id="101" dur="700"/>
                                        <p:tgtEl>
                                          <p:spTgt spid="26"/>
                                        </p:tgtEl>
                                      </p:cBhvr>
                                    </p:animEffect>
                                  </p:childTnLst>
                                </p:cTn>
                              </p:par>
                              <p:par>
                                <p:cTn id="102" presetID="2" presetClass="entr" presetSubtype="12" fill="hold" grpId="0" nodeType="withEffect">
                                  <p:stCondLst>
                                    <p:cond delay="1100"/>
                                  </p:stCondLst>
                                  <p:childTnLst>
                                    <p:set>
                                      <p:cBhvr>
                                        <p:cTn id="103" dur="1" fill="hold">
                                          <p:stCondLst>
                                            <p:cond delay="0"/>
                                          </p:stCondLst>
                                        </p:cTn>
                                        <p:tgtEl>
                                          <p:spTgt spid="24"/>
                                        </p:tgtEl>
                                        <p:attrNameLst>
                                          <p:attrName>style.visibility</p:attrName>
                                        </p:attrNameLst>
                                      </p:cBhvr>
                                      <p:to>
                                        <p:strVal val="visible"/>
                                      </p:to>
                                    </p:set>
                                    <p:anim calcmode="lin" valueType="num">
                                      <p:cBhvr additive="base">
                                        <p:cTn id="104" dur="500" fill="hold"/>
                                        <p:tgtEl>
                                          <p:spTgt spid="24"/>
                                        </p:tgtEl>
                                        <p:attrNameLst>
                                          <p:attrName>ppt_x</p:attrName>
                                        </p:attrNameLst>
                                      </p:cBhvr>
                                      <p:tavLst>
                                        <p:tav tm="0">
                                          <p:val>
                                            <p:strVal val="0-#ppt_w/2"/>
                                          </p:val>
                                        </p:tav>
                                        <p:tav tm="100000">
                                          <p:val>
                                            <p:strVal val="#ppt_x"/>
                                          </p:val>
                                        </p:tav>
                                      </p:tavLst>
                                    </p:anim>
                                    <p:anim calcmode="lin" valueType="num">
                                      <p:cBhvr additive="base">
                                        <p:cTn id="105" dur="500" fill="hold"/>
                                        <p:tgtEl>
                                          <p:spTgt spid="24"/>
                                        </p:tgtEl>
                                        <p:attrNameLst>
                                          <p:attrName>ppt_y</p:attrName>
                                        </p:attrNameLst>
                                      </p:cBhvr>
                                      <p:tavLst>
                                        <p:tav tm="0">
                                          <p:val>
                                            <p:strVal val="1+#ppt_h/2"/>
                                          </p:val>
                                        </p:tav>
                                        <p:tav tm="100000">
                                          <p:val>
                                            <p:strVal val="#ppt_y"/>
                                          </p:val>
                                        </p:tav>
                                      </p:tavLst>
                                    </p:anim>
                                  </p:childTnLst>
                                </p:cTn>
                              </p:par>
                              <p:par>
                                <p:cTn id="106" presetID="2" presetClass="entr" presetSubtype="6" fill="hold" grpId="0" nodeType="withEffect">
                                  <p:stCondLst>
                                    <p:cond delay="1100"/>
                                  </p:stCondLst>
                                  <p:childTnLst>
                                    <p:set>
                                      <p:cBhvr>
                                        <p:cTn id="107" dur="1" fill="hold">
                                          <p:stCondLst>
                                            <p:cond delay="0"/>
                                          </p:stCondLst>
                                        </p:cTn>
                                        <p:tgtEl>
                                          <p:spTgt spid="25"/>
                                        </p:tgtEl>
                                        <p:attrNameLst>
                                          <p:attrName>style.visibility</p:attrName>
                                        </p:attrNameLst>
                                      </p:cBhvr>
                                      <p:to>
                                        <p:strVal val="visible"/>
                                      </p:to>
                                    </p:set>
                                    <p:anim calcmode="lin" valueType="num">
                                      <p:cBhvr additive="base">
                                        <p:cTn id="108" dur="500" fill="hold"/>
                                        <p:tgtEl>
                                          <p:spTgt spid="25"/>
                                        </p:tgtEl>
                                        <p:attrNameLst>
                                          <p:attrName>ppt_x</p:attrName>
                                        </p:attrNameLst>
                                      </p:cBhvr>
                                      <p:tavLst>
                                        <p:tav tm="0">
                                          <p:val>
                                            <p:strVal val="1+#ppt_w/2"/>
                                          </p:val>
                                        </p:tav>
                                        <p:tav tm="100000">
                                          <p:val>
                                            <p:strVal val="#ppt_x"/>
                                          </p:val>
                                        </p:tav>
                                      </p:tavLst>
                                    </p:anim>
                                    <p:anim calcmode="lin" valueType="num">
                                      <p:cBhvr additive="base">
                                        <p:cTn id="10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P spid="17" grpId="1"/>
      <p:bldP spid="18" grpId="0"/>
      <p:bldP spid="18" grpId="1"/>
      <p:bldP spid="20" grpId="0"/>
      <p:bldP spid="20" grpId="1"/>
      <p:bldP spid="23" grpId="0"/>
      <p:bldP spid="23" grpId="1"/>
      <p:bldP spid="23" grpId="2"/>
      <p:bldP spid="24" grpId="0" animBg="1"/>
      <p:bldP spid="25" grpId="0" animBg="1"/>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9FD97B-9850-476A-A223-238812127CF5}"/>
              </a:ext>
            </a:extLst>
          </p:cNvPr>
          <p:cNvSpPr txBox="1"/>
          <p:nvPr/>
        </p:nvSpPr>
        <p:spPr>
          <a:xfrm>
            <a:off x="3460376" y="293951"/>
            <a:ext cx="5271247" cy="1754326"/>
          </a:xfrm>
          <a:prstGeom prst="rect">
            <a:avLst/>
          </a:prstGeom>
          <a:noFill/>
          <a:ln>
            <a:noFill/>
          </a:ln>
        </p:spPr>
        <p:txBody>
          <a:bodyPr wrap="square" rtlCol="0">
            <a:spAutoFit/>
          </a:bodyPr>
          <a:lstStyle/>
          <a:p>
            <a:pPr algn="ctr"/>
            <a:r>
              <a:rPr lang="es-ES" sz="5400" b="1" dirty="0">
                <a:ln w="28575">
                  <a:solidFill>
                    <a:srgbClr val="44B5B1"/>
                  </a:solidFill>
                </a:ln>
                <a:solidFill>
                  <a:srgbClr val="44B5B1"/>
                </a:solidFill>
              </a:rPr>
              <a:t>Estadísticas que vamos a ver</a:t>
            </a:r>
          </a:p>
        </p:txBody>
      </p:sp>
      <p:sp>
        <p:nvSpPr>
          <p:cNvPr id="5" name="CuadroTexto 4">
            <a:extLst>
              <a:ext uri="{FF2B5EF4-FFF2-40B4-BE49-F238E27FC236}">
                <a16:creationId xmlns:a16="http://schemas.microsoft.com/office/drawing/2014/main" id="{5ED4FB8F-2B34-484C-867B-8EF8EF42AA2D}"/>
              </a:ext>
            </a:extLst>
          </p:cNvPr>
          <p:cNvSpPr txBox="1"/>
          <p:nvPr/>
        </p:nvSpPr>
        <p:spPr>
          <a:xfrm>
            <a:off x="2882899" y="3105834"/>
            <a:ext cx="6426200" cy="646331"/>
          </a:xfrm>
          <a:prstGeom prst="rect">
            <a:avLst/>
          </a:prstGeom>
          <a:noFill/>
        </p:spPr>
        <p:txBody>
          <a:bodyPr wrap="square" rtlCol="0">
            <a:spAutoFit/>
          </a:bodyPr>
          <a:lstStyle/>
          <a:p>
            <a:pPr algn="ctr"/>
            <a:r>
              <a:rPr lang="es-ES" sz="3600" b="1" dirty="0"/>
              <a:t>[0, 0, 0, 1, 1, 2, 2, 3, 4, 5, 5, 5, 5]</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9DCBFC6F-8F22-419C-AF7E-E971D4A48E45}"/>
                  </a:ext>
                </a:extLst>
              </p:cNvPr>
              <p:cNvSpPr txBox="1"/>
              <p:nvPr/>
            </p:nvSpPr>
            <p:spPr>
              <a:xfrm>
                <a:off x="2463799" y="4809722"/>
                <a:ext cx="7264400" cy="1398588"/>
              </a:xfrm>
              <a:prstGeom prst="rect">
                <a:avLst/>
              </a:prstGeom>
              <a:noFill/>
            </p:spPr>
            <p:txBody>
              <a:bodyPr wrap="square" rtlCol="0">
                <a:spAutoFit/>
              </a:bodyPr>
              <a:lstStyle/>
              <a:p>
                <a:r>
                  <a:rPr lang="es-ES" sz="6000" dirty="0">
                    <a:ln>
                      <a:solidFill>
                        <a:srgbClr val="46B5AF"/>
                      </a:solidFill>
                    </a:ln>
                    <a:solidFill>
                      <a:srgbClr val="44B5B1"/>
                    </a:solidFill>
                  </a:rPr>
                  <a:t>MEDIA:  </a:t>
                </a:r>
                <a14:m>
                  <m:oMath xmlns:m="http://schemas.openxmlformats.org/officeDocument/2006/math">
                    <m:f>
                      <m:fPr>
                        <m:ctrlPr>
                          <a:rPr lang="es-ES" sz="6000" i="1" smtClean="0">
                            <a:solidFill>
                              <a:srgbClr val="91CDC1"/>
                            </a:solidFill>
                            <a:latin typeface="Cambria Math" panose="02040503050406030204" pitchFamily="18" charset="0"/>
                          </a:rPr>
                        </m:ctrlPr>
                      </m:fPr>
                      <m:num>
                        <m:r>
                          <a:rPr lang="es-ES" sz="6000" b="0" i="1" smtClean="0">
                            <a:solidFill>
                              <a:srgbClr val="91CDC1"/>
                            </a:solidFill>
                            <a:latin typeface="Cambria Math" panose="02040503050406030204" pitchFamily="18" charset="0"/>
                          </a:rPr>
                          <m:t>𝑋</m:t>
                        </m:r>
                        <m:r>
                          <a:rPr lang="es-ES" sz="6000" b="0" i="1" smtClean="0">
                            <a:solidFill>
                              <a:srgbClr val="91CDC1"/>
                            </a:solidFill>
                            <a:latin typeface="Cambria Math" panose="02040503050406030204" pitchFamily="18" charset="0"/>
                          </a:rPr>
                          <m:t>1+</m:t>
                        </m:r>
                        <m:r>
                          <a:rPr lang="es-ES" sz="6000" b="0" i="1" smtClean="0">
                            <a:solidFill>
                              <a:srgbClr val="91CDC1"/>
                            </a:solidFill>
                            <a:latin typeface="Cambria Math" panose="02040503050406030204" pitchFamily="18" charset="0"/>
                          </a:rPr>
                          <m:t>𝑋</m:t>
                        </m:r>
                        <m:r>
                          <a:rPr lang="es-ES" sz="6000" b="0" i="1" smtClean="0">
                            <a:solidFill>
                              <a:srgbClr val="91CDC1"/>
                            </a:solidFill>
                            <a:latin typeface="Cambria Math" panose="02040503050406030204" pitchFamily="18" charset="0"/>
                          </a:rPr>
                          <m:t>2+ … +</m:t>
                        </m:r>
                        <m:r>
                          <a:rPr lang="es-ES" sz="6000" b="0" i="1" smtClean="0">
                            <a:solidFill>
                              <a:srgbClr val="91CDC1"/>
                            </a:solidFill>
                            <a:latin typeface="Cambria Math" panose="02040503050406030204" pitchFamily="18" charset="0"/>
                          </a:rPr>
                          <m:t>𝑋𝑛</m:t>
                        </m:r>
                      </m:num>
                      <m:den>
                        <m:r>
                          <a:rPr lang="es-ES" sz="6000" b="0" i="1" smtClean="0">
                            <a:solidFill>
                              <a:srgbClr val="91CDC1"/>
                            </a:solidFill>
                            <a:latin typeface="Cambria Math" panose="02040503050406030204" pitchFamily="18" charset="0"/>
                          </a:rPr>
                          <m:t>𝑁</m:t>
                        </m:r>
                      </m:den>
                    </m:f>
                  </m:oMath>
                </a14:m>
                <a:endParaRPr lang="es-ES" sz="6000" dirty="0"/>
              </a:p>
            </p:txBody>
          </p:sp>
        </mc:Choice>
        <mc:Fallback xmlns="">
          <p:sp>
            <p:nvSpPr>
              <p:cNvPr id="6" name="CuadroTexto 5">
                <a:extLst>
                  <a:ext uri="{FF2B5EF4-FFF2-40B4-BE49-F238E27FC236}">
                    <a16:creationId xmlns:a16="http://schemas.microsoft.com/office/drawing/2014/main" id="{9DCBFC6F-8F22-419C-AF7E-E971D4A48E45}"/>
                  </a:ext>
                </a:extLst>
              </p:cNvPr>
              <p:cNvSpPr txBox="1">
                <a:spLocks noRot="1" noChangeAspect="1" noMove="1" noResize="1" noEditPoints="1" noAdjustHandles="1" noChangeArrowheads="1" noChangeShapeType="1" noTextEdit="1"/>
              </p:cNvSpPr>
              <p:nvPr/>
            </p:nvSpPr>
            <p:spPr>
              <a:xfrm>
                <a:off x="2463799" y="4809722"/>
                <a:ext cx="7264400" cy="1398588"/>
              </a:xfrm>
              <a:prstGeom prst="rect">
                <a:avLst/>
              </a:prstGeom>
              <a:blipFill>
                <a:blip r:embed="rId2"/>
                <a:stretch>
                  <a:fillRect/>
                </a:stretch>
              </a:blipFill>
            </p:spPr>
            <p:txBody>
              <a:bodyPr/>
              <a:lstStyle/>
              <a:p>
                <a:r>
                  <a:rPr lang="es-ES">
                    <a:noFill/>
                  </a:rPr>
                  <a:t> </a:t>
                </a:r>
              </a:p>
            </p:txBody>
          </p:sp>
        </mc:Fallback>
      </mc:AlternateContent>
      <p:sp>
        <p:nvSpPr>
          <p:cNvPr id="8" name="CuadroTexto 7">
            <a:extLst>
              <a:ext uri="{FF2B5EF4-FFF2-40B4-BE49-F238E27FC236}">
                <a16:creationId xmlns:a16="http://schemas.microsoft.com/office/drawing/2014/main" id="{720AB883-C89B-40A3-8417-CCB0F1D44EE6}"/>
              </a:ext>
            </a:extLst>
          </p:cNvPr>
          <p:cNvSpPr txBox="1"/>
          <p:nvPr/>
        </p:nvSpPr>
        <p:spPr>
          <a:xfrm>
            <a:off x="4235448" y="5001184"/>
            <a:ext cx="3721101" cy="1015663"/>
          </a:xfrm>
          <a:prstGeom prst="rect">
            <a:avLst/>
          </a:prstGeom>
          <a:noFill/>
        </p:spPr>
        <p:txBody>
          <a:bodyPr wrap="square" rtlCol="0">
            <a:spAutoFit/>
          </a:bodyPr>
          <a:lstStyle/>
          <a:p>
            <a:pPr algn="ctr"/>
            <a:r>
              <a:rPr lang="es-ES" sz="6000" dirty="0">
                <a:ln>
                  <a:solidFill>
                    <a:srgbClr val="46B5AF"/>
                  </a:solidFill>
                </a:ln>
                <a:solidFill>
                  <a:srgbClr val="44B5B1"/>
                </a:solidFill>
              </a:rPr>
              <a:t>MEDIANA</a:t>
            </a:r>
            <a:endParaRPr lang="es-ES" sz="6000" dirty="0"/>
          </a:p>
        </p:txBody>
      </p:sp>
      <p:sp>
        <p:nvSpPr>
          <p:cNvPr id="9" name="CuadroTexto 8">
            <a:extLst>
              <a:ext uri="{FF2B5EF4-FFF2-40B4-BE49-F238E27FC236}">
                <a16:creationId xmlns:a16="http://schemas.microsoft.com/office/drawing/2014/main" id="{E6594172-67FD-42AD-92DF-D5C409B63AB0}"/>
              </a:ext>
            </a:extLst>
          </p:cNvPr>
          <p:cNvSpPr txBox="1"/>
          <p:nvPr/>
        </p:nvSpPr>
        <p:spPr>
          <a:xfrm>
            <a:off x="3022599" y="3105833"/>
            <a:ext cx="3048001" cy="646331"/>
          </a:xfrm>
          <a:prstGeom prst="rect">
            <a:avLst/>
          </a:prstGeom>
          <a:noFill/>
        </p:spPr>
        <p:txBody>
          <a:bodyPr wrap="square" rtlCol="0">
            <a:spAutoFit/>
          </a:bodyPr>
          <a:lstStyle/>
          <a:p>
            <a:r>
              <a:rPr lang="es-ES" sz="3600" b="1" dirty="0">
                <a:solidFill>
                  <a:schemeClr val="bg1">
                    <a:lumMod val="85000"/>
                  </a:schemeClr>
                </a:solidFill>
              </a:rPr>
              <a:t>[0, 0, 0, 1, 1, 2, </a:t>
            </a:r>
          </a:p>
        </p:txBody>
      </p:sp>
      <p:sp>
        <p:nvSpPr>
          <p:cNvPr id="11" name="CuadroTexto 10">
            <a:extLst>
              <a:ext uri="{FF2B5EF4-FFF2-40B4-BE49-F238E27FC236}">
                <a16:creationId xmlns:a16="http://schemas.microsoft.com/office/drawing/2014/main" id="{3FF92C80-B55E-4DE0-B308-050051B94F20}"/>
              </a:ext>
            </a:extLst>
          </p:cNvPr>
          <p:cNvSpPr txBox="1"/>
          <p:nvPr/>
        </p:nvSpPr>
        <p:spPr>
          <a:xfrm>
            <a:off x="4432299" y="3105833"/>
            <a:ext cx="6426200" cy="646331"/>
          </a:xfrm>
          <a:prstGeom prst="rect">
            <a:avLst/>
          </a:prstGeom>
          <a:noFill/>
        </p:spPr>
        <p:txBody>
          <a:bodyPr wrap="square" rtlCol="0">
            <a:spAutoFit/>
          </a:bodyPr>
          <a:lstStyle/>
          <a:p>
            <a:pPr algn="ctr"/>
            <a:r>
              <a:rPr lang="es-ES" sz="3600" b="1" dirty="0">
                <a:solidFill>
                  <a:schemeClr val="bg1">
                    <a:lumMod val="85000"/>
                  </a:schemeClr>
                </a:solidFill>
              </a:rPr>
              <a:t>, 3, 4, 5, 5, 5, 5]</a:t>
            </a:r>
          </a:p>
        </p:txBody>
      </p:sp>
      <p:sp>
        <p:nvSpPr>
          <p:cNvPr id="12" name="CuadroTexto 11">
            <a:extLst>
              <a:ext uri="{FF2B5EF4-FFF2-40B4-BE49-F238E27FC236}">
                <a16:creationId xmlns:a16="http://schemas.microsoft.com/office/drawing/2014/main" id="{85BA3784-F2D1-4646-9654-E5F0C1F70ABC}"/>
              </a:ext>
            </a:extLst>
          </p:cNvPr>
          <p:cNvSpPr txBox="1"/>
          <p:nvPr/>
        </p:nvSpPr>
        <p:spPr>
          <a:xfrm>
            <a:off x="4210049" y="5001184"/>
            <a:ext cx="3721101" cy="1015663"/>
          </a:xfrm>
          <a:prstGeom prst="rect">
            <a:avLst/>
          </a:prstGeom>
          <a:noFill/>
        </p:spPr>
        <p:txBody>
          <a:bodyPr wrap="square" rtlCol="0">
            <a:spAutoFit/>
          </a:bodyPr>
          <a:lstStyle/>
          <a:p>
            <a:pPr algn="ctr"/>
            <a:r>
              <a:rPr lang="es-ES" sz="6000" dirty="0">
                <a:ln>
                  <a:solidFill>
                    <a:srgbClr val="46B5AF"/>
                  </a:solidFill>
                </a:ln>
                <a:solidFill>
                  <a:srgbClr val="44B5B1"/>
                </a:solidFill>
              </a:rPr>
              <a:t>MODA</a:t>
            </a:r>
            <a:endParaRPr lang="es-ES" sz="6000" dirty="0"/>
          </a:p>
        </p:txBody>
      </p:sp>
      <p:sp>
        <p:nvSpPr>
          <p:cNvPr id="13" name="CuadroTexto 12">
            <a:extLst>
              <a:ext uri="{FF2B5EF4-FFF2-40B4-BE49-F238E27FC236}">
                <a16:creationId xmlns:a16="http://schemas.microsoft.com/office/drawing/2014/main" id="{B192B650-8C97-4559-8A8F-783FA53D1199}"/>
              </a:ext>
            </a:extLst>
          </p:cNvPr>
          <p:cNvSpPr txBox="1"/>
          <p:nvPr/>
        </p:nvSpPr>
        <p:spPr>
          <a:xfrm>
            <a:off x="3022598" y="3105833"/>
            <a:ext cx="6146803" cy="646331"/>
          </a:xfrm>
          <a:prstGeom prst="rect">
            <a:avLst/>
          </a:prstGeom>
          <a:noFill/>
        </p:spPr>
        <p:txBody>
          <a:bodyPr wrap="square" rtlCol="0">
            <a:spAutoFit/>
          </a:bodyPr>
          <a:lstStyle/>
          <a:p>
            <a:r>
              <a:rPr lang="es-ES" sz="3600" b="1" dirty="0">
                <a:solidFill>
                  <a:schemeClr val="bg1">
                    <a:lumMod val="85000"/>
                  </a:schemeClr>
                </a:solidFill>
              </a:rPr>
              <a:t>[0, 0, 0, 1, 1, 2, 2, 3, 4, </a:t>
            </a:r>
          </a:p>
        </p:txBody>
      </p:sp>
      <p:pic>
        <p:nvPicPr>
          <p:cNvPr id="10" name="Imagen 9">
            <a:extLst>
              <a:ext uri="{FF2B5EF4-FFF2-40B4-BE49-F238E27FC236}">
                <a16:creationId xmlns:a16="http://schemas.microsoft.com/office/drawing/2014/main" id="{385B14AA-C99B-49BA-B5A5-80680D2E5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Tree>
    <p:extLst>
      <p:ext uri="{BB962C8B-B14F-4D97-AF65-F5344CB8AC3E}">
        <p14:creationId xmlns:p14="http://schemas.microsoft.com/office/powerpoint/2010/main" val="38390611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6" presetClass="entr" presetSubtype="16"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700"/>
                                        <p:tgtEl>
                                          <p:spTgt spid="8"/>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1000"/>
                                        <p:tgtEl>
                                          <p:spTgt spid="9"/>
                                        </p:tgtEl>
                                      </p:cBhvr>
                                    </p:animEffect>
                                  </p:childTnLst>
                                </p:cTn>
                              </p:par>
                              <p:par>
                                <p:cTn id="19" presetID="22" presetClass="entr" presetSubtype="8" fill="hold" grpId="0" nodeType="withEffect">
                                  <p:stCondLst>
                                    <p:cond delay="18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6" presetClass="entr" presetSubtype="16"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700"/>
                                        <p:tgtEl>
                                          <p:spTgt spid="12"/>
                                        </p:tgtEl>
                                      </p:cBhvr>
                                    </p:animEffect>
                                  </p:childTnLst>
                                </p:cTn>
                              </p:par>
                              <p:par>
                                <p:cTn id="36" presetID="22" presetClass="entr" presetSubtype="8" fill="hold" grpId="0" nodeType="withEffect">
                                  <p:stCondLst>
                                    <p:cond delay="110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8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9" grpId="0"/>
      <p:bldP spid="9" grpId="1"/>
      <p:bldP spid="11" grpId="0"/>
      <p:bldP spid="11" grpId="1"/>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13C3BB4-4F5E-4423-84AD-5339C8707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918" y="209054"/>
            <a:ext cx="10324164" cy="6439892"/>
          </a:xfrm>
          <a:prstGeom prst="rect">
            <a:avLst/>
          </a:prstGeom>
        </p:spPr>
      </p:pic>
      <p:sp>
        <p:nvSpPr>
          <p:cNvPr id="6" name="CuadroTexto 5">
            <a:extLst>
              <a:ext uri="{FF2B5EF4-FFF2-40B4-BE49-F238E27FC236}">
                <a16:creationId xmlns:a16="http://schemas.microsoft.com/office/drawing/2014/main" id="{DC337EE6-58AD-419C-80A9-C7569129468F}"/>
              </a:ext>
            </a:extLst>
          </p:cNvPr>
          <p:cNvSpPr txBox="1"/>
          <p:nvPr/>
        </p:nvSpPr>
        <p:spPr>
          <a:xfrm>
            <a:off x="0" y="4411176"/>
            <a:ext cx="1696759" cy="2446824"/>
          </a:xfrm>
          <a:prstGeom prst="rect">
            <a:avLst/>
          </a:prstGeom>
          <a:noFill/>
        </p:spPr>
        <p:txBody>
          <a:bodyPr wrap="square" rtlCol="0">
            <a:spAutoFit/>
          </a:bodyPr>
          <a:lstStyle/>
          <a:p>
            <a:pPr algn="ctr"/>
            <a:r>
              <a:rPr lang="es-ES" sz="900" b="1" u="sng" dirty="0">
                <a:solidFill>
                  <a:srgbClr val="10A6AE"/>
                </a:solidFill>
              </a:rPr>
              <a:t>NOTA INFORMATIVA:</a:t>
            </a:r>
          </a:p>
          <a:p>
            <a:endParaRPr lang="es-ES" sz="900" dirty="0">
              <a:solidFill>
                <a:srgbClr val="10A6AE"/>
              </a:solidFill>
            </a:endParaRPr>
          </a:p>
          <a:p>
            <a:r>
              <a:rPr lang="es-ES" sz="900" dirty="0">
                <a:solidFill>
                  <a:srgbClr val="10A6AE"/>
                </a:solidFill>
              </a:rPr>
              <a:t>Todas las distancias (en días) se han medido con respecto al curso TOP.</a:t>
            </a:r>
          </a:p>
          <a:p>
            <a:endParaRPr lang="es-ES" sz="900" dirty="0">
              <a:solidFill>
                <a:srgbClr val="10A6AE"/>
              </a:solidFill>
            </a:endParaRPr>
          </a:p>
          <a:p>
            <a:r>
              <a:rPr lang="es-ES" sz="900" dirty="0">
                <a:solidFill>
                  <a:srgbClr val="10A6AE"/>
                </a:solidFill>
              </a:rPr>
              <a:t>Es decir, en la gráfica Next_1 se ha medido la distancia (en días) que tarda un alumno en comprar el siguiente curso tras comprar el curso TOP.</a:t>
            </a:r>
          </a:p>
          <a:p>
            <a:endParaRPr lang="es-ES" sz="900" dirty="0">
              <a:solidFill>
                <a:srgbClr val="10A6AE"/>
              </a:solidFill>
            </a:endParaRPr>
          </a:p>
          <a:p>
            <a:r>
              <a:rPr lang="es-ES" sz="900" dirty="0">
                <a:solidFill>
                  <a:srgbClr val="10A6AE"/>
                </a:solidFill>
              </a:rPr>
              <a:t>Y así con Next_2 y Next_3.</a:t>
            </a:r>
          </a:p>
          <a:p>
            <a:endParaRPr lang="es-ES" sz="900" dirty="0">
              <a:solidFill>
                <a:srgbClr val="10A6AE"/>
              </a:solidFill>
            </a:endParaRPr>
          </a:p>
          <a:p>
            <a:r>
              <a:rPr lang="es-ES" sz="900" dirty="0">
                <a:solidFill>
                  <a:srgbClr val="10A6AE"/>
                </a:solidFill>
              </a:rPr>
              <a:t>Por lo tanto, las estadísticas están midiendo la distancia (en días) con respecto al curso TOP.</a:t>
            </a:r>
          </a:p>
        </p:txBody>
      </p:sp>
      <p:sp>
        <p:nvSpPr>
          <p:cNvPr id="7" name="CuadroTexto 6">
            <a:extLst>
              <a:ext uri="{FF2B5EF4-FFF2-40B4-BE49-F238E27FC236}">
                <a16:creationId xmlns:a16="http://schemas.microsoft.com/office/drawing/2014/main" id="{26791565-618B-4246-9A89-4DC306E1FCE5}"/>
              </a:ext>
            </a:extLst>
          </p:cNvPr>
          <p:cNvSpPr txBox="1"/>
          <p:nvPr/>
        </p:nvSpPr>
        <p:spPr>
          <a:xfrm>
            <a:off x="10378439" y="1426285"/>
            <a:ext cx="1301675" cy="707886"/>
          </a:xfrm>
          <a:prstGeom prst="rect">
            <a:avLst/>
          </a:prstGeom>
          <a:noFill/>
        </p:spPr>
        <p:txBody>
          <a:bodyPr wrap="square" rtlCol="0">
            <a:spAutoFit/>
          </a:bodyPr>
          <a:lstStyle/>
          <a:p>
            <a:r>
              <a:rPr lang="es-ES" sz="2000" b="1" dirty="0"/>
              <a:t>1.491 valores</a:t>
            </a:r>
          </a:p>
        </p:txBody>
      </p:sp>
      <p:sp>
        <p:nvSpPr>
          <p:cNvPr id="8" name="CuadroTexto 7">
            <a:extLst>
              <a:ext uri="{FF2B5EF4-FFF2-40B4-BE49-F238E27FC236}">
                <a16:creationId xmlns:a16="http://schemas.microsoft.com/office/drawing/2014/main" id="{8AF5F62A-2AB4-4670-9327-AE4C5E69ADB5}"/>
              </a:ext>
            </a:extLst>
          </p:cNvPr>
          <p:cNvSpPr txBox="1"/>
          <p:nvPr/>
        </p:nvSpPr>
        <p:spPr>
          <a:xfrm>
            <a:off x="10378439" y="3329729"/>
            <a:ext cx="1301675" cy="707886"/>
          </a:xfrm>
          <a:prstGeom prst="rect">
            <a:avLst/>
          </a:prstGeom>
          <a:noFill/>
        </p:spPr>
        <p:txBody>
          <a:bodyPr wrap="square" rtlCol="0">
            <a:spAutoFit/>
          </a:bodyPr>
          <a:lstStyle/>
          <a:p>
            <a:r>
              <a:rPr lang="es-ES" sz="2000" b="1" dirty="0"/>
              <a:t>805 valores</a:t>
            </a:r>
          </a:p>
        </p:txBody>
      </p:sp>
      <p:sp>
        <p:nvSpPr>
          <p:cNvPr id="9" name="CuadroTexto 8">
            <a:extLst>
              <a:ext uri="{FF2B5EF4-FFF2-40B4-BE49-F238E27FC236}">
                <a16:creationId xmlns:a16="http://schemas.microsoft.com/office/drawing/2014/main" id="{5F730D85-5B21-4D08-A043-DBD962053DFD}"/>
              </a:ext>
            </a:extLst>
          </p:cNvPr>
          <p:cNvSpPr txBox="1"/>
          <p:nvPr/>
        </p:nvSpPr>
        <p:spPr>
          <a:xfrm>
            <a:off x="10378438" y="5280645"/>
            <a:ext cx="1301675" cy="707886"/>
          </a:xfrm>
          <a:prstGeom prst="rect">
            <a:avLst/>
          </a:prstGeom>
          <a:noFill/>
        </p:spPr>
        <p:txBody>
          <a:bodyPr wrap="square" rtlCol="0">
            <a:spAutoFit/>
          </a:bodyPr>
          <a:lstStyle/>
          <a:p>
            <a:r>
              <a:rPr lang="es-ES" sz="2000" b="1" dirty="0"/>
              <a:t>481 valores</a:t>
            </a:r>
          </a:p>
        </p:txBody>
      </p:sp>
    </p:spTree>
    <p:extLst>
      <p:ext uri="{BB962C8B-B14F-4D97-AF65-F5344CB8AC3E}">
        <p14:creationId xmlns:p14="http://schemas.microsoft.com/office/powerpoint/2010/main" val="323309107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7784F1C-FE67-439D-94C6-CA5492583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584" y="187162"/>
            <a:ext cx="8114832" cy="6483676"/>
          </a:xfrm>
          <a:prstGeom prst="rect">
            <a:avLst/>
          </a:prstGeom>
        </p:spPr>
      </p:pic>
      <p:sp>
        <p:nvSpPr>
          <p:cNvPr id="6" name="CuadroTexto 5">
            <a:extLst>
              <a:ext uri="{FF2B5EF4-FFF2-40B4-BE49-F238E27FC236}">
                <a16:creationId xmlns:a16="http://schemas.microsoft.com/office/drawing/2014/main" id="{75962927-D140-4D09-B4B5-328000B90BF0}"/>
              </a:ext>
            </a:extLst>
          </p:cNvPr>
          <p:cNvSpPr txBox="1"/>
          <p:nvPr/>
        </p:nvSpPr>
        <p:spPr>
          <a:xfrm>
            <a:off x="0" y="4411176"/>
            <a:ext cx="1696759" cy="2446824"/>
          </a:xfrm>
          <a:prstGeom prst="rect">
            <a:avLst/>
          </a:prstGeom>
          <a:noFill/>
        </p:spPr>
        <p:txBody>
          <a:bodyPr wrap="square" rtlCol="0">
            <a:spAutoFit/>
          </a:bodyPr>
          <a:lstStyle/>
          <a:p>
            <a:pPr algn="ctr"/>
            <a:r>
              <a:rPr lang="es-ES" sz="900" b="1" u="sng" dirty="0">
                <a:solidFill>
                  <a:srgbClr val="10A6AE"/>
                </a:solidFill>
              </a:rPr>
              <a:t>NOTA INFORMATIVA:</a:t>
            </a:r>
          </a:p>
          <a:p>
            <a:endParaRPr lang="es-ES" sz="900" dirty="0">
              <a:solidFill>
                <a:srgbClr val="10A6AE"/>
              </a:solidFill>
            </a:endParaRPr>
          </a:p>
          <a:p>
            <a:r>
              <a:rPr lang="es-ES" sz="900" dirty="0">
                <a:solidFill>
                  <a:srgbClr val="10A6AE"/>
                </a:solidFill>
              </a:rPr>
              <a:t>Todas las distancias (en días) se han medido con respecto al curso TOP.</a:t>
            </a:r>
          </a:p>
          <a:p>
            <a:endParaRPr lang="es-ES" sz="900" dirty="0">
              <a:solidFill>
                <a:srgbClr val="10A6AE"/>
              </a:solidFill>
            </a:endParaRPr>
          </a:p>
          <a:p>
            <a:r>
              <a:rPr lang="es-ES" sz="900" dirty="0">
                <a:solidFill>
                  <a:srgbClr val="10A6AE"/>
                </a:solidFill>
              </a:rPr>
              <a:t>Es decir, en la gráfica Next_1 se ha medido la distancia (en días) que tarda un alumno en comprar el siguiente curso tras comprar el curso TOP.</a:t>
            </a:r>
          </a:p>
          <a:p>
            <a:endParaRPr lang="es-ES" sz="900" dirty="0">
              <a:solidFill>
                <a:srgbClr val="10A6AE"/>
              </a:solidFill>
            </a:endParaRPr>
          </a:p>
          <a:p>
            <a:r>
              <a:rPr lang="es-ES" sz="900" dirty="0">
                <a:solidFill>
                  <a:srgbClr val="10A6AE"/>
                </a:solidFill>
              </a:rPr>
              <a:t>Y así con Next_2 y Next_3.</a:t>
            </a:r>
          </a:p>
          <a:p>
            <a:endParaRPr lang="es-ES" sz="900" dirty="0">
              <a:solidFill>
                <a:srgbClr val="10A6AE"/>
              </a:solidFill>
            </a:endParaRPr>
          </a:p>
          <a:p>
            <a:r>
              <a:rPr lang="es-ES" sz="900" dirty="0">
                <a:solidFill>
                  <a:srgbClr val="10A6AE"/>
                </a:solidFill>
              </a:rPr>
              <a:t>Por lo tanto, las estadísticas están midiendo la distancia (en días) con respecto al curso TOP.</a:t>
            </a:r>
          </a:p>
        </p:txBody>
      </p:sp>
      <p:sp>
        <p:nvSpPr>
          <p:cNvPr id="7" name="CuadroTexto 6">
            <a:extLst>
              <a:ext uri="{FF2B5EF4-FFF2-40B4-BE49-F238E27FC236}">
                <a16:creationId xmlns:a16="http://schemas.microsoft.com/office/drawing/2014/main" id="{32861F9E-80DA-4944-A1B7-0629D2FE28BB}"/>
              </a:ext>
            </a:extLst>
          </p:cNvPr>
          <p:cNvSpPr txBox="1"/>
          <p:nvPr/>
        </p:nvSpPr>
        <p:spPr>
          <a:xfrm>
            <a:off x="10391139" y="1426285"/>
            <a:ext cx="1301675" cy="707886"/>
          </a:xfrm>
          <a:prstGeom prst="rect">
            <a:avLst/>
          </a:prstGeom>
          <a:noFill/>
        </p:spPr>
        <p:txBody>
          <a:bodyPr wrap="square" rtlCol="0">
            <a:spAutoFit/>
          </a:bodyPr>
          <a:lstStyle/>
          <a:p>
            <a:r>
              <a:rPr lang="es-ES" sz="2000" b="1" dirty="0"/>
              <a:t>1.978 valores</a:t>
            </a:r>
          </a:p>
        </p:txBody>
      </p:sp>
      <p:sp>
        <p:nvSpPr>
          <p:cNvPr id="8" name="CuadroTexto 7">
            <a:extLst>
              <a:ext uri="{FF2B5EF4-FFF2-40B4-BE49-F238E27FC236}">
                <a16:creationId xmlns:a16="http://schemas.microsoft.com/office/drawing/2014/main" id="{8BE774F4-9CE0-44EC-B9D9-966FDA9E21BA}"/>
              </a:ext>
            </a:extLst>
          </p:cNvPr>
          <p:cNvSpPr txBox="1"/>
          <p:nvPr/>
        </p:nvSpPr>
        <p:spPr>
          <a:xfrm>
            <a:off x="10391139" y="3327400"/>
            <a:ext cx="1301675" cy="707886"/>
          </a:xfrm>
          <a:prstGeom prst="rect">
            <a:avLst/>
          </a:prstGeom>
          <a:noFill/>
        </p:spPr>
        <p:txBody>
          <a:bodyPr wrap="square" rtlCol="0">
            <a:spAutoFit/>
          </a:bodyPr>
          <a:lstStyle/>
          <a:p>
            <a:r>
              <a:rPr lang="es-ES" sz="2000" b="1" dirty="0"/>
              <a:t>890 valores</a:t>
            </a:r>
          </a:p>
        </p:txBody>
      </p:sp>
      <p:sp>
        <p:nvSpPr>
          <p:cNvPr id="9" name="CuadroTexto 8">
            <a:extLst>
              <a:ext uri="{FF2B5EF4-FFF2-40B4-BE49-F238E27FC236}">
                <a16:creationId xmlns:a16="http://schemas.microsoft.com/office/drawing/2014/main" id="{867A6DA8-5784-417C-B4CB-507DD457992A}"/>
              </a:ext>
            </a:extLst>
          </p:cNvPr>
          <p:cNvSpPr txBox="1"/>
          <p:nvPr/>
        </p:nvSpPr>
        <p:spPr>
          <a:xfrm>
            <a:off x="10391138" y="5280645"/>
            <a:ext cx="1301675" cy="707886"/>
          </a:xfrm>
          <a:prstGeom prst="rect">
            <a:avLst/>
          </a:prstGeom>
          <a:noFill/>
        </p:spPr>
        <p:txBody>
          <a:bodyPr wrap="square" rtlCol="0">
            <a:spAutoFit/>
          </a:bodyPr>
          <a:lstStyle/>
          <a:p>
            <a:r>
              <a:rPr lang="es-ES" sz="2000" b="1" dirty="0"/>
              <a:t>475 valores</a:t>
            </a:r>
          </a:p>
        </p:txBody>
      </p:sp>
    </p:spTree>
    <p:extLst>
      <p:ext uri="{BB962C8B-B14F-4D97-AF65-F5344CB8AC3E}">
        <p14:creationId xmlns:p14="http://schemas.microsoft.com/office/powerpoint/2010/main" val="27027716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90FF528-0DF3-49DC-97DA-B274E2BD1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425" y="199894"/>
            <a:ext cx="8851150" cy="6458212"/>
          </a:xfrm>
          <a:prstGeom prst="rect">
            <a:avLst/>
          </a:prstGeom>
        </p:spPr>
      </p:pic>
      <p:sp>
        <p:nvSpPr>
          <p:cNvPr id="6" name="CuadroTexto 5">
            <a:extLst>
              <a:ext uri="{FF2B5EF4-FFF2-40B4-BE49-F238E27FC236}">
                <a16:creationId xmlns:a16="http://schemas.microsoft.com/office/drawing/2014/main" id="{48A37E7D-6194-45CB-B4EE-7746A28DE143}"/>
              </a:ext>
            </a:extLst>
          </p:cNvPr>
          <p:cNvSpPr txBox="1"/>
          <p:nvPr/>
        </p:nvSpPr>
        <p:spPr>
          <a:xfrm>
            <a:off x="0" y="4411176"/>
            <a:ext cx="1696759" cy="2446824"/>
          </a:xfrm>
          <a:prstGeom prst="rect">
            <a:avLst/>
          </a:prstGeom>
          <a:noFill/>
        </p:spPr>
        <p:txBody>
          <a:bodyPr wrap="square" rtlCol="0">
            <a:spAutoFit/>
          </a:bodyPr>
          <a:lstStyle/>
          <a:p>
            <a:pPr algn="ctr"/>
            <a:r>
              <a:rPr lang="es-ES" sz="900" b="1" u="sng" dirty="0">
                <a:solidFill>
                  <a:srgbClr val="10A6AE"/>
                </a:solidFill>
              </a:rPr>
              <a:t>NOTA INFORMATIVA:</a:t>
            </a:r>
          </a:p>
          <a:p>
            <a:endParaRPr lang="es-ES" sz="900" dirty="0">
              <a:solidFill>
                <a:srgbClr val="10A6AE"/>
              </a:solidFill>
            </a:endParaRPr>
          </a:p>
          <a:p>
            <a:r>
              <a:rPr lang="es-ES" sz="900" dirty="0">
                <a:solidFill>
                  <a:srgbClr val="10A6AE"/>
                </a:solidFill>
              </a:rPr>
              <a:t>Todas las distancias (en días) se han medido con respecto al curso TOP.</a:t>
            </a:r>
          </a:p>
          <a:p>
            <a:endParaRPr lang="es-ES" sz="900" dirty="0">
              <a:solidFill>
                <a:srgbClr val="10A6AE"/>
              </a:solidFill>
            </a:endParaRPr>
          </a:p>
          <a:p>
            <a:r>
              <a:rPr lang="es-ES" sz="900" dirty="0">
                <a:solidFill>
                  <a:srgbClr val="10A6AE"/>
                </a:solidFill>
              </a:rPr>
              <a:t>Es decir, en la gráfica Next_1 se ha medido la distancia (en días) que tarda un alumno en comprar el siguiente curso tras comprar el curso TOP.</a:t>
            </a:r>
          </a:p>
          <a:p>
            <a:endParaRPr lang="es-ES" sz="900" dirty="0">
              <a:solidFill>
                <a:srgbClr val="10A6AE"/>
              </a:solidFill>
            </a:endParaRPr>
          </a:p>
          <a:p>
            <a:r>
              <a:rPr lang="es-ES" sz="900" dirty="0">
                <a:solidFill>
                  <a:srgbClr val="10A6AE"/>
                </a:solidFill>
              </a:rPr>
              <a:t>Y así con Next_2 y Next_3.</a:t>
            </a:r>
          </a:p>
          <a:p>
            <a:endParaRPr lang="es-ES" sz="900" dirty="0">
              <a:solidFill>
                <a:srgbClr val="10A6AE"/>
              </a:solidFill>
            </a:endParaRPr>
          </a:p>
          <a:p>
            <a:r>
              <a:rPr lang="es-ES" sz="900" dirty="0">
                <a:solidFill>
                  <a:srgbClr val="10A6AE"/>
                </a:solidFill>
              </a:rPr>
              <a:t>Por lo tanto, las estadísticas están midiendo la distancia (en días) con respecto al curso TOP.</a:t>
            </a:r>
          </a:p>
        </p:txBody>
      </p:sp>
      <p:sp>
        <p:nvSpPr>
          <p:cNvPr id="7" name="CuadroTexto 6">
            <a:extLst>
              <a:ext uri="{FF2B5EF4-FFF2-40B4-BE49-F238E27FC236}">
                <a16:creationId xmlns:a16="http://schemas.microsoft.com/office/drawing/2014/main" id="{894355E1-BDF9-4918-A1B0-C98B9BD3C386}"/>
              </a:ext>
            </a:extLst>
          </p:cNvPr>
          <p:cNvSpPr txBox="1"/>
          <p:nvPr/>
        </p:nvSpPr>
        <p:spPr>
          <a:xfrm>
            <a:off x="10403839" y="1426285"/>
            <a:ext cx="1301675" cy="707886"/>
          </a:xfrm>
          <a:prstGeom prst="rect">
            <a:avLst/>
          </a:prstGeom>
          <a:noFill/>
        </p:spPr>
        <p:txBody>
          <a:bodyPr wrap="square" rtlCol="0">
            <a:spAutoFit/>
          </a:bodyPr>
          <a:lstStyle/>
          <a:p>
            <a:r>
              <a:rPr lang="es-ES" sz="2000" b="1" dirty="0"/>
              <a:t>1.407 valores</a:t>
            </a:r>
          </a:p>
        </p:txBody>
      </p:sp>
      <p:sp>
        <p:nvSpPr>
          <p:cNvPr id="8" name="CuadroTexto 7">
            <a:extLst>
              <a:ext uri="{FF2B5EF4-FFF2-40B4-BE49-F238E27FC236}">
                <a16:creationId xmlns:a16="http://schemas.microsoft.com/office/drawing/2014/main" id="{7625FAF8-405E-42E7-B51B-319BF1CFC5EF}"/>
              </a:ext>
            </a:extLst>
          </p:cNvPr>
          <p:cNvSpPr txBox="1"/>
          <p:nvPr/>
        </p:nvSpPr>
        <p:spPr>
          <a:xfrm>
            <a:off x="10403839" y="3334309"/>
            <a:ext cx="1301675" cy="707886"/>
          </a:xfrm>
          <a:prstGeom prst="rect">
            <a:avLst/>
          </a:prstGeom>
          <a:noFill/>
        </p:spPr>
        <p:txBody>
          <a:bodyPr wrap="square" rtlCol="0">
            <a:spAutoFit/>
          </a:bodyPr>
          <a:lstStyle/>
          <a:p>
            <a:r>
              <a:rPr lang="es-ES" sz="2000" b="1" dirty="0"/>
              <a:t>752 valores</a:t>
            </a:r>
          </a:p>
        </p:txBody>
      </p:sp>
      <p:sp>
        <p:nvSpPr>
          <p:cNvPr id="9" name="CuadroTexto 8">
            <a:extLst>
              <a:ext uri="{FF2B5EF4-FFF2-40B4-BE49-F238E27FC236}">
                <a16:creationId xmlns:a16="http://schemas.microsoft.com/office/drawing/2014/main" id="{53072E25-BC75-47FA-867C-8F94FD59F9D9}"/>
              </a:ext>
            </a:extLst>
          </p:cNvPr>
          <p:cNvSpPr txBox="1"/>
          <p:nvPr/>
        </p:nvSpPr>
        <p:spPr>
          <a:xfrm>
            <a:off x="10403839" y="5280645"/>
            <a:ext cx="1301675" cy="707886"/>
          </a:xfrm>
          <a:prstGeom prst="rect">
            <a:avLst/>
          </a:prstGeom>
          <a:noFill/>
        </p:spPr>
        <p:txBody>
          <a:bodyPr wrap="square" rtlCol="0">
            <a:spAutoFit/>
          </a:bodyPr>
          <a:lstStyle/>
          <a:p>
            <a:r>
              <a:rPr lang="es-ES" sz="2000" b="1" dirty="0"/>
              <a:t>470 valores</a:t>
            </a:r>
          </a:p>
        </p:txBody>
      </p:sp>
    </p:spTree>
    <p:extLst>
      <p:ext uri="{BB962C8B-B14F-4D97-AF65-F5344CB8AC3E}">
        <p14:creationId xmlns:p14="http://schemas.microsoft.com/office/powerpoint/2010/main" val="57917577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923330"/>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CONCLUSIONES</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995969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2585323"/>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FORMACIONES QUE MÁS HAN FACTURADO</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749352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1785104"/>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MÉTRICAS</a:t>
            </a:r>
          </a:p>
          <a:p>
            <a:pPr algn="ctr"/>
            <a:r>
              <a:rPr lang="es-ES" sz="2800" dirty="0">
                <a:ln w="28575">
                  <a:noFill/>
                </a:ln>
                <a:solidFill>
                  <a:srgbClr val="44B5B1"/>
                </a:solidFill>
              </a:rPr>
              <a:t>Primero le asignamos </a:t>
            </a:r>
          </a:p>
          <a:p>
            <a:pPr algn="ctr"/>
            <a:r>
              <a:rPr lang="es-ES" sz="2800" dirty="0">
                <a:ln w="28575">
                  <a:noFill/>
                </a:ln>
                <a:solidFill>
                  <a:srgbClr val="44B5B1"/>
                </a:solidFill>
              </a:rPr>
              <a:t>pesos a cada Curso</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081914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esquinas redondeadas 7">
            <a:extLst>
              <a:ext uri="{FF2B5EF4-FFF2-40B4-BE49-F238E27FC236}">
                <a16:creationId xmlns:a16="http://schemas.microsoft.com/office/drawing/2014/main" id="{172A0C23-2E02-4C3D-AD56-535715473E62}"/>
              </a:ext>
            </a:extLst>
          </p:cNvPr>
          <p:cNvSpPr/>
          <p:nvPr/>
        </p:nvSpPr>
        <p:spPr>
          <a:xfrm>
            <a:off x="715233" y="2967827"/>
            <a:ext cx="3119718" cy="957430"/>
          </a:xfrm>
          <a:prstGeom prst="roundRect">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CURSO TOP1:</a:t>
            </a:r>
          </a:p>
          <a:p>
            <a:pPr algn="ctr"/>
            <a:r>
              <a:rPr lang="es-ES" dirty="0"/>
              <a:t>Evaluación Y Tratamiento De Úlceras Por Presión</a:t>
            </a:r>
          </a:p>
        </p:txBody>
      </p:sp>
      <p:sp>
        <p:nvSpPr>
          <p:cNvPr id="9" name="Rectángulo: esquinas redondeadas 8">
            <a:extLst>
              <a:ext uri="{FF2B5EF4-FFF2-40B4-BE49-F238E27FC236}">
                <a16:creationId xmlns:a16="http://schemas.microsoft.com/office/drawing/2014/main" id="{63E53343-D3FB-4B9E-8014-1B6A51C59AC0}"/>
              </a:ext>
            </a:extLst>
          </p:cNvPr>
          <p:cNvSpPr/>
          <p:nvPr/>
        </p:nvSpPr>
        <p:spPr>
          <a:xfrm>
            <a:off x="4412278" y="2967827"/>
            <a:ext cx="3119718" cy="957430"/>
          </a:xfrm>
          <a:prstGeom prst="roundRect">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CURSO TOP2:</a:t>
            </a:r>
          </a:p>
          <a:p>
            <a:pPr algn="ctr"/>
            <a:r>
              <a:rPr lang="es-ES" dirty="0"/>
              <a:t>Soporte Vital Básico</a:t>
            </a:r>
          </a:p>
        </p:txBody>
      </p:sp>
      <p:sp>
        <p:nvSpPr>
          <p:cNvPr id="10" name="Rectángulo: esquinas redondeadas 9">
            <a:extLst>
              <a:ext uri="{FF2B5EF4-FFF2-40B4-BE49-F238E27FC236}">
                <a16:creationId xmlns:a16="http://schemas.microsoft.com/office/drawing/2014/main" id="{A6F75D50-BA63-484A-9021-5C938AF364EC}"/>
              </a:ext>
            </a:extLst>
          </p:cNvPr>
          <p:cNvSpPr/>
          <p:nvPr/>
        </p:nvSpPr>
        <p:spPr>
          <a:xfrm>
            <a:off x="8109323" y="2967827"/>
            <a:ext cx="3119718" cy="957430"/>
          </a:xfrm>
          <a:prstGeom prst="roundRect">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CURSO TOP3:</a:t>
            </a:r>
          </a:p>
          <a:p>
            <a:pPr algn="ctr"/>
            <a:r>
              <a:rPr lang="es-ES" dirty="0"/>
              <a:t>Complicaciones Durante El Embarazo</a:t>
            </a:r>
          </a:p>
        </p:txBody>
      </p:sp>
      <p:cxnSp>
        <p:nvCxnSpPr>
          <p:cNvPr id="21" name="Conector: angular 20">
            <a:extLst>
              <a:ext uri="{FF2B5EF4-FFF2-40B4-BE49-F238E27FC236}">
                <a16:creationId xmlns:a16="http://schemas.microsoft.com/office/drawing/2014/main" id="{72158467-21C7-4CF0-886F-61275F582311}"/>
              </a:ext>
            </a:extLst>
          </p:cNvPr>
          <p:cNvCxnSpPr>
            <a:cxnSpLocks/>
            <a:stCxn id="8" idx="1"/>
          </p:cNvCxnSpPr>
          <p:nvPr/>
        </p:nvCxnSpPr>
        <p:spPr>
          <a:xfrm rot="10800000" flipV="1">
            <a:off x="715233" y="3446542"/>
            <a:ext cx="12700" cy="1005840"/>
          </a:xfrm>
          <a:prstGeom prst="bentConnector4">
            <a:avLst>
              <a:gd name="adj1" fmla="val 2011764"/>
              <a:gd name="adj2" fmla="val 99465"/>
            </a:avLst>
          </a:prstGeom>
          <a:ln>
            <a:solidFill>
              <a:srgbClr val="44B5B1"/>
            </a:solidFill>
            <a:tailEnd type="triangle"/>
          </a:ln>
        </p:spPr>
        <p:style>
          <a:lnRef idx="1">
            <a:schemeClr val="accent1"/>
          </a:lnRef>
          <a:fillRef idx="0">
            <a:schemeClr val="accent1"/>
          </a:fillRef>
          <a:effectRef idx="0">
            <a:schemeClr val="accent1"/>
          </a:effectRef>
          <a:fontRef idx="minor">
            <a:schemeClr val="tx1"/>
          </a:fontRef>
        </p:style>
      </p:cxnSp>
      <p:sp>
        <p:nvSpPr>
          <p:cNvPr id="26" name="Rectángulo: esquinas redondeadas 25">
            <a:extLst>
              <a:ext uri="{FF2B5EF4-FFF2-40B4-BE49-F238E27FC236}">
                <a16:creationId xmlns:a16="http://schemas.microsoft.com/office/drawing/2014/main" id="{0D800F70-AFD2-4025-A18C-EC0D53F6D15C}"/>
              </a:ext>
            </a:extLst>
          </p:cNvPr>
          <p:cNvSpPr/>
          <p:nvPr/>
        </p:nvSpPr>
        <p:spPr>
          <a:xfrm>
            <a:off x="930386" y="4344805"/>
            <a:ext cx="2662067" cy="31197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Secuencia</a:t>
            </a:r>
          </a:p>
        </p:txBody>
      </p:sp>
      <p:graphicFrame>
        <p:nvGraphicFramePr>
          <p:cNvPr id="28" name="Tabla 27">
            <a:extLst>
              <a:ext uri="{FF2B5EF4-FFF2-40B4-BE49-F238E27FC236}">
                <a16:creationId xmlns:a16="http://schemas.microsoft.com/office/drawing/2014/main" id="{2E19E760-FE78-404B-BBD6-56937BE161AA}"/>
              </a:ext>
            </a:extLst>
          </p:cNvPr>
          <p:cNvGraphicFramePr>
            <a:graphicFrameLocks noGrp="1"/>
          </p:cNvGraphicFramePr>
          <p:nvPr>
            <p:extLst>
              <p:ext uri="{D42A27DB-BD31-4B8C-83A1-F6EECF244321}">
                <p14:modId xmlns:p14="http://schemas.microsoft.com/office/powerpoint/2010/main" val="2791292338"/>
              </p:ext>
            </p:extLst>
          </p:nvPr>
        </p:nvGraphicFramePr>
        <p:xfrm>
          <a:off x="930385" y="4709318"/>
          <a:ext cx="2662068" cy="1310069"/>
        </p:xfrm>
        <a:graphic>
          <a:graphicData uri="http://schemas.openxmlformats.org/drawingml/2006/table">
            <a:tbl>
              <a:tblPr bandRow="1">
                <a:tableStyleId>{7DF18680-E054-41AD-8BC1-D1AEF772440D}</a:tableStyleId>
              </a:tblPr>
              <a:tblGrid>
                <a:gridCol w="2119257">
                  <a:extLst>
                    <a:ext uri="{9D8B030D-6E8A-4147-A177-3AD203B41FA5}">
                      <a16:colId xmlns:a16="http://schemas.microsoft.com/office/drawing/2014/main" val="2956526557"/>
                    </a:ext>
                  </a:extLst>
                </a:gridCol>
                <a:gridCol w="542811">
                  <a:extLst>
                    <a:ext uri="{9D8B030D-6E8A-4147-A177-3AD203B41FA5}">
                      <a16:colId xmlns:a16="http://schemas.microsoft.com/office/drawing/2014/main" val="1530170804"/>
                    </a:ext>
                  </a:extLst>
                </a:gridCol>
              </a:tblGrid>
              <a:tr h="37084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100" dirty="0"/>
                        <a:t>Actualización En Medicina Interna</a:t>
                      </a:r>
                    </a:p>
                  </a:txBody>
                  <a:tcPr/>
                </a:tc>
                <a:tc>
                  <a:txBody>
                    <a:bodyPr/>
                    <a:lstStyle/>
                    <a:p>
                      <a:pPr marL="0" indent="0">
                        <a:lnSpc>
                          <a:spcPct val="150000"/>
                        </a:lnSpc>
                        <a:buFont typeface="Arial" panose="020B0604020202020204" pitchFamily="34" charset="0"/>
                        <a:buNone/>
                      </a:pPr>
                      <a:r>
                        <a:rPr lang="es-ES" sz="1100" dirty="0"/>
                        <a:t>0.55</a:t>
                      </a:r>
                    </a:p>
                  </a:txBody>
                  <a:tcPr/>
                </a:tc>
                <a:extLst>
                  <a:ext uri="{0D108BD9-81ED-4DB2-BD59-A6C34878D82A}">
                    <a16:rowId xmlns:a16="http://schemas.microsoft.com/office/drawing/2014/main" val="3280699113"/>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100" dirty="0"/>
                        <a:t>Soporte Vital Básico</a:t>
                      </a:r>
                    </a:p>
                  </a:txBody>
                  <a:tcPr/>
                </a:tc>
                <a:tc>
                  <a:txBody>
                    <a:bodyPr/>
                    <a:lstStyle/>
                    <a:p>
                      <a:pPr marL="0" indent="0">
                        <a:lnSpc>
                          <a:spcPct val="150000"/>
                        </a:lnSpc>
                        <a:buFont typeface="Arial" panose="020B0604020202020204" pitchFamily="34" charset="0"/>
                        <a:buNone/>
                      </a:pPr>
                      <a:r>
                        <a:rPr lang="es-ES" sz="1100" dirty="0"/>
                        <a:t>0.18</a:t>
                      </a:r>
                    </a:p>
                  </a:txBody>
                  <a:tcPr/>
                </a:tc>
                <a:extLst>
                  <a:ext uri="{0D108BD9-81ED-4DB2-BD59-A6C34878D82A}">
                    <a16:rowId xmlns:a16="http://schemas.microsoft.com/office/drawing/2014/main" val="3054435149"/>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100" dirty="0"/>
                        <a:t>Actualización En Incidentes Con Múltiples Víctimas Y Catástrofes</a:t>
                      </a:r>
                    </a:p>
                  </a:txBody>
                  <a:tcPr/>
                </a:tc>
                <a:tc>
                  <a:txBody>
                    <a:bodyPr/>
                    <a:lstStyle/>
                    <a:p>
                      <a:pPr marL="0" indent="0">
                        <a:lnSpc>
                          <a:spcPct val="150000"/>
                        </a:lnSpc>
                        <a:buFont typeface="Arial" panose="020B0604020202020204" pitchFamily="34" charset="0"/>
                        <a:buNone/>
                      </a:pPr>
                      <a:r>
                        <a:rPr lang="es-ES" sz="1100" dirty="0"/>
                        <a:t>0.09</a:t>
                      </a:r>
                    </a:p>
                  </a:txBody>
                  <a:tcPr/>
                </a:tc>
                <a:extLst>
                  <a:ext uri="{0D108BD9-81ED-4DB2-BD59-A6C34878D82A}">
                    <a16:rowId xmlns:a16="http://schemas.microsoft.com/office/drawing/2014/main" val="3006057593"/>
                  </a:ext>
                </a:extLst>
              </a:tr>
            </a:tbl>
          </a:graphicData>
        </a:graphic>
      </p:graphicFrame>
      <p:sp>
        <p:nvSpPr>
          <p:cNvPr id="29" name="Rectángulo: esquinas redondeadas 28">
            <a:extLst>
              <a:ext uri="{FF2B5EF4-FFF2-40B4-BE49-F238E27FC236}">
                <a16:creationId xmlns:a16="http://schemas.microsoft.com/office/drawing/2014/main" id="{F2592162-D8D2-4162-9BCE-FD296B6F0766}"/>
              </a:ext>
            </a:extLst>
          </p:cNvPr>
          <p:cNvSpPr/>
          <p:nvPr/>
        </p:nvSpPr>
        <p:spPr>
          <a:xfrm>
            <a:off x="4641104" y="4344805"/>
            <a:ext cx="2662067" cy="31197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Secuencia</a:t>
            </a:r>
          </a:p>
        </p:txBody>
      </p:sp>
      <p:graphicFrame>
        <p:nvGraphicFramePr>
          <p:cNvPr id="30" name="Tabla 29">
            <a:extLst>
              <a:ext uri="{FF2B5EF4-FFF2-40B4-BE49-F238E27FC236}">
                <a16:creationId xmlns:a16="http://schemas.microsoft.com/office/drawing/2014/main" id="{1CADE790-A3AB-4488-8AD7-9E5D11027A78}"/>
              </a:ext>
            </a:extLst>
          </p:cNvPr>
          <p:cNvGraphicFramePr>
            <a:graphicFrameLocks noGrp="1"/>
          </p:cNvGraphicFramePr>
          <p:nvPr>
            <p:extLst>
              <p:ext uri="{D42A27DB-BD31-4B8C-83A1-F6EECF244321}">
                <p14:modId xmlns:p14="http://schemas.microsoft.com/office/powerpoint/2010/main" val="1002138507"/>
              </p:ext>
            </p:extLst>
          </p:nvPr>
        </p:nvGraphicFramePr>
        <p:xfrm>
          <a:off x="4641103" y="4709318"/>
          <a:ext cx="2662068" cy="1112520"/>
        </p:xfrm>
        <a:graphic>
          <a:graphicData uri="http://schemas.openxmlformats.org/drawingml/2006/table">
            <a:tbl>
              <a:tblPr bandRow="1">
                <a:tableStyleId>{7DF18680-E054-41AD-8BC1-D1AEF772440D}</a:tableStyleId>
              </a:tblPr>
              <a:tblGrid>
                <a:gridCol w="2119257">
                  <a:extLst>
                    <a:ext uri="{9D8B030D-6E8A-4147-A177-3AD203B41FA5}">
                      <a16:colId xmlns:a16="http://schemas.microsoft.com/office/drawing/2014/main" val="2956526557"/>
                    </a:ext>
                  </a:extLst>
                </a:gridCol>
                <a:gridCol w="542811">
                  <a:extLst>
                    <a:ext uri="{9D8B030D-6E8A-4147-A177-3AD203B41FA5}">
                      <a16:colId xmlns:a16="http://schemas.microsoft.com/office/drawing/2014/main" val="1530170804"/>
                    </a:ext>
                  </a:extLst>
                </a:gridCol>
              </a:tblGrid>
              <a:tr h="370840">
                <a:tc>
                  <a:txBody>
                    <a:bodyPr/>
                    <a:lstStyle/>
                    <a:p>
                      <a:pPr marL="0" indent="0" algn="l">
                        <a:lnSpc>
                          <a:spcPct val="150000"/>
                        </a:lnSpc>
                        <a:buFont typeface="Arial" panose="020B0604020202020204" pitchFamily="34" charset="0"/>
                        <a:buNone/>
                      </a:pPr>
                      <a:r>
                        <a:rPr lang="es-ES" sz="1100" dirty="0"/>
                        <a:t>Electrocardiografía</a:t>
                      </a:r>
                    </a:p>
                  </a:txBody>
                  <a:tcPr/>
                </a:tc>
                <a:tc>
                  <a:txBody>
                    <a:bodyPr/>
                    <a:lstStyle/>
                    <a:p>
                      <a:pPr marL="0" indent="0">
                        <a:lnSpc>
                          <a:spcPct val="150000"/>
                        </a:lnSpc>
                        <a:buFont typeface="Arial" panose="020B0604020202020204" pitchFamily="34" charset="0"/>
                        <a:buNone/>
                      </a:pPr>
                      <a:r>
                        <a:rPr lang="es-ES" sz="1100" dirty="0"/>
                        <a:t>0.60</a:t>
                      </a:r>
                    </a:p>
                  </a:txBody>
                  <a:tcPr/>
                </a:tc>
                <a:extLst>
                  <a:ext uri="{0D108BD9-81ED-4DB2-BD59-A6C34878D82A}">
                    <a16:rowId xmlns:a16="http://schemas.microsoft.com/office/drawing/2014/main" val="3280699113"/>
                  </a:ext>
                </a:extLst>
              </a:tr>
              <a:tr h="370840">
                <a:tc>
                  <a:txBody>
                    <a:bodyPr/>
                    <a:lstStyle/>
                    <a:p>
                      <a:pPr algn="l">
                        <a:lnSpc>
                          <a:spcPct val="150000"/>
                        </a:lnSpc>
                      </a:pPr>
                      <a:r>
                        <a:rPr lang="es-ES" sz="1100" dirty="0"/>
                        <a:t>Cuidados Paliativos</a:t>
                      </a:r>
                    </a:p>
                  </a:txBody>
                  <a:tcPr/>
                </a:tc>
                <a:tc>
                  <a:txBody>
                    <a:bodyPr/>
                    <a:lstStyle/>
                    <a:p>
                      <a:pPr marL="0" indent="0">
                        <a:lnSpc>
                          <a:spcPct val="150000"/>
                        </a:lnSpc>
                        <a:buFont typeface="Arial" panose="020B0604020202020204" pitchFamily="34" charset="0"/>
                        <a:buNone/>
                      </a:pPr>
                      <a:r>
                        <a:rPr lang="es-ES" sz="1100" dirty="0"/>
                        <a:t>0.18</a:t>
                      </a:r>
                    </a:p>
                  </a:txBody>
                  <a:tcPr/>
                </a:tc>
                <a:extLst>
                  <a:ext uri="{0D108BD9-81ED-4DB2-BD59-A6C34878D82A}">
                    <a16:rowId xmlns:a16="http://schemas.microsoft.com/office/drawing/2014/main" val="3054435149"/>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s-ES" sz="1100" dirty="0"/>
                        <a:t>Menopausia </a:t>
                      </a:r>
                    </a:p>
                  </a:txBody>
                  <a:tcPr/>
                </a:tc>
                <a:tc>
                  <a:txBody>
                    <a:bodyPr/>
                    <a:lstStyle/>
                    <a:p>
                      <a:pPr marL="0" indent="0">
                        <a:lnSpc>
                          <a:spcPct val="150000"/>
                        </a:lnSpc>
                        <a:buFont typeface="Arial" panose="020B0604020202020204" pitchFamily="34" charset="0"/>
                        <a:buNone/>
                      </a:pPr>
                      <a:r>
                        <a:rPr lang="es-ES" sz="1100" dirty="0"/>
                        <a:t>0.10</a:t>
                      </a:r>
                    </a:p>
                  </a:txBody>
                  <a:tcPr/>
                </a:tc>
                <a:extLst>
                  <a:ext uri="{0D108BD9-81ED-4DB2-BD59-A6C34878D82A}">
                    <a16:rowId xmlns:a16="http://schemas.microsoft.com/office/drawing/2014/main" val="3006057593"/>
                  </a:ext>
                </a:extLst>
              </a:tr>
            </a:tbl>
          </a:graphicData>
        </a:graphic>
      </p:graphicFrame>
      <p:cxnSp>
        <p:nvCxnSpPr>
          <p:cNvPr id="31" name="Conector: angular 30">
            <a:extLst>
              <a:ext uri="{FF2B5EF4-FFF2-40B4-BE49-F238E27FC236}">
                <a16:creationId xmlns:a16="http://schemas.microsoft.com/office/drawing/2014/main" id="{52F13B42-7145-4AE7-9C90-D2CAABD2981C}"/>
              </a:ext>
            </a:extLst>
          </p:cNvPr>
          <p:cNvCxnSpPr>
            <a:cxnSpLocks/>
          </p:cNvCxnSpPr>
          <p:nvPr/>
        </p:nvCxnSpPr>
        <p:spPr>
          <a:xfrm rot="10800000" flipV="1">
            <a:off x="4412278" y="3446542"/>
            <a:ext cx="12700" cy="1005840"/>
          </a:xfrm>
          <a:prstGeom prst="bentConnector4">
            <a:avLst>
              <a:gd name="adj1" fmla="val 2011764"/>
              <a:gd name="adj2" fmla="val 99465"/>
            </a:avLst>
          </a:prstGeom>
          <a:ln>
            <a:solidFill>
              <a:srgbClr val="44B5B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0F8B0105-0C2B-411A-9D72-17514CF4A016}"/>
              </a:ext>
            </a:extLst>
          </p:cNvPr>
          <p:cNvCxnSpPr>
            <a:cxnSpLocks/>
          </p:cNvCxnSpPr>
          <p:nvPr/>
        </p:nvCxnSpPr>
        <p:spPr>
          <a:xfrm rot="10800000" flipV="1">
            <a:off x="8096622" y="3451920"/>
            <a:ext cx="12700" cy="1005840"/>
          </a:xfrm>
          <a:prstGeom prst="bentConnector4">
            <a:avLst>
              <a:gd name="adj1" fmla="val 2011764"/>
              <a:gd name="adj2" fmla="val 99465"/>
            </a:avLst>
          </a:prstGeom>
          <a:ln>
            <a:solidFill>
              <a:srgbClr val="44B5B1"/>
            </a:solidFill>
            <a:tailEnd type="triangle"/>
          </a:ln>
        </p:spPr>
        <p:style>
          <a:lnRef idx="1">
            <a:schemeClr val="accent1"/>
          </a:lnRef>
          <a:fillRef idx="0">
            <a:schemeClr val="accent1"/>
          </a:fillRef>
          <a:effectRef idx="0">
            <a:schemeClr val="accent1"/>
          </a:effectRef>
          <a:fontRef idx="minor">
            <a:schemeClr val="tx1"/>
          </a:fontRef>
        </p:style>
      </p:cxnSp>
      <p:sp>
        <p:nvSpPr>
          <p:cNvPr id="33" name="Rectángulo: esquinas redondeadas 32">
            <a:extLst>
              <a:ext uri="{FF2B5EF4-FFF2-40B4-BE49-F238E27FC236}">
                <a16:creationId xmlns:a16="http://schemas.microsoft.com/office/drawing/2014/main" id="{5232CB58-C63E-414A-BE94-8D0085085F84}"/>
              </a:ext>
            </a:extLst>
          </p:cNvPr>
          <p:cNvSpPr/>
          <p:nvPr/>
        </p:nvSpPr>
        <p:spPr>
          <a:xfrm>
            <a:off x="8351822" y="4344805"/>
            <a:ext cx="2662067" cy="31197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Secuencia</a:t>
            </a:r>
          </a:p>
        </p:txBody>
      </p:sp>
      <p:graphicFrame>
        <p:nvGraphicFramePr>
          <p:cNvPr id="34" name="Tabla 33">
            <a:extLst>
              <a:ext uri="{FF2B5EF4-FFF2-40B4-BE49-F238E27FC236}">
                <a16:creationId xmlns:a16="http://schemas.microsoft.com/office/drawing/2014/main" id="{6629330F-82E1-4FDE-8291-C396A3C25DE1}"/>
              </a:ext>
            </a:extLst>
          </p:cNvPr>
          <p:cNvGraphicFramePr>
            <a:graphicFrameLocks noGrp="1"/>
          </p:cNvGraphicFramePr>
          <p:nvPr>
            <p:extLst>
              <p:ext uri="{D42A27DB-BD31-4B8C-83A1-F6EECF244321}">
                <p14:modId xmlns:p14="http://schemas.microsoft.com/office/powerpoint/2010/main" val="2653328882"/>
              </p:ext>
            </p:extLst>
          </p:nvPr>
        </p:nvGraphicFramePr>
        <p:xfrm>
          <a:off x="8351821" y="4709318"/>
          <a:ext cx="2662068" cy="1310069"/>
        </p:xfrm>
        <a:graphic>
          <a:graphicData uri="http://schemas.openxmlformats.org/drawingml/2006/table">
            <a:tbl>
              <a:tblPr bandRow="1">
                <a:tableStyleId>{7DF18680-E054-41AD-8BC1-D1AEF772440D}</a:tableStyleId>
              </a:tblPr>
              <a:tblGrid>
                <a:gridCol w="2119257">
                  <a:extLst>
                    <a:ext uri="{9D8B030D-6E8A-4147-A177-3AD203B41FA5}">
                      <a16:colId xmlns:a16="http://schemas.microsoft.com/office/drawing/2014/main" val="2956526557"/>
                    </a:ext>
                  </a:extLst>
                </a:gridCol>
                <a:gridCol w="542811">
                  <a:extLst>
                    <a:ext uri="{9D8B030D-6E8A-4147-A177-3AD203B41FA5}">
                      <a16:colId xmlns:a16="http://schemas.microsoft.com/office/drawing/2014/main" val="1530170804"/>
                    </a:ext>
                  </a:extLst>
                </a:gridCol>
              </a:tblGrid>
              <a:tr h="370840">
                <a:tc>
                  <a:txBody>
                    <a:bodyPr/>
                    <a:lstStyle/>
                    <a:p>
                      <a:pPr marL="0" indent="0" algn="l">
                        <a:lnSpc>
                          <a:spcPct val="150000"/>
                        </a:lnSpc>
                        <a:buFont typeface="Arial" panose="020B0604020202020204" pitchFamily="34" charset="0"/>
                        <a:buNone/>
                      </a:pPr>
                      <a:r>
                        <a:rPr lang="es-ES" sz="1100" dirty="0"/>
                        <a:t>violencia De Género</a:t>
                      </a:r>
                    </a:p>
                  </a:txBody>
                  <a:tcPr/>
                </a:tc>
                <a:tc>
                  <a:txBody>
                    <a:bodyPr/>
                    <a:lstStyle/>
                    <a:p>
                      <a:pPr marL="0" indent="0">
                        <a:lnSpc>
                          <a:spcPct val="150000"/>
                        </a:lnSpc>
                        <a:buFont typeface="Arial" panose="020B0604020202020204" pitchFamily="34" charset="0"/>
                        <a:buNone/>
                      </a:pPr>
                      <a:r>
                        <a:rPr lang="es-ES" sz="1100" dirty="0"/>
                        <a:t>0.54</a:t>
                      </a:r>
                    </a:p>
                  </a:txBody>
                  <a:tcPr/>
                </a:tc>
                <a:extLst>
                  <a:ext uri="{0D108BD9-81ED-4DB2-BD59-A6C34878D82A}">
                    <a16:rowId xmlns:a16="http://schemas.microsoft.com/office/drawing/2014/main" val="3280699113"/>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100" dirty="0"/>
                        <a:t>Evaluación Y Tratamiento De Úlceras Por Presión</a:t>
                      </a:r>
                    </a:p>
                  </a:txBody>
                  <a:tcPr/>
                </a:tc>
                <a:tc>
                  <a:txBody>
                    <a:bodyPr/>
                    <a:lstStyle/>
                    <a:p>
                      <a:pPr marL="0" indent="0">
                        <a:lnSpc>
                          <a:spcPct val="150000"/>
                        </a:lnSpc>
                        <a:buFont typeface="Arial" panose="020B0604020202020204" pitchFamily="34" charset="0"/>
                        <a:buNone/>
                      </a:pPr>
                      <a:r>
                        <a:rPr lang="es-ES" sz="1100" dirty="0"/>
                        <a:t>0.33</a:t>
                      </a:r>
                    </a:p>
                  </a:txBody>
                  <a:tcPr/>
                </a:tc>
                <a:extLst>
                  <a:ext uri="{0D108BD9-81ED-4DB2-BD59-A6C34878D82A}">
                    <a16:rowId xmlns:a16="http://schemas.microsoft.com/office/drawing/2014/main" val="3054435149"/>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100" dirty="0"/>
                        <a:t>Actualización En Neonatología</a:t>
                      </a:r>
                    </a:p>
                  </a:txBody>
                  <a:tcPr/>
                </a:tc>
                <a:tc>
                  <a:txBody>
                    <a:bodyPr/>
                    <a:lstStyle/>
                    <a:p>
                      <a:pPr marL="0" indent="0">
                        <a:lnSpc>
                          <a:spcPct val="150000"/>
                        </a:lnSpc>
                        <a:buFont typeface="Arial" panose="020B0604020202020204" pitchFamily="34" charset="0"/>
                        <a:buNone/>
                      </a:pPr>
                      <a:r>
                        <a:rPr lang="es-ES" sz="1100" dirty="0"/>
                        <a:t>0.06</a:t>
                      </a:r>
                    </a:p>
                  </a:txBody>
                  <a:tcPr/>
                </a:tc>
                <a:extLst>
                  <a:ext uri="{0D108BD9-81ED-4DB2-BD59-A6C34878D82A}">
                    <a16:rowId xmlns:a16="http://schemas.microsoft.com/office/drawing/2014/main" val="3006057593"/>
                  </a:ext>
                </a:extLst>
              </a:tr>
            </a:tbl>
          </a:graphicData>
        </a:graphic>
      </p:graphicFrame>
      <p:sp>
        <p:nvSpPr>
          <p:cNvPr id="37" name="CuadroTexto 36">
            <a:extLst>
              <a:ext uri="{FF2B5EF4-FFF2-40B4-BE49-F238E27FC236}">
                <a16:creationId xmlns:a16="http://schemas.microsoft.com/office/drawing/2014/main" id="{89692C96-1AE6-4C23-A693-EC4419808269}"/>
              </a:ext>
            </a:extLst>
          </p:cNvPr>
          <p:cNvSpPr txBox="1"/>
          <p:nvPr/>
        </p:nvSpPr>
        <p:spPr>
          <a:xfrm>
            <a:off x="420144" y="587872"/>
            <a:ext cx="3107017" cy="1569660"/>
          </a:xfrm>
          <a:prstGeom prst="rect">
            <a:avLst/>
          </a:prstGeom>
          <a:noFill/>
        </p:spPr>
        <p:txBody>
          <a:bodyPr wrap="square" rtlCol="0">
            <a:spAutoFit/>
          </a:bodyPr>
          <a:lstStyle/>
          <a:p>
            <a:r>
              <a:rPr lang="es-ES" sz="2400" b="1" dirty="0">
                <a:solidFill>
                  <a:schemeClr val="bg1">
                    <a:lumMod val="50000"/>
                  </a:schemeClr>
                </a:solidFill>
              </a:rPr>
              <a:t>¿De dónde salen los pesos que se le da a cada curso en la secuencia?</a:t>
            </a:r>
          </a:p>
        </p:txBody>
      </p:sp>
      <p:sp>
        <p:nvSpPr>
          <p:cNvPr id="38" name="Flecha: a la derecha 37">
            <a:extLst>
              <a:ext uri="{FF2B5EF4-FFF2-40B4-BE49-F238E27FC236}">
                <a16:creationId xmlns:a16="http://schemas.microsoft.com/office/drawing/2014/main" id="{1C574BC1-785F-4070-8ED0-3B18A4B21D11}"/>
              </a:ext>
            </a:extLst>
          </p:cNvPr>
          <p:cNvSpPr/>
          <p:nvPr/>
        </p:nvSpPr>
        <p:spPr>
          <a:xfrm>
            <a:off x="3418505" y="1215612"/>
            <a:ext cx="832892" cy="303033"/>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40" name="Tabla 39">
            <a:extLst>
              <a:ext uri="{FF2B5EF4-FFF2-40B4-BE49-F238E27FC236}">
                <a16:creationId xmlns:a16="http://schemas.microsoft.com/office/drawing/2014/main" id="{728DF91E-EC26-4FD0-A147-C2AFEB9A9D51}"/>
              </a:ext>
            </a:extLst>
          </p:cNvPr>
          <p:cNvGraphicFramePr>
            <a:graphicFrameLocks noGrp="1"/>
          </p:cNvGraphicFramePr>
          <p:nvPr>
            <p:extLst/>
          </p:nvPr>
        </p:nvGraphicFramePr>
        <p:xfrm>
          <a:off x="4533175" y="616196"/>
          <a:ext cx="2789492" cy="1483360"/>
        </p:xfrm>
        <a:graphic>
          <a:graphicData uri="http://schemas.openxmlformats.org/drawingml/2006/table">
            <a:tbl>
              <a:tblPr firstRow="1" bandRow="1">
                <a:tableStyleId>{F5AB1C69-6EDB-4FF4-983F-18BD219EF322}</a:tableStyleId>
              </a:tblPr>
              <a:tblGrid>
                <a:gridCol w="2104858">
                  <a:extLst>
                    <a:ext uri="{9D8B030D-6E8A-4147-A177-3AD203B41FA5}">
                      <a16:colId xmlns:a16="http://schemas.microsoft.com/office/drawing/2014/main" val="2789372061"/>
                    </a:ext>
                  </a:extLst>
                </a:gridCol>
                <a:gridCol w="684634">
                  <a:extLst>
                    <a:ext uri="{9D8B030D-6E8A-4147-A177-3AD203B41FA5}">
                      <a16:colId xmlns:a16="http://schemas.microsoft.com/office/drawing/2014/main" val="984199136"/>
                    </a:ext>
                  </a:extLst>
                </a:gridCol>
              </a:tblGrid>
              <a:tr h="370840">
                <a:tc>
                  <a:txBody>
                    <a:bodyPr/>
                    <a:lstStyle/>
                    <a:p>
                      <a:r>
                        <a:rPr lang="es-ES" dirty="0"/>
                        <a:t>¿Dónde aparece?</a:t>
                      </a:r>
                    </a:p>
                  </a:txBody>
                  <a:tcPr/>
                </a:tc>
                <a:tc>
                  <a:txBody>
                    <a:bodyPr/>
                    <a:lstStyle/>
                    <a:p>
                      <a:r>
                        <a:rPr lang="es-ES" dirty="0"/>
                        <a:t>Valor</a:t>
                      </a:r>
                    </a:p>
                  </a:txBody>
                  <a:tcPr/>
                </a:tc>
                <a:extLst>
                  <a:ext uri="{0D108BD9-81ED-4DB2-BD59-A6C34878D82A}">
                    <a16:rowId xmlns:a16="http://schemas.microsoft.com/office/drawing/2014/main" val="3399857552"/>
                  </a:ext>
                </a:extLst>
              </a:tr>
              <a:tr h="370840">
                <a:tc>
                  <a:txBody>
                    <a:bodyPr/>
                    <a:lstStyle/>
                    <a:p>
                      <a:r>
                        <a:rPr lang="es-ES" dirty="0"/>
                        <a:t>Next_1</a:t>
                      </a:r>
                    </a:p>
                  </a:txBody>
                  <a:tcPr/>
                </a:tc>
                <a:tc>
                  <a:txBody>
                    <a:bodyPr/>
                    <a:lstStyle/>
                    <a:p>
                      <a:r>
                        <a:rPr lang="es-ES" dirty="0"/>
                        <a:t>0.60</a:t>
                      </a:r>
                    </a:p>
                  </a:txBody>
                  <a:tcPr/>
                </a:tc>
                <a:extLst>
                  <a:ext uri="{0D108BD9-81ED-4DB2-BD59-A6C34878D82A}">
                    <a16:rowId xmlns:a16="http://schemas.microsoft.com/office/drawing/2014/main" val="2171767970"/>
                  </a:ext>
                </a:extLst>
              </a:tr>
              <a:tr h="370840">
                <a:tc>
                  <a:txBody>
                    <a:bodyPr/>
                    <a:lstStyle/>
                    <a:p>
                      <a:r>
                        <a:rPr lang="es-ES" dirty="0"/>
                        <a:t>Next_2</a:t>
                      </a:r>
                    </a:p>
                  </a:txBody>
                  <a:tcPr/>
                </a:tc>
                <a:tc>
                  <a:txBody>
                    <a:bodyPr/>
                    <a:lstStyle/>
                    <a:p>
                      <a:r>
                        <a:rPr lang="es-ES" dirty="0"/>
                        <a:t>0.30</a:t>
                      </a:r>
                    </a:p>
                  </a:txBody>
                  <a:tcPr/>
                </a:tc>
                <a:extLst>
                  <a:ext uri="{0D108BD9-81ED-4DB2-BD59-A6C34878D82A}">
                    <a16:rowId xmlns:a16="http://schemas.microsoft.com/office/drawing/2014/main" val="3233105051"/>
                  </a:ext>
                </a:extLst>
              </a:tr>
              <a:tr h="370840">
                <a:tc>
                  <a:txBody>
                    <a:bodyPr/>
                    <a:lstStyle/>
                    <a:p>
                      <a:r>
                        <a:rPr lang="es-ES" dirty="0"/>
                        <a:t>Next_3</a:t>
                      </a:r>
                    </a:p>
                  </a:txBody>
                  <a:tcPr/>
                </a:tc>
                <a:tc>
                  <a:txBody>
                    <a:bodyPr/>
                    <a:lstStyle/>
                    <a:p>
                      <a:r>
                        <a:rPr lang="es-ES" dirty="0"/>
                        <a:t>0.10</a:t>
                      </a:r>
                    </a:p>
                  </a:txBody>
                  <a:tcPr/>
                </a:tc>
                <a:extLst>
                  <a:ext uri="{0D108BD9-81ED-4DB2-BD59-A6C34878D82A}">
                    <a16:rowId xmlns:a16="http://schemas.microsoft.com/office/drawing/2014/main" val="1604569634"/>
                  </a:ext>
                </a:extLst>
              </a:tr>
            </a:tbl>
          </a:graphicData>
        </a:graphic>
      </p:graphicFrame>
      <p:sp>
        <p:nvSpPr>
          <p:cNvPr id="43" name="Flecha: a la derecha 42">
            <a:extLst>
              <a:ext uri="{FF2B5EF4-FFF2-40B4-BE49-F238E27FC236}">
                <a16:creationId xmlns:a16="http://schemas.microsoft.com/office/drawing/2014/main" id="{BE9AAD2C-F09E-4E48-B892-ED896C835119}"/>
              </a:ext>
            </a:extLst>
          </p:cNvPr>
          <p:cNvSpPr/>
          <p:nvPr/>
        </p:nvSpPr>
        <p:spPr>
          <a:xfrm>
            <a:off x="7604445" y="1206359"/>
            <a:ext cx="832892" cy="303033"/>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44" name="Tabla 43">
            <a:extLst>
              <a:ext uri="{FF2B5EF4-FFF2-40B4-BE49-F238E27FC236}">
                <a16:creationId xmlns:a16="http://schemas.microsoft.com/office/drawing/2014/main" id="{F795809C-B8C8-4D61-A164-994D5D48AE78}"/>
              </a:ext>
            </a:extLst>
          </p:cNvPr>
          <p:cNvGraphicFramePr>
            <a:graphicFrameLocks noGrp="1"/>
          </p:cNvGraphicFramePr>
          <p:nvPr>
            <p:extLst/>
          </p:nvPr>
        </p:nvGraphicFramePr>
        <p:xfrm>
          <a:off x="8719115" y="625448"/>
          <a:ext cx="2789492" cy="1483360"/>
        </p:xfrm>
        <a:graphic>
          <a:graphicData uri="http://schemas.openxmlformats.org/drawingml/2006/table">
            <a:tbl>
              <a:tblPr firstRow="1" bandRow="1">
                <a:tableStyleId>{F5AB1C69-6EDB-4FF4-983F-18BD219EF322}</a:tableStyleId>
              </a:tblPr>
              <a:tblGrid>
                <a:gridCol w="2104858">
                  <a:extLst>
                    <a:ext uri="{9D8B030D-6E8A-4147-A177-3AD203B41FA5}">
                      <a16:colId xmlns:a16="http://schemas.microsoft.com/office/drawing/2014/main" val="2789372061"/>
                    </a:ext>
                  </a:extLst>
                </a:gridCol>
                <a:gridCol w="684634">
                  <a:extLst>
                    <a:ext uri="{9D8B030D-6E8A-4147-A177-3AD203B41FA5}">
                      <a16:colId xmlns:a16="http://schemas.microsoft.com/office/drawing/2014/main" val="984199136"/>
                    </a:ext>
                  </a:extLst>
                </a:gridCol>
              </a:tblGrid>
              <a:tr h="370840">
                <a:tc>
                  <a:txBody>
                    <a:bodyPr/>
                    <a:lstStyle/>
                    <a:p>
                      <a:r>
                        <a:rPr lang="es-ES" dirty="0"/>
                        <a:t>¿En qué posición?</a:t>
                      </a:r>
                    </a:p>
                  </a:txBody>
                  <a:tcPr/>
                </a:tc>
                <a:tc>
                  <a:txBody>
                    <a:bodyPr/>
                    <a:lstStyle/>
                    <a:p>
                      <a:r>
                        <a:rPr lang="es-ES" dirty="0"/>
                        <a:t>Valor</a:t>
                      </a:r>
                    </a:p>
                  </a:txBody>
                  <a:tcPr/>
                </a:tc>
                <a:extLst>
                  <a:ext uri="{0D108BD9-81ED-4DB2-BD59-A6C34878D82A}">
                    <a16:rowId xmlns:a16="http://schemas.microsoft.com/office/drawing/2014/main" val="3399857552"/>
                  </a:ext>
                </a:extLst>
              </a:tr>
              <a:tr h="370840">
                <a:tc>
                  <a:txBody>
                    <a:bodyPr/>
                    <a:lstStyle/>
                    <a:p>
                      <a:r>
                        <a:rPr lang="es-ES" dirty="0"/>
                        <a:t>Primera</a:t>
                      </a:r>
                    </a:p>
                  </a:txBody>
                  <a:tcPr/>
                </a:tc>
                <a:tc>
                  <a:txBody>
                    <a:bodyPr/>
                    <a:lstStyle/>
                    <a:p>
                      <a:r>
                        <a:rPr lang="es-ES" dirty="0"/>
                        <a:t>0.60</a:t>
                      </a:r>
                    </a:p>
                  </a:txBody>
                  <a:tcPr/>
                </a:tc>
                <a:extLst>
                  <a:ext uri="{0D108BD9-81ED-4DB2-BD59-A6C34878D82A}">
                    <a16:rowId xmlns:a16="http://schemas.microsoft.com/office/drawing/2014/main" val="2171767970"/>
                  </a:ext>
                </a:extLst>
              </a:tr>
              <a:tr h="370840">
                <a:tc>
                  <a:txBody>
                    <a:bodyPr/>
                    <a:lstStyle/>
                    <a:p>
                      <a:r>
                        <a:rPr lang="es-ES" dirty="0"/>
                        <a:t>Segunda</a:t>
                      </a:r>
                    </a:p>
                  </a:txBody>
                  <a:tcPr/>
                </a:tc>
                <a:tc>
                  <a:txBody>
                    <a:bodyPr/>
                    <a:lstStyle/>
                    <a:p>
                      <a:r>
                        <a:rPr lang="es-ES" dirty="0"/>
                        <a:t>0.30</a:t>
                      </a:r>
                    </a:p>
                  </a:txBody>
                  <a:tcPr/>
                </a:tc>
                <a:extLst>
                  <a:ext uri="{0D108BD9-81ED-4DB2-BD59-A6C34878D82A}">
                    <a16:rowId xmlns:a16="http://schemas.microsoft.com/office/drawing/2014/main" val="3233105051"/>
                  </a:ext>
                </a:extLst>
              </a:tr>
              <a:tr h="370840">
                <a:tc>
                  <a:txBody>
                    <a:bodyPr/>
                    <a:lstStyle/>
                    <a:p>
                      <a:r>
                        <a:rPr lang="es-ES" dirty="0"/>
                        <a:t>Tercera</a:t>
                      </a:r>
                    </a:p>
                  </a:txBody>
                  <a:tcPr/>
                </a:tc>
                <a:tc>
                  <a:txBody>
                    <a:bodyPr/>
                    <a:lstStyle/>
                    <a:p>
                      <a:r>
                        <a:rPr lang="es-ES" dirty="0"/>
                        <a:t>0.10</a:t>
                      </a:r>
                    </a:p>
                  </a:txBody>
                  <a:tcPr/>
                </a:tc>
                <a:extLst>
                  <a:ext uri="{0D108BD9-81ED-4DB2-BD59-A6C34878D82A}">
                    <a16:rowId xmlns:a16="http://schemas.microsoft.com/office/drawing/2014/main" val="1604569634"/>
                  </a:ext>
                </a:extLst>
              </a:tr>
            </a:tbl>
          </a:graphicData>
        </a:graphic>
      </p:graphicFrame>
    </p:spTree>
    <p:extLst>
      <p:ext uri="{BB962C8B-B14F-4D97-AF65-F5344CB8AC3E}">
        <p14:creationId xmlns:p14="http://schemas.microsoft.com/office/powerpoint/2010/main" val="38344574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1785104"/>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MÉTRICAS</a:t>
            </a:r>
          </a:p>
          <a:p>
            <a:pPr algn="ctr"/>
            <a:r>
              <a:rPr lang="es-ES" sz="2800" dirty="0">
                <a:ln w="28575">
                  <a:noFill/>
                </a:ln>
                <a:solidFill>
                  <a:srgbClr val="44B5B1"/>
                </a:solidFill>
              </a:rPr>
              <a:t>Segundo le asignamos un rango </a:t>
            </a:r>
          </a:p>
          <a:p>
            <a:pPr algn="ctr"/>
            <a:r>
              <a:rPr lang="es-ES" sz="2800" dirty="0">
                <a:ln w="28575">
                  <a:noFill/>
                </a:ln>
                <a:solidFill>
                  <a:srgbClr val="44B5B1"/>
                </a:solidFill>
              </a:rPr>
              <a:t>de fechas en la secuencia</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788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s redondeadas 13">
            <a:extLst>
              <a:ext uri="{FF2B5EF4-FFF2-40B4-BE49-F238E27FC236}">
                <a16:creationId xmlns:a16="http://schemas.microsoft.com/office/drawing/2014/main" id="{0F6A5B72-7BCF-451D-A68C-AA92251B5B56}"/>
              </a:ext>
            </a:extLst>
          </p:cNvPr>
          <p:cNvSpPr/>
          <p:nvPr/>
        </p:nvSpPr>
        <p:spPr>
          <a:xfrm>
            <a:off x="5962943" y="217557"/>
            <a:ext cx="5445287" cy="63814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OBSERVACIONES</a:t>
            </a:r>
          </a:p>
        </p:txBody>
      </p:sp>
      <p:graphicFrame>
        <p:nvGraphicFramePr>
          <p:cNvPr id="15" name="Tabla 14">
            <a:extLst>
              <a:ext uri="{FF2B5EF4-FFF2-40B4-BE49-F238E27FC236}">
                <a16:creationId xmlns:a16="http://schemas.microsoft.com/office/drawing/2014/main" id="{3B30B0D1-1D37-4708-96A5-C02F535E8E6C}"/>
              </a:ext>
            </a:extLst>
          </p:cNvPr>
          <p:cNvGraphicFramePr>
            <a:graphicFrameLocks noGrp="1"/>
          </p:cNvGraphicFramePr>
          <p:nvPr>
            <p:extLst>
              <p:ext uri="{D42A27DB-BD31-4B8C-83A1-F6EECF244321}">
                <p14:modId xmlns:p14="http://schemas.microsoft.com/office/powerpoint/2010/main" val="623309366"/>
              </p:ext>
            </p:extLst>
          </p:nvPr>
        </p:nvGraphicFramePr>
        <p:xfrm>
          <a:off x="5962940" y="4768352"/>
          <a:ext cx="5445288" cy="1933499"/>
        </p:xfrm>
        <a:graphic>
          <a:graphicData uri="http://schemas.openxmlformats.org/drawingml/2006/table">
            <a:tbl>
              <a:tblPr firstRow="1" bandRow="1">
                <a:tableStyleId>{F5AB1C69-6EDB-4FF4-983F-18BD219EF322}</a:tableStyleId>
              </a:tblPr>
              <a:tblGrid>
                <a:gridCol w="1212560">
                  <a:extLst>
                    <a:ext uri="{9D8B030D-6E8A-4147-A177-3AD203B41FA5}">
                      <a16:colId xmlns:a16="http://schemas.microsoft.com/office/drawing/2014/main" val="2956526557"/>
                    </a:ext>
                  </a:extLst>
                </a:gridCol>
                <a:gridCol w="1143000">
                  <a:extLst>
                    <a:ext uri="{9D8B030D-6E8A-4147-A177-3AD203B41FA5}">
                      <a16:colId xmlns:a16="http://schemas.microsoft.com/office/drawing/2014/main" val="2851986784"/>
                    </a:ext>
                  </a:extLst>
                </a:gridCol>
                <a:gridCol w="1714500">
                  <a:extLst>
                    <a:ext uri="{9D8B030D-6E8A-4147-A177-3AD203B41FA5}">
                      <a16:colId xmlns:a16="http://schemas.microsoft.com/office/drawing/2014/main" val="1530170804"/>
                    </a:ext>
                  </a:extLst>
                </a:gridCol>
                <a:gridCol w="1375228">
                  <a:extLst>
                    <a:ext uri="{9D8B030D-6E8A-4147-A177-3AD203B41FA5}">
                      <a16:colId xmlns:a16="http://schemas.microsoft.com/office/drawing/2014/main" val="2567378131"/>
                    </a:ext>
                  </a:extLst>
                </a:gridCol>
              </a:tblGrid>
              <a:tr h="1043986">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Actualización En Medicina Interna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Soporte Vital Básico</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Actualización En Incidentes Con Múltiples Víctimas Y Catástrofes</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1 mes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3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7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7 meses – 1.3 años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sp>
        <p:nvSpPr>
          <p:cNvPr id="16" name="CuadroTexto 15">
            <a:extLst>
              <a:ext uri="{FF2B5EF4-FFF2-40B4-BE49-F238E27FC236}">
                <a16:creationId xmlns:a16="http://schemas.microsoft.com/office/drawing/2014/main" id="{DA91C01A-5DF8-46E8-A401-A151E7E37671}"/>
              </a:ext>
            </a:extLst>
          </p:cNvPr>
          <p:cNvSpPr txBox="1"/>
          <p:nvPr/>
        </p:nvSpPr>
        <p:spPr>
          <a:xfrm>
            <a:off x="5962942" y="997703"/>
            <a:ext cx="5445287" cy="3785652"/>
          </a:xfrm>
          <a:prstGeom prst="rect">
            <a:avLst/>
          </a:prstGeom>
          <a:noFill/>
        </p:spPr>
        <p:txBody>
          <a:bodyPr wrap="square" rtlCol="0">
            <a:spAutoFit/>
          </a:bodyPr>
          <a:lstStyle/>
          <a:p>
            <a:r>
              <a:rPr lang="es-ES" sz="1200" dirty="0"/>
              <a:t>Sólo el 50% de los alumnos que compraron </a:t>
            </a:r>
            <a:r>
              <a:rPr lang="es-ES" sz="1050" i="1" dirty="0">
                <a:solidFill>
                  <a:srgbClr val="10A6AE"/>
                </a:solidFill>
              </a:rPr>
              <a:t>Evaluación Y Tratamiento De Úlceras Por Presión</a:t>
            </a:r>
            <a:r>
              <a:rPr lang="es-ES" sz="1200" dirty="0"/>
              <a:t> también compraron un segundo curso (</a:t>
            </a:r>
            <a:r>
              <a:rPr lang="es-ES" sz="1050" i="1" dirty="0"/>
              <a:t>Next_1</a:t>
            </a:r>
            <a:r>
              <a:rPr lang="es-ES" sz="1200" dirty="0"/>
              <a:t>), el 27% compró un tercer curso (</a:t>
            </a:r>
            <a:r>
              <a:rPr lang="es-ES" sz="1050" i="1" dirty="0"/>
              <a:t>Next_2</a:t>
            </a:r>
            <a:r>
              <a:rPr lang="es-ES" sz="1200" dirty="0"/>
              <a:t>) y el 16% compró un cuarto curso (</a:t>
            </a:r>
            <a:r>
              <a:rPr lang="es-ES" sz="1050" i="1" dirty="0"/>
              <a:t>Next_3</a:t>
            </a:r>
            <a:r>
              <a:rPr lang="es-ES" sz="1200" dirty="0"/>
              <a:t>).</a:t>
            </a:r>
          </a:p>
          <a:p>
            <a:endParaRPr lang="es-ES" sz="1200" dirty="0"/>
          </a:p>
          <a:p>
            <a:r>
              <a:rPr lang="es-ES" sz="1200" dirty="0"/>
              <a:t>Tal y cómo indica la MODA, la mayoría de los alumnos compran el siguiente curso el mismo día que compran </a:t>
            </a:r>
            <a:r>
              <a:rPr lang="es-ES" sz="1050" i="1" dirty="0">
                <a:solidFill>
                  <a:srgbClr val="10A6AE"/>
                </a:solidFill>
              </a:rPr>
              <a:t>Evaluación Y Tratamiento De Úlceras Por Presión</a:t>
            </a:r>
            <a:r>
              <a:rPr lang="es-ES" sz="1200" dirty="0"/>
              <a:t>. Esto ocurre con toda la secuencia.</a:t>
            </a:r>
          </a:p>
          <a:p>
            <a:endParaRPr lang="es-ES" sz="1200" dirty="0"/>
          </a:p>
          <a:p>
            <a:r>
              <a:rPr lang="es-ES" sz="1200" dirty="0"/>
              <a:t>Sólo la MEDIANA en </a:t>
            </a:r>
            <a:r>
              <a:rPr lang="es-ES" sz="1050" i="1" dirty="0"/>
              <a:t>Next_1 </a:t>
            </a:r>
            <a:r>
              <a:rPr lang="es-ES" sz="1200" dirty="0"/>
              <a:t>nos ofrece una métrica útil. Es suficientemente válida como para establecer un primer punto de partida a la hora de construir una secuencia de recomendaciones.</a:t>
            </a:r>
          </a:p>
          <a:p>
            <a:endParaRPr lang="es-ES" sz="1200" dirty="0"/>
          </a:p>
          <a:p>
            <a:r>
              <a:rPr lang="es-ES" sz="1200" dirty="0"/>
              <a:t>EL valor medio de la MEDIA da como resultado 95 días (o sea 3 meses). Este es otro punto útil para establecer otro punto en la secuencia de recomendaciones.</a:t>
            </a:r>
          </a:p>
          <a:p>
            <a:endParaRPr lang="es-ES" sz="1200" dirty="0"/>
          </a:p>
          <a:p>
            <a:r>
              <a:rPr lang="es-ES" sz="1200" dirty="0"/>
              <a:t>Tanto en </a:t>
            </a:r>
            <a:r>
              <a:rPr lang="es-ES" sz="1050" i="1" dirty="0"/>
              <a:t>Next_2</a:t>
            </a:r>
            <a:r>
              <a:rPr lang="es-ES" sz="1050" dirty="0"/>
              <a:t> </a:t>
            </a:r>
            <a:r>
              <a:rPr lang="es-ES" sz="1200" dirty="0"/>
              <a:t>como en </a:t>
            </a:r>
            <a:r>
              <a:rPr lang="es-ES" sz="1050" i="1" dirty="0"/>
              <a:t>Next_3</a:t>
            </a:r>
            <a:r>
              <a:rPr lang="es-ES" sz="1050" dirty="0"/>
              <a:t> </a:t>
            </a:r>
            <a:r>
              <a:rPr lang="es-ES" sz="1200" dirty="0"/>
              <a:t>se repite un patrón: Disminuye la concentración de compras en el espacio tiempo. Pero podemos tomar el Q3 de </a:t>
            </a:r>
            <a:r>
              <a:rPr lang="es-ES" sz="1050" i="1" dirty="0"/>
              <a:t>Next_1</a:t>
            </a:r>
            <a:r>
              <a:rPr lang="es-ES" sz="1200" dirty="0"/>
              <a:t> como otro punto interesante.</a:t>
            </a:r>
          </a:p>
          <a:p>
            <a:endParaRPr lang="es-ES" sz="1200" dirty="0"/>
          </a:p>
          <a:p>
            <a:r>
              <a:rPr lang="es-ES" sz="1200" dirty="0"/>
              <a:t>El </a:t>
            </a:r>
            <a:r>
              <a:rPr lang="es-ES" sz="1050" i="1" dirty="0"/>
              <a:t>punto de rescate </a:t>
            </a:r>
            <a:r>
              <a:rPr lang="es-ES" sz="1200" dirty="0"/>
              <a:t>lo podemos establecer a través del valor entre </a:t>
            </a:r>
            <a:r>
              <a:rPr lang="es-ES" sz="1050" i="1" dirty="0"/>
              <a:t>Q3</a:t>
            </a:r>
            <a:r>
              <a:rPr lang="es-ES" sz="1200" dirty="0"/>
              <a:t> y </a:t>
            </a:r>
            <a:r>
              <a:rPr lang="es-ES" sz="1050" i="1" dirty="0"/>
              <a:t>MAX</a:t>
            </a:r>
            <a:r>
              <a:rPr lang="es-ES" sz="1200" dirty="0"/>
              <a:t> de </a:t>
            </a:r>
            <a:r>
              <a:rPr lang="es-ES" sz="1050" i="1" dirty="0"/>
              <a:t>Next_1</a:t>
            </a:r>
            <a:r>
              <a:rPr lang="es-ES" sz="1200" i="1" dirty="0"/>
              <a:t>.</a:t>
            </a:r>
            <a:endParaRPr lang="es-ES" sz="1200" dirty="0"/>
          </a:p>
        </p:txBody>
      </p:sp>
      <p:grpSp>
        <p:nvGrpSpPr>
          <p:cNvPr id="8" name="Grupo 7">
            <a:extLst>
              <a:ext uri="{FF2B5EF4-FFF2-40B4-BE49-F238E27FC236}">
                <a16:creationId xmlns:a16="http://schemas.microsoft.com/office/drawing/2014/main" id="{E57BE717-0B11-444B-81FC-81A637C75899}"/>
              </a:ext>
            </a:extLst>
          </p:cNvPr>
          <p:cNvGrpSpPr/>
          <p:nvPr/>
        </p:nvGrpSpPr>
        <p:grpSpPr>
          <a:xfrm>
            <a:off x="783770" y="207665"/>
            <a:ext cx="4216401" cy="6442669"/>
            <a:chOff x="6095999" y="788446"/>
            <a:chExt cx="3835401" cy="5860500"/>
          </a:xfrm>
        </p:grpSpPr>
        <p:pic>
          <p:nvPicPr>
            <p:cNvPr id="9" name="Imagen 8">
              <a:extLst>
                <a:ext uri="{FF2B5EF4-FFF2-40B4-BE49-F238E27FC236}">
                  <a16:creationId xmlns:a16="http://schemas.microsoft.com/office/drawing/2014/main" id="{A341420C-6B25-41E7-868C-FE4EAC741048}"/>
                </a:ext>
              </a:extLst>
            </p:cNvPr>
            <p:cNvPicPr>
              <a:picLocks noChangeAspect="1"/>
            </p:cNvPicPr>
            <p:nvPr/>
          </p:nvPicPr>
          <p:blipFill rotWithShape="1">
            <a:blip r:embed="rId2">
              <a:extLst>
                <a:ext uri="{28A0092B-C50C-407E-A947-70E740481C1C}">
                  <a14:useLocalDpi xmlns:a14="http://schemas.microsoft.com/office/drawing/2010/main" val="0"/>
                </a:ext>
              </a:extLst>
            </a:blip>
            <a:srcRect b="91019"/>
            <a:stretch/>
          </p:blipFill>
          <p:spPr>
            <a:xfrm>
              <a:off x="6095999" y="788446"/>
              <a:ext cx="3835399" cy="214854"/>
            </a:xfrm>
            <a:prstGeom prst="rect">
              <a:avLst/>
            </a:prstGeom>
          </p:spPr>
        </p:pic>
        <p:pic>
          <p:nvPicPr>
            <p:cNvPr id="10" name="Imagen 9">
              <a:extLst>
                <a:ext uri="{FF2B5EF4-FFF2-40B4-BE49-F238E27FC236}">
                  <a16:creationId xmlns:a16="http://schemas.microsoft.com/office/drawing/2014/main" id="{815C9F44-0721-4F19-AAC1-0D38FC6A34D0}"/>
                </a:ext>
              </a:extLst>
            </p:cNvPr>
            <p:cNvPicPr>
              <a:picLocks noChangeAspect="1"/>
            </p:cNvPicPr>
            <p:nvPr/>
          </p:nvPicPr>
          <p:blipFill rotWithShape="1">
            <a:blip r:embed="rId2">
              <a:extLst>
                <a:ext uri="{28A0092B-C50C-407E-A947-70E740481C1C}">
                  <a14:useLocalDpi xmlns:a14="http://schemas.microsoft.com/office/drawing/2010/main" val="0"/>
                </a:ext>
              </a:extLst>
            </a:blip>
            <a:srcRect l="52214" t="12333" r="10636"/>
            <a:stretch/>
          </p:blipFill>
          <p:spPr>
            <a:xfrm>
              <a:off x="6096000" y="1003300"/>
              <a:ext cx="3835400" cy="5645646"/>
            </a:xfrm>
            <a:prstGeom prst="rect">
              <a:avLst/>
            </a:prstGeom>
          </p:spPr>
        </p:pic>
      </p:grpSp>
    </p:spTree>
    <p:extLst>
      <p:ext uri="{BB962C8B-B14F-4D97-AF65-F5344CB8AC3E}">
        <p14:creationId xmlns:p14="http://schemas.microsoft.com/office/powerpoint/2010/main" val="3550679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s redondeadas 13">
            <a:extLst>
              <a:ext uri="{FF2B5EF4-FFF2-40B4-BE49-F238E27FC236}">
                <a16:creationId xmlns:a16="http://schemas.microsoft.com/office/drawing/2014/main" id="{0F6A5B72-7BCF-451D-A68C-AA92251B5B56}"/>
              </a:ext>
            </a:extLst>
          </p:cNvPr>
          <p:cNvSpPr/>
          <p:nvPr/>
        </p:nvSpPr>
        <p:spPr>
          <a:xfrm>
            <a:off x="5962943" y="217557"/>
            <a:ext cx="5445287" cy="63814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OBSERVACIONES</a:t>
            </a:r>
          </a:p>
        </p:txBody>
      </p:sp>
      <p:graphicFrame>
        <p:nvGraphicFramePr>
          <p:cNvPr id="15" name="Tabla 14">
            <a:extLst>
              <a:ext uri="{FF2B5EF4-FFF2-40B4-BE49-F238E27FC236}">
                <a16:creationId xmlns:a16="http://schemas.microsoft.com/office/drawing/2014/main" id="{3B30B0D1-1D37-4708-96A5-C02F535E8E6C}"/>
              </a:ext>
            </a:extLst>
          </p:cNvPr>
          <p:cNvGraphicFramePr>
            <a:graphicFrameLocks noGrp="1"/>
          </p:cNvGraphicFramePr>
          <p:nvPr>
            <p:extLst>
              <p:ext uri="{D42A27DB-BD31-4B8C-83A1-F6EECF244321}">
                <p14:modId xmlns:p14="http://schemas.microsoft.com/office/powerpoint/2010/main" val="3916598609"/>
              </p:ext>
            </p:extLst>
          </p:nvPr>
        </p:nvGraphicFramePr>
        <p:xfrm>
          <a:off x="5962940" y="4768352"/>
          <a:ext cx="5445288" cy="1659136"/>
        </p:xfrm>
        <a:graphic>
          <a:graphicData uri="http://schemas.openxmlformats.org/drawingml/2006/table">
            <a:tbl>
              <a:tblPr firstRow="1" bandRow="1">
                <a:tableStyleId>{F5AB1C69-6EDB-4FF4-983F-18BD219EF322}</a:tableStyleId>
              </a:tblPr>
              <a:tblGrid>
                <a:gridCol w="1361322">
                  <a:extLst>
                    <a:ext uri="{9D8B030D-6E8A-4147-A177-3AD203B41FA5}">
                      <a16:colId xmlns:a16="http://schemas.microsoft.com/office/drawing/2014/main" val="2956526557"/>
                    </a:ext>
                  </a:extLst>
                </a:gridCol>
                <a:gridCol w="1311738">
                  <a:extLst>
                    <a:ext uri="{9D8B030D-6E8A-4147-A177-3AD203B41FA5}">
                      <a16:colId xmlns:a16="http://schemas.microsoft.com/office/drawing/2014/main" val="2851986784"/>
                    </a:ext>
                  </a:extLst>
                </a:gridCol>
                <a:gridCol w="1333500">
                  <a:extLst>
                    <a:ext uri="{9D8B030D-6E8A-4147-A177-3AD203B41FA5}">
                      <a16:colId xmlns:a16="http://schemas.microsoft.com/office/drawing/2014/main" val="1530170804"/>
                    </a:ext>
                  </a:extLst>
                </a:gridCol>
                <a:gridCol w="1438728">
                  <a:extLst>
                    <a:ext uri="{9D8B030D-6E8A-4147-A177-3AD203B41FA5}">
                      <a16:colId xmlns:a16="http://schemas.microsoft.com/office/drawing/2014/main" val="2567378131"/>
                    </a:ext>
                  </a:extLst>
                </a:gridCol>
              </a:tblGrid>
              <a:tr h="1043986">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Electrocardiografía</a:t>
                      </a:r>
                    </a:p>
                  </a:txBody>
                  <a:tcPr marL="249387" marR="249387" marT="124695" marB="124695">
                    <a:solidFill>
                      <a:srgbClr val="91CDC1"/>
                    </a:solidFill>
                  </a:tcPr>
                </a:tc>
                <a:tc>
                  <a:txBody>
                    <a:bodyPr/>
                    <a:lstStyle/>
                    <a:p>
                      <a:pPr algn="l">
                        <a:lnSpc>
                          <a:spcPct val="150000"/>
                        </a:lnSpc>
                      </a:pPr>
                      <a:r>
                        <a:rPr lang="es-ES" sz="1200" dirty="0"/>
                        <a:t>Cuidados Paliativos</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Menopausia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3 semanas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1.5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3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3 meses – 7 meses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sp>
        <p:nvSpPr>
          <p:cNvPr id="16" name="CuadroTexto 15">
            <a:extLst>
              <a:ext uri="{FF2B5EF4-FFF2-40B4-BE49-F238E27FC236}">
                <a16:creationId xmlns:a16="http://schemas.microsoft.com/office/drawing/2014/main" id="{DA91C01A-5DF8-46E8-A401-A151E7E37671}"/>
              </a:ext>
            </a:extLst>
          </p:cNvPr>
          <p:cNvSpPr txBox="1"/>
          <p:nvPr/>
        </p:nvSpPr>
        <p:spPr>
          <a:xfrm>
            <a:off x="5962942" y="997703"/>
            <a:ext cx="5445287" cy="3600986"/>
          </a:xfrm>
          <a:prstGeom prst="rect">
            <a:avLst/>
          </a:prstGeom>
          <a:noFill/>
        </p:spPr>
        <p:txBody>
          <a:bodyPr wrap="square" rtlCol="0">
            <a:spAutoFit/>
          </a:bodyPr>
          <a:lstStyle/>
          <a:p>
            <a:r>
              <a:rPr lang="es-ES" sz="1200" dirty="0"/>
              <a:t>Sólo el 31% de los alumnos que compraron </a:t>
            </a:r>
            <a:r>
              <a:rPr lang="es-ES" sz="1050" i="1" dirty="0">
                <a:solidFill>
                  <a:srgbClr val="10A6AE"/>
                </a:solidFill>
              </a:rPr>
              <a:t>SVB</a:t>
            </a:r>
            <a:r>
              <a:rPr lang="es-ES" sz="1200" dirty="0"/>
              <a:t> también compraron un segundo curso (</a:t>
            </a:r>
            <a:r>
              <a:rPr lang="es-ES" sz="1050" i="1" dirty="0"/>
              <a:t>Next_1</a:t>
            </a:r>
            <a:r>
              <a:rPr lang="es-ES" sz="1200" dirty="0"/>
              <a:t>), el 14% compró un tercer curso (</a:t>
            </a:r>
            <a:r>
              <a:rPr lang="es-ES" sz="1050" i="1" dirty="0"/>
              <a:t>Next_2</a:t>
            </a:r>
            <a:r>
              <a:rPr lang="es-ES" sz="1200" dirty="0"/>
              <a:t>) y el 7% compró un cuarto curso (</a:t>
            </a:r>
            <a:r>
              <a:rPr lang="es-ES" sz="1050" i="1" dirty="0"/>
              <a:t>Next_3</a:t>
            </a:r>
            <a:r>
              <a:rPr lang="es-ES" sz="1200" dirty="0"/>
              <a:t>).</a:t>
            </a:r>
          </a:p>
          <a:p>
            <a:endParaRPr lang="es-ES" sz="1200" dirty="0"/>
          </a:p>
          <a:p>
            <a:r>
              <a:rPr lang="es-ES" sz="1200" dirty="0"/>
              <a:t>Tal y cómo indica la MODA, la mayoría de los alumnos compran el siguiente curso el mismo día que compran </a:t>
            </a:r>
            <a:r>
              <a:rPr lang="es-ES" sz="1050" i="1" dirty="0">
                <a:solidFill>
                  <a:srgbClr val="10A6AE"/>
                </a:solidFill>
              </a:rPr>
              <a:t>SVB</a:t>
            </a:r>
            <a:r>
              <a:rPr lang="es-ES" sz="1200" dirty="0"/>
              <a:t>. Esto ocurre con toda la secuencia.</a:t>
            </a:r>
          </a:p>
          <a:p>
            <a:endParaRPr lang="es-ES" sz="1200" dirty="0"/>
          </a:p>
          <a:p>
            <a:r>
              <a:rPr lang="es-ES" sz="1200" dirty="0"/>
              <a:t>Sólo la MEDIANA en </a:t>
            </a:r>
            <a:r>
              <a:rPr lang="es-ES" sz="1050" i="1" dirty="0"/>
              <a:t>Next_1 </a:t>
            </a:r>
            <a:r>
              <a:rPr lang="es-ES" sz="1200" dirty="0"/>
              <a:t>nos ofrece una métrica útil. Es suficientemente válida como para establecer un primer punto de partida a la hora de construir una secuencia de recomendaciones.</a:t>
            </a:r>
          </a:p>
          <a:p>
            <a:endParaRPr lang="es-ES" sz="1200" dirty="0"/>
          </a:p>
          <a:p>
            <a:r>
              <a:rPr lang="es-ES" sz="1200" dirty="0"/>
              <a:t>EL valor medio de la MEDIA da como resultado 49 días (o sea 1.5 meses). Este es otro punto útil para establecer otro punto en la secuencia de recomendaciones.</a:t>
            </a:r>
          </a:p>
          <a:p>
            <a:endParaRPr lang="es-ES" sz="1200" dirty="0"/>
          </a:p>
          <a:p>
            <a:r>
              <a:rPr lang="es-ES" sz="1200" dirty="0"/>
              <a:t>Tanto en </a:t>
            </a:r>
            <a:r>
              <a:rPr lang="es-ES" sz="1050" i="1" dirty="0"/>
              <a:t>Next_2</a:t>
            </a:r>
            <a:r>
              <a:rPr lang="es-ES" sz="1050" dirty="0"/>
              <a:t> </a:t>
            </a:r>
            <a:r>
              <a:rPr lang="es-ES" sz="1200" dirty="0"/>
              <a:t>como en </a:t>
            </a:r>
            <a:r>
              <a:rPr lang="es-ES" sz="1050" i="1" dirty="0"/>
              <a:t>Next_3</a:t>
            </a:r>
            <a:r>
              <a:rPr lang="es-ES" sz="1050" dirty="0"/>
              <a:t> </a:t>
            </a:r>
            <a:r>
              <a:rPr lang="es-ES" sz="1200" dirty="0"/>
              <a:t>se repite un patrón: Disminuye la concentración de compras en el espacio tiempo. Pero podemos tomar el Q3 de </a:t>
            </a:r>
            <a:r>
              <a:rPr lang="es-ES" sz="1050" i="1" dirty="0"/>
              <a:t>Next_1</a:t>
            </a:r>
            <a:r>
              <a:rPr lang="es-ES" sz="1200" dirty="0"/>
              <a:t> como otro punto interesante.</a:t>
            </a:r>
          </a:p>
          <a:p>
            <a:endParaRPr lang="es-ES" sz="1200" dirty="0"/>
          </a:p>
          <a:p>
            <a:r>
              <a:rPr lang="es-ES" sz="1200" dirty="0"/>
              <a:t>El </a:t>
            </a:r>
            <a:r>
              <a:rPr lang="es-ES" sz="1050" i="1" dirty="0"/>
              <a:t>punto de rescate </a:t>
            </a:r>
            <a:r>
              <a:rPr lang="es-ES" sz="1200" dirty="0"/>
              <a:t>lo podemos establecer a través del valor entre </a:t>
            </a:r>
            <a:r>
              <a:rPr lang="es-ES" sz="1050" i="1" dirty="0"/>
              <a:t>Q3</a:t>
            </a:r>
            <a:r>
              <a:rPr lang="es-ES" sz="1200" dirty="0"/>
              <a:t> y </a:t>
            </a:r>
            <a:r>
              <a:rPr lang="es-ES" sz="1050" i="1" dirty="0"/>
              <a:t>MAX</a:t>
            </a:r>
            <a:r>
              <a:rPr lang="es-ES" sz="1200" dirty="0"/>
              <a:t> de </a:t>
            </a:r>
            <a:r>
              <a:rPr lang="es-ES" sz="1050" i="1" dirty="0"/>
              <a:t>Next_1</a:t>
            </a:r>
            <a:r>
              <a:rPr lang="es-ES" sz="1200" i="1" dirty="0"/>
              <a:t>.</a:t>
            </a:r>
            <a:endParaRPr lang="es-ES" sz="1200" dirty="0"/>
          </a:p>
        </p:txBody>
      </p:sp>
      <p:grpSp>
        <p:nvGrpSpPr>
          <p:cNvPr id="8" name="Grupo 7">
            <a:extLst>
              <a:ext uri="{FF2B5EF4-FFF2-40B4-BE49-F238E27FC236}">
                <a16:creationId xmlns:a16="http://schemas.microsoft.com/office/drawing/2014/main" id="{4E433BF9-9ABF-4FB2-800B-FCC85CA3F1DF}"/>
              </a:ext>
            </a:extLst>
          </p:cNvPr>
          <p:cNvGrpSpPr/>
          <p:nvPr/>
        </p:nvGrpSpPr>
        <p:grpSpPr>
          <a:xfrm>
            <a:off x="783770" y="152518"/>
            <a:ext cx="4165600" cy="6705482"/>
            <a:chOff x="5835884" y="527930"/>
            <a:chExt cx="3816116" cy="6142908"/>
          </a:xfrm>
        </p:grpSpPr>
        <p:pic>
          <p:nvPicPr>
            <p:cNvPr id="9" name="Imagen 8">
              <a:extLst>
                <a:ext uri="{FF2B5EF4-FFF2-40B4-BE49-F238E27FC236}">
                  <a16:creationId xmlns:a16="http://schemas.microsoft.com/office/drawing/2014/main" id="{FF84BC6E-8A37-4899-8315-F11E8200510F}"/>
                </a:ext>
              </a:extLst>
            </p:cNvPr>
            <p:cNvPicPr>
              <a:picLocks noChangeAspect="1"/>
            </p:cNvPicPr>
            <p:nvPr/>
          </p:nvPicPr>
          <p:blipFill rotWithShape="1">
            <a:blip r:embed="rId2">
              <a:extLst>
                <a:ext uri="{28A0092B-C50C-407E-A947-70E740481C1C}">
                  <a14:useLocalDpi xmlns:a14="http://schemas.microsoft.com/office/drawing/2010/main" val="0"/>
                </a:ext>
              </a:extLst>
            </a:blip>
            <a:srcRect l="6648" r="6179" b="88587"/>
            <a:stretch/>
          </p:blipFill>
          <p:spPr>
            <a:xfrm>
              <a:off x="5835884" y="527930"/>
              <a:ext cx="3816116" cy="399170"/>
            </a:xfrm>
            <a:prstGeom prst="rect">
              <a:avLst/>
            </a:prstGeom>
          </p:spPr>
        </p:pic>
        <p:pic>
          <p:nvPicPr>
            <p:cNvPr id="11" name="Imagen 10">
              <a:extLst>
                <a:ext uri="{FF2B5EF4-FFF2-40B4-BE49-F238E27FC236}">
                  <a16:creationId xmlns:a16="http://schemas.microsoft.com/office/drawing/2014/main" id="{7A65245B-6623-4669-8986-48C76CB12EA9}"/>
                </a:ext>
              </a:extLst>
            </p:cNvPr>
            <p:cNvPicPr>
              <a:picLocks noChangeAspect="1"/>
            </p:cNvPicPr>
            <p:nvPr/>
          </p:nvPicPr>
          <p:blipFill rotWithShape="1">
            <a:blip r:embed="rId2">
              <a:extLst>
                <a:ext uri="{28A0092B-C50C-407E-A947-70E740481C1C}">
                  <a14:useLocalDpi xmlns:a14="http://schemas.microsoft.com/office/drawing/2010/main" val="0"/>
                </a:ext>
              </a:extLst>
            </a:blip>
            <a:srcRect l="52973" t="11412"/>
            <a:stretch/>
          </p:blipFill>
          <p:spPr>
            <a:xfrm>
              <a:off x="5835884" y="927100"/>
              <a:ext cx="3816116" cy="5743738"/>
            </a:xfrm>
            <a:prstGeom prst="rect">
              <a:avLst/>
            </a:prstGeom>
          </p:spPr>
        </p:pic>
      </p:grpSp>
    </p:spTree>
    <p:extLst>
      <p:ext uri="{BB962C8B-B14F-4D97-AF65-F5344CB8AC3E}">
        <p14:creationId xmlns:p14="http://schemas.microsoft.com/office/powerpoint/2010/main" val="3493560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s redondeadas 13">
            <a:extLst>
              <a:ext uri="{FF2B5EF4-FFF2-40B4-BE49-F238E27FC236}">
                <a16:creationId xmlns:a16="http://schemas.microsoft.com/office/drawing/2014/main" id="{0F6A5B72-7BCF-451D-A68C-AA92251B5B56}"/>
              </a:ext>
            </a:extLst>
          </p:cNvPr>
          <p:cNvSpPr/>
          <p:nvPr/>
        </p:nvSpPr>
        <p:spPr>
          <a:xfrm>
            <a:off x="5962943" y="217557"/>
            <a:ext cx="5445287" cy="638142"/>
          </a:xfrm>
          <a:prstGeom prst="roundRect">
            <a:avLst/>
          </a:prstGeom>
          <a:solidFill>
            <a:srgbClr val="91CDC1"/>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OBSERVACIONES</a:t>
            </a:r>
          </a:p>
        </p:txBody>
      </p:sp>
      <p:graphicFrame>
        <p:nvGraphicFramePr>
          <p:cNvPr id="15" name="Tabla 14">
            <a:extLst>
              <a:ext uri="{FF2B5EF4-FFF2-40B4-BE49-F238E27FC236}">
                <a16:creationId xmlns:a16="http://schemas.microsoft.com/office/drawing/2014/main" id="{3B30B0D1-1D37-4708-96A5-C02F535E8E6C}"/>
              </a:ext>
            </a:extLst>
          </p:cNvPr>
          <p:cNvGraphicFramePr>
            <a:graphicFrameLocks noGrp="1"/>
          </p:cNvGraphicFramePr>
          <p:nvPr>
            <p:extLst>
              <p:ext uri="{D42A27DB-BD31-4B8C-83A1-F6EECF244321}">
                <p14:modId xmlns:p14="http://schemas.microsoft.com/office/powerpoint/2010/main" val="3281130839"/>
              </p:ext>
            </p:extLst>
          </p:nvPr>
        </p:nvGraphicFramePr>
        <p:xfrm>
          <a:off x="5962940" y="4768352"/>
          <a:ext cx="5445288" cy="1884072"/>
        </p:xfrm>
        <a:graphic>
          <a:graphicData uri="http://schemas.openxmlformats.org/drawingml/2006/table">
            <a:tbl>
              <a:tblPr firstRow="1" bandRow="1">
                <a:tableStyleId>{F5AB1C69-6EDB-4FF4-983F-18BD219EF322}</a:tableStyleId>
              </a:tblPr>
              <a:tblGrid>
                <a:gridCol w="1361322">
                  <a:extLst>
                    <a:ext uri="{9D8B030D-6E8A-4147-A177-3AD203B41FA5}">
                      <a16:colId xmlns:a16="http://schemas.microsoft.com/office/drawing/2014/main" val="2956526557"/>
                    </a:ext>
                  </a:extLst>
                </a:gridCol>
                <a:gridCol w="1361322">
                  <a:extLst>
                    <a:ext uri="{9D8B030D-6E8A-4147-A177-3AD203B41FA5}">
                      <a16:colId xmlns:a16="http://schemas.microsoft.com/office/drawing/2014/main" val="2851986784"/>
                    </a:ext>
                  </a:extLst>
                </a:gridCol>
                <a:gridCol w="1361322">
                  <a:extLst>
                    <a:ext uri="{9D8B030D-6E8A-4147-A177-3AD203B41FA5}">
                      <a16:colId xmlns:a16="http://schemas.microsoft.com/office/drawing/2014/main" val="1530170804"/>
                    </a:ext>
                  </a:extLst>
                </a:gridCol>
                <a:gridCol w="1361322">
                  <a:extLst>
                    <a:ext uri="{9D8B030D-6E8A-4147-A177-3AD203B41FA5}">
                      <a16:colId xmlns:a16="http://schemas.microsoft.com/office/drawing/2014/main" val="2567378131"/>
                    </a:ext>
                  </a:extLst>
                </a:gridCol>
              </a:tblGrid>
              <a:tr h="1043986">
                <a:tc>
                  <a:txBody>
                    <a:bodyPr/>
                    <a:lstStyle/>
                    <a:p>
                      <a:pPr marL="0" indent="0" algn="l">
                        <a:lnSpc>
                          <a:spcPct val="150000"/>
                        </a:lnSpc>
                        <a:buFont typeface="Arial" panose="020B0604020202020204" pitchFamily="34" charset="0"/>
                        <a:buNone/>
                      </a:pPr>
                      <a:r>
                        <a:rPr lang="es-ES" sz="1200" dirty="0"/>
                        <a:t>violencia De Género</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Evaluación Y Tratamiento De Úlceras Por Presión</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Actualización En Neonatología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2 meses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5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12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1 – 2.5 años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sp>
        <p:nvSpPr>
          <p:cNvPr id="16" name="CuadroTexto 15">
            <a:extLst>
              <a:ext uri="{FF2B5EF4-FFF2-40B4-BE49-F238E27FC236}">
                <a16:creationId xmlns:a16="http://schemas.microsoft.com/office/drawing/2014/main" id="{DA91C01A-5DF8-46E8-A401-A151E7E37671}"/>
              </a:ext>
            </a:extLst>
          </p:cNvPr>
          <p:cNvSpPr txBox="1"/>
          <p:nvPr/>
        </p:nvSpPr>
        <p:spPr>
          <a:xfrm>
            <a:off x="5962942" y="997703"/>
            <a:ext cx="5445287" cy="3785652"/>
          </a:xfrm>
          <a:prstGeom prst="rect">
            <a:avLst/>
          </a:prstGeom>
          <a:noFill/>
        </p:spPr>
        <p:txBody>
          <a:bodyPr wrap="square" rtlCol="0">
            <a:spAutoFit/>
          </a:bodyPr>
          <a:lstStyle/>
          <a:p>
            <a:r>
              <a:rPr lang="es-ES" sz="1200" dirty="0"/>
              <a:t>Sólo el 42% de los alumnos que compraron </a:t>
            </a:r>
            <a:r>
              <a:rPr lang="es-ES" sz="1050" i="1" dirty="0">
                <a:solidFill>
                  <a:srgbClr val="10A6AE"/>
                </a:solidFill>
              </a:rPr>
              <a:t>Complicaciones Durante El Embarazo</a:t>
            </a:r>
            <a:r>
              <a:rPr lang="es-ES" sz="1200" dirty="0"/>
              <a:t> también compraron un segundo curso (</a:t>
            </a:r>
            <a:r>
              <a:rPr lang="es-ES" sz="1050" i="1" dirty="0"/>
              <a:t>Next_1</a:t>
            </a:r>
            <a:r>
              <a:rPr lang="es-ES" sz="1200" dirty="0"/>
              <a:t>), el 22% compró un tercer curso (</a:t>
            </a:r>
            <a:r>
              <a:rPr lang="es-ES" sz="1050" i="1" dirty="0"/>
              <a:t>Next_2</a:t>
            </a:r>
            <a:r>
              <a:rPr lang="es-ES" sz="1200" dirty="0"/>
              <a:t>) y el 14% compró un cuarto curso (</a:t>
            </a:r>
            <a:r>
              <a:rPr lang="es-ES" sz="1050" i="1" dirty="0"/>
              <a:t>Next_3</a:t>
            </a:r>
            <a:r>
              <a:rPr lang="es-ES" sz="1200" dirty="0"/>
              <a:t>).</a:t>
            </a:r>
          </a:p>
          <a:p>
            <a:endParaRPr lang="es-ES" sz="1200" dirty="0"/>
          </a:p>
          <a:p>
            <a:r>
              <a:rPr lang="es-ES" sz="1200" dirty="0"/>
              <a:t>Tal y cómo indica la MODA, la mayoría de los alumnos compran el siguiente curso el mismo día que compran </a:t>
            </a:r>
            <a:r>
              <a:rPr lang="es-ES" sz="1050" i="1" dirty="0">
                <a:solidFill>
                  <a:srgbClr val="10A6AE"/>
                </a:solidFill>
              </a:rPr>
              <a:t>Complicaciones Durante El Embarazo</a:t>
            </a:r>
            <a:r>
              <a:rPr lang="es-ES" sz="1200" dirty="0"/>
              <a:t>. Esto ocurre con toda la secuencia.</a:t>
            </a:r>
          </a:p>
          <a:p>
            <a:endParaRPr lang="es-ES" sz="1200" dirty="0"/>
          </a:p>
          <a:p>
            <a:r>
              <a:rPr lang="es-ES" sz="1200" dirty="0"/>
              <a:t>Sólo la MEDIANA en </a:t>
            </a:r>
            <a:r>
              <a:rPr lang="es-ES" sz="1050" i="1" dirty="0"/>
              <a:t>Next_1 </a:t>
            </a:r>
            <a:r>
              <a:rPr lang="es-ES" sz="1200" dirty="0"/>
              <a:t>nos ofrece una métrica útil. Es suficientemente válida como para establecer un primer punto de partida a la hora de construir una secuencia de recomendaciones.</a:t>
            </a:r>
          </a:p>
          <a:p>
            <a:endParaRPr lang="es-ES" sz="1200" dirty="0"/>
          </a:p>
          <a:p>
            <a:r>
              <a:rPr lang="es-ES" sz="1200" dirty="0"/>
              <a:t>EL valor medio de la MEDIA da como resultado 153 días (o sea 5 meses). Este es otro punto útil para establecer otro punto en la secuencia de recomendaciones.</a:t>
            </a:r>
          </a:p>
          <a:p>
            <a:endParaRPr lang="es-ES" sz="1200" dirty="0"/>
          </a:p>
          <a:p>
            <a:r>
              <a:rPr lang="es-ES" sz="1200" dirty="0"/>
              <a:t>Tanto en </a:t>
            </a:r>
            <a:r>
              <a:rPr lang="es-ES" sz="1050" i="1" dirty="0"/>
              <a:t>Next_2</a:t>
            </a:r>
            <a:r>
              <a:rPr lang="es-ES" sz="1050" dirty="0"/>
              <a:t> </a:t>
            </a:r>
            <a:r>
              <a:rPr lang="es-ES" sz="1200" dirty="0"/>
              <a:t>como en </a:t>
            </a:r>
            <a:r>
              <a:rPr lang="es-ES" sz="1050" i="1" dirty="0"/>
              <a:t>Next_3</a:t>
            </a:r>
            <a:r>
              <a:rPr lang="es-ES" sz="1050" dirty="0"/>
              <a:t> </a:t>
            </a:r>
            <a:r>
              <a:rPr lang="es-ES" sz="1200" dirty="0"/>
              <a:t>se repite un patrón: Disminuye la concentración de compras en el espacio tiempo. Pero podemos tomar el Q3 de </a:t>
            </a:r>
            <a:r>
              <a:rPr lang="es-ES" sz="1050" i="1" dirty="0"/>
              <a:t>Next_1</a:t>
            </a:r>
            <a:r>
              <a:rPr lang="es-ES" sz="1200" dirty="0"/>
              <a:t> como otro punto interesante.</a:t>
            </a:r>
          </a:p>
          <a:p>
            <a:endParaRPr lang="es-ES" sz="1200" dirty="0"/>
          </a:p>
          <a:p>
            <a:r>
              <a:rPr lang="es-ES" sz="1200" dirty="0"/>
              <a:t>El </a:t>
            </a:r>
            <a:r>
              <a:rPr lang="es-ES" sz="1050" i="1" dirty="0"/>
              <a:t>punto de rescate </a:t>
            </a:r>
            <a:r>
              <a:rPr lang="es-ES" sz="1200" dirty="0"/>
              <a:t>lo podemos establecer a través del valor entre </a:t>
            </a:r>
            <a:r>
              <a:rPr lang="es-ES" sz="1050" i="1" dirty="0"/>
              <a:t>Q3</a:t>
            </a:r>
            <a:r>
              <a:rPr lang="es-ES" sz="1200" dirty="0"/>
              <a:t> y </a:t>
            </a:r>
            <a:r>
              <a:rPr lang="es-ES" sz="1050" i="1" dirty="0"/>
              <a:t>MAX</a:t>
            </a:r>
            <a:r>
              <a:rPr lang="es-ES" sz="1200" dirty="0"/>
              <a:t> de </a:t>
            </a:r>
            <a:r>
              <a:rPr lang="es-ES" sz="1050" i="1" dirty="0"/>
              <a:t>Next_1</a:t>
            </a:r>
            <a:r>
              <a:rPr lang="es-ES" sz="1200" i="1" dirty="0"/>
              <a:t>.</a:t>
            </a:r>
            <a:endParaRPr lang="es-ES" sz="1200" dirty="0"/>
          </a:p>
        </p:txBody>
      </p:sp>
      <p:grpSp>
        <p:nvGrpSpPr>
          <p:cNvPr id="8" name="Grupo 7">
            <a:extLst>
              <a:ext uri="{FF2B5EF4-FFF2-40B4-BE49-F238E27FC236}">
                <a16:creationId xmlns:a16="http://schemas.microsoft.com/office/drawing/2014/main" id="{A408FE0B-90EA-47AC-8491-850E62404505}"/>
              </a:ext>
            </a:extLst>
          </p:cNvPr>
          <p:cNvGrpSpPr/>
          <p:nvPr/>
        </p:nvGrpSpPr>
        <p:grpSpPr>
          <a:xfrm>
            <a:off x="783770" y="224660"/>
            <a:ext cx="4178300" cy="6543995"/>
            <a:chOff x="6489698" y="823444"/>
            <a:chExt cx="3822702" cy="5987062"/>
          </a:xfrm>
        </p:grpSpPr>
        <p:pic>
          <p:nvPicPr>
            <p:cNvPr id="9" name="Imagen 8">
              <a:extLst>
                <a:ext uri="{FF2B5EF4-FFF2-40B4-BE49-F238E27FC236}">
                  <a16:creationId xmlns:a16="http://schemas.microsoft.com/office/drawing/2014/main" id="{94D52F28-E2E1-47E2-84A1-3CE8314EACD6}"/>
                </a:ext>
              </a:extLst>
            </p:cNvPr>
            <p:cNvPicPr>
              <a:picLocks noChangeAspect="1"/>
            </p:cNvPicPr>
            <p:nvPr/>
          </p:nvPicPr>
          <p:blipFill rotWithShape="1">
            <a:blip r:embed="rId2">
              <a:extLst>
                <a:ext uri="{28A0092B-C50C-407E-A947-70E740481C1C}">
                  <a14:useLocalDpi xmlns:a14="http://schemas.microsoft.com/office/drawing/2010/main" val="0"/>
                </a:ext>
              </a:extLst>
            </a:blip>
            <a:srcRect t="2" b="88541"/>
            <a:stretch/>
          </p:blipFill>
          <p:spPr>
            <a:xfrm>
              <a:off x="6489698" y="823444"/>
              <a:ext cx="3822702" cy="319556"/>
            </a:xfrm>
            <a:prstGeom prst="rect">
              <a:avLst/>
            </a:prstGeom>
          </p:spPr>
        </p:pic>
        <p:pic>
          <p:nvPicPr>
            <p:cNvPr id="10" name="Imagen 9">
              <a:extLst>
                <a:ext uri="{FF2B5EF4-FFF2-40B4-BE49-F238E27FC236}">
                  <a16:creationId xmlns:a16="http://schemas.microsoft.com/office/drawing/2014/main" id="{AEECCFED-9E73-47DE-B091-A5112A125C41}"/>
                </a:ext>
              </a:extLst>
            </p:cNvPr>
            <p:cNvPicPr>
              <a:picLocks noChangeAspect="1"/>
            </p:cNvPicPr>
            <p:nvPr/>
          </p:nvPicPr>
          <p:blipFill rotWithShape="1">
            <a:blip r:embed="rId2">
              <a:extLst>
                <a:ext uri="{28A0092B-C50C-407E-A947-70E740481C1C}">
                  <a14:useLocalDpi xmlns:a14="http://schemas.microsoft.com/office/drawing/2010/main" val="0"/>
                </a:ext>
              </a:extLst>
            </a:blip>
            <a:srcRect l="52725" t="12243" r="4086"/>
            <a:stretch/>
          </p:blipFill>
          <p:spPr>
            <a:xfrm>
              <a:off x="6489699" y="1143000"/>
              <a:ext cx="3822701" cy="5667506"/>
            </a:xfrm>
            <a:prstGeom prst="rect">
              <a:avLst/>
            </a:prstGeom>
          </p:spPr>
        </p:pic>
      </p:grpSp>
    </p:spTree>
    <p:extLst>
      <p:ext uri="{BB962C8B-B14F-4D97-AF65-F5344CB8AC3E}">
        <p14:creationId xmlns:p14="http://schemas.microsoft.com/office/powerpoint/2010/main" val="7307941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1354217"/>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MÉTRICAS</a:t>
            </a:r>
          </a:p>
          <a:p>
            <a:pPr algn="ctr"/>
            <a:r>
              <a:rPr lang="es-ES" sz="2800" dirty="0">
                <a:ln w="28575">
                  <a:noFill/>
                </a:ln>
                <a:solidFill>
                  <a:srgbClr val="44B5B1"/>
                </a:solidFill>
              </a:rPr>
              <a:t>Resumen</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375740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n 23">
            <a:extLst>
              <a:ext uri="{FF2B5EF4-FFF2-40B4-BE49-F238E27FC236}">
                <a16:creationId xmlns:a16="http://schemas.microsoft.com/office/drawing/2014/main" id="{5D1958A3-3103-4963-8FE5-71F13D11BBBC}"/>
              </a:ext>
            </a:extLst>
          </p:cNvPr>
          <p:cNvPicPr>
            <a:picLocks noChangeAspect="1"/>
          </p:cNvPicPr>
          <p:nvPr/>
        </p:nvPicPr>
        <p:blipFill rotWithShape="1">
          <a:blip r:embed="rId2">
            <a:extLst>
              <a:ext uri="{28A0092B-C50C-407E-A947-70E740481C1C}">
                <a14:useLocalDpi xmlns:a14="http://schemas.microsoft.com/office/drawing/2010/main" val="0"/>
              </a:ext>
            </a:extLst>
          </a:blip>
          <a:srcRect l="45054" t="2" b="91573"/>
          <a:stretch/>
        </p:blipFill>
        <p:spPr>
          <a:xfrm>
            <a:off x="1384805" y="4422436"/>
            <a:ext cx="3654215" cy="408790"/>
          </a:xfrm>
          <a:prstGeom prst="rect">
            <a:avLst/>
          </a:prstGeom>
        </p:spPr>
      </p:pic>
      <p:pic>
        <p:nvPicPr>
          <p:cNvPr id="21" name="Imagen 20">
            <a:extLst>
              <a:ext uri="{FF2B5EF4-FFF2-40B4-BE49-F238E27FC236}">
                <a16:creationId xmlns:a16="http://schemas.microsoft.com/office/drawing/2014/main" id="{6DC169FA-4646-4127-AF03-29479900E566}"/>
              </a:ext>
            </a:extLst>
          </p:cNvPr>
          <p:cNvPicPr>
            <a:picLocks noChangeAspect="1"/>
          </p:cNvPicPr>
          <p:nvPr/>
        </p:nvPicPr>
        <p:blipFill rotWithShape="1">
          <a:blip r:embed="rId3">
            <a:extLst>
              <a:ext uri="{28A0092B-C50C-407E-A947-70E740481C1C}">
                <a14:useLocalDpi xmlns:a14="http://schemas.microsoft.com/office/drawing/2010/main" val="0"/>
              </a:ext>
            </a:extLst>
          </a:blip>
          <a:srcRect l="57477" r="6179" b="93365"/>
          <a:stretch/>
        </p:blipFill>
        <p:spPr>
          <a:xfrm>
            <a:off x="1849912" y="2351976"/>
            <a:ext cx="2436583" cy="355374"/>
          </a:xfrm>
          <a:prstGeom prst="rect">
            <a:avLst/>
          </a:prstGeom>
        </p:spPr>
      </p:pic>
      <p:pic>
        <p:nvPicPr>
          <p:cNvPr id="18" name="Imagen 17">
            <a:extLst>
              <a:ext uri="{FF2B5EF4-FFF2-40B4-BE49-F238E27FC236}">
                <a16:creationId xmlns:a16="http://schemas.microsoft.com/office/drawing/2014/main" id="{CA15B25E-4EA1-4D36-A698-DBB585D4A116}"/>
              </a:ext>
            </a:extLst>
          </p:cNvPr>
          <p:cNvPicPr>
            <a:picLocks noChangeAspect="1"/>
          </p:cNvPicPr>
          <p:nvPr/>
        </p:nvPicPr>
        <p:blipFill rotWithShape="1">
          <a:blip r:embed="rId4">
            <a:extLst>
              <a:ext uri="{28A0092B-C50C-407E-A947-70E740481C1C}">
                <a14:useLocalDpi xmlns:a14="http://schemas.microsoft.com/office/drawing/2010/main" val="0"/>
              </a:ext>
            </a:extLst>
          </a:blip>
          <a:srcRect l="38562" t="-125" b="91019"/>
          <a:stretch/>
        </p:blipFill>
        <p:spPr>
          <a:xfrm>
            <a:off x="979054" y="152096"/>
            <a:ext cx="4218864" cy="390002"/>
          </a:xfrm>
          <a:prstGeom prst="rect">
            <a:avLst/>
          </a:prstGeom>
        </p:spPr>
      </p:pic>
      <p:graphicFrame>
        <p:nvGraphicFramePr>
          <p:cNvPr id="7" name="Tabla 6">
            <a:extLst>
              <a:ext uri="{FF2B5EF4-FFF2-40B4-BE49-F238E27FC236}">
                <a16:creationId xmlns:a16="http://schemas.microsoft.com/office/drawing/2014/main" id="{610ED401-676D-408E-8DCF-B38C389B8594}"/>
              </a:ext>
            </a:extLst>
          </p:cNvPr>
          <p:cNvGraphicFramePr>
            <a:graphicFrameLocks noGrp="1"/>
          </p:cNvGraphicFramePr>
          <p:nvPr>
            <p:extLst>
              <p:ext uri="{D42A27DB-BD31-4B8C-83A1-F6EECF244321}">
                <p14:modId xmlns:p14="http://schemas.microsoft.com/office/powerpoint/2010/main" val="842831251"/>
              </p:ext>
            </p:extLst>
          </p:nvPr>
        </p:nvGraphicFramePr>
        <p:xfrm>
          <a:off x="6720776" y="2381949"/>
          <a:ext cx="5125664" cy="1870380"/>
        </p:xfrm>
        <a:graphic>
          <a:graphicData uri="http://schemas.openxmlformats.org/drawingml/2006/table">
            <a:tbl>
              <a:tblPr firstRow="1" bandRow="1">
                <a:tableStyleId>{F5AB1C69-6EDB-4FF4-983F-18BD219EF322}</a:tableStyleId>
              </a:tblPr>
              <a:tblGrid>
                <a:gridCol w="1281416">
                  <a:extLst>
                    <a:ext uri="{9D8B030D-6E8A-4147-A177-3AD203B41FA5}">
                      <a16:colId xmlns:a16="http://schemas.microsoft.com/office/drawing/2014/main" val="2956526557"/>
                    </a:ext>
                  </a:extLst>
                </a:gridCol>
                <a:gridCol w="1281416">
                  <a:extLst>
                    <a:ext uri="{9D8B030D-6E8A-4147-A177-3AD203B41FA5}">
                      <a16:colId xmlns:a16="http://schemas.microsoft.com/office/drawing/2014/main" val="2851986784"/>
                    </a:ext>
                  </a:extLst>
                </a:gridCol>
                <a:gridCol w="1281416">
                  <a:extLst>
                    <a:ext uri="{9D8B030D-6E8A-4147-A177-3AD203B41FA5}">
                      <a16:colId xmlns:a16="http://schemas.microsoft.com/office/drawing/2014/main" val="1530170804"/>
                    </a:ext>
                  </a:extLst>
                </a:gridCol>
                <a:gridCol w="1281416">
                  <a:extLst>
                    <a:ext uri="{9D8B030D-6E8A-4147-A177-3AD203B41FA5}">
                      <a16:colId xmlns:a16="http://schemas.microsoft.com/office/drawing/2014/main" val="2567378131"/>
                    </a:ext>
                  </a:extLst>
                </a:gridCol>
              </a:tblGrid>
              <a:tr h="759284">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NEXT_1</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NEXT_2</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NEXT_3</a:t>
                      </a:r>
                    </a:p>
                  </a:txBody>
                  <a:tcPr marL="249387" marR="249387" marT="124695" marB="124695">
                    <a:solidFill>
                      <a:srgbClr val="91CDC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Entre 3 semanas y 2 meses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Entre 1.5 y 5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Entre 3 y 12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Entre 3 meses y 2.5 años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cxnSp>
        <p:nvCxnSpPr>
          <p:cNvPr id="9" name="Conector: angular 8">
            <a:extLst>
              <a:ext uri="{FF2B5EF4-FFF2-40B4-BE49-F238E27FC236}">
                <a16:creationId xmlns:a16="http://schemas.microsoft.com/office/drawing/2014/main" id="{BDBABB46-FCE6-4F6C-B63B-A3017AD358BE}"/>
              </a:ext>
            </a:extLst>
          </p:cNvPr>
          <p:cNvCxnSpPr>
            <a:cxnSpLocks/>
            <a:endCxn id="7" idx="1"/>
          </p:cNvCxnSpPr>
          <p:nvPr/>
        </p:nvCxnSpPr>
        <p:spPr>
          <a:xfrm>
            <a:off x="5790848" y="1342784"/>
            <a:ext cx="929928" cy="1974355"/>
          </a:xfrm>
          <a:prstGeom prst="bentConnector3">
            <a:avLst>
              <a:gd name="adj1" fmla="val 50000"/>
            </a:avLst>
          </a:prstGeom>
          <a:ln>
            <a:solidFill>
              <a:srgbClr val="10A6AE"/>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r 12">
            <a:extLst>
              <a:ext uri="{FF2B5EF4-FFF2-40B4-BE49-F238E27FC236}">
                <a16:creationId xmlns:a16="http://schemas.microsoft.com/office/drawing/2014/main" id="{0CE992DE-8C08-4223-84ED-DFF4FA43C907}"/>
              </a:ext>
            </a:extLst>
          </p:cNvPr>
          <p:cNvCxnSpPr>
            <a:cxnSpLocks/>
            <a:endCxn id="7" idx="1"/>
          </p:cNvCxnSpPr>
          <p:nvPr/>
        </p:nvCxnSpPr>
        <p:spPr>
          <a:xfrm flipV="1">
            <a:off x="5790848" y="3317139"/>
            <a:ext cx="929928" cy="2251728"/>
          </a:xfrm>
          <a:prstGeom prst="bentConnector3">
            <a:avLst>
              <a:gd name="adj1" fmla="val 50000"/>
            </a:avLst>
          </a:prstGeom>
          <a:ln>
            <a:solidFill>
              <a:srgbClr val="10A6AE"/>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7C5A8150-46CD-4028-92DA-AFD45FD16123}"/>
              </a:ext>
            </a:extLst>
          </p:cNvPr>
          <p:cNvCxnSpPr>
            <a:endCxn id="7" idx="1"/>
          </p:cNvCxnSpPr>
          <p:nvPr/>
        </p:nvCxnSpPr>
        <p:spPr>
          <a:xfrm flipV="1">
            <a:off x="5790848" y="3317139"/>
            <a:ext cx="929928" cy="111862"/>
          </a:xfrm>
          <a:prstGeom prst="bentConnector3">
            <a:avLst/>
          </a:prstGeom>
          <a:ln>
            <a:solidFill>
              <a:srgbClr val="10A6AE"/>
            </a:solidFill>
            <a:tailEnd type="triangle"/>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189769F1-A099-4C73-813E-CB0C092899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graphicFrame>
        <p:nvGraphicFramePr>
          <p:cNvPr id="11" name="Tabla 10">
            <a:extLst>
              <a:ext uri="{FF2B5EF4-FFF2-40B4-BE49-F238E27FC236}">
                <a16:creationId xmlns:a16="http://schemas.microsoft.com/office/drawing/2014/main" id="{F7C5BB6B-F71B-41A7-8785-F6D0991FC406}"/>
              </a:ext>
            </a:extLst>
          </p:cNvPr>
          <p:cNvGraphicFramePr>
            <a:graphicFrameLocks noGrp="1"/>
          </p:cNvGraphicFramePr>
          <p:nvPr>
            <p:extLst>
              <p:ext uri="{D42A27DB-BD31-4B8C-83A1-F6EECF244321}">
                <p14:modId xmlns:p14="http://schemas.microsoft.com/office/powerpoint/2010/main" val="3483904180"/>
              </p:ext>
            </p:extLst>
          </p:nvPr>
        </p:nvGraphicFramePr>
        <p:xfrm>
          <a:off x="345560" y="376034"/>
          <a:ext cx="5445288" cy="1933499"/>
        </p:xfrm>
        <a:graphic>
          <a:graphicData uri="http://schemas.openxmlformats.org/drawingml/2006/table">
            <a:tbl>
              <a:tblPr firstRow="1" bandRow="1">
                <a:tableStyleId>{F5AB1C69-6EDB-4FF4-983F-18BD219EF322}</a:tableStyleId>
              </a:tblPr>
              <a:tblGrid>
                <a:gridCol w="1212560">
                  <a:extLst>
                    <a:ext uri="{9D8B030D-6E8A-4147-A177-3AD203B41FA5}">
                      <a16:colId xmlns:a16="http://schemas.microsoft.com/office/drawing/2014/main" val="2956526557"/>
                    </a:ext>
                  </a:extLst>
                </a:gridCol>
                <a:gridCol w="1143000">
                  <a:extLst>
                    <a:ext uri="{9D8B030D-6E8A-4147-A177-3AD203B41FA5}">
                      <a16:colId xmlns:a16="http://schemas.microsoft.com/office/drawing/2014/main" val="2851986784"/>
                    </a:ext>
                  </a:extLst>
                </a:gridCol>
                <a:gridCol w="1714500">
                  <a:extLst>
                    <a:ext uri="{9D8B030D-6E8A-4147-A177-3AD203B41FA5}">
                      <a16:colId xmlns:a16="http://schemas.microsoft.com/office/drawing/2014/main" val="1530170804"/>
                    </a:ext>
                  </a:extLst>
                </a:gridCol>
                <a:gridCol w="1375228">
                  <a:extLst>
                    <a:ext uri="{9D8B030D-6E8A-4147-A177-3AD203B41FA5}">
                      <a16:colId xmlns:a16="http://schemas.microsoft.com/office/drawing/2014/main" val="2567378131"/>
                    </a:ext>
                  </a:extLst>
                </a:gridCol>
              </a:tblGrid>
              <a:tr h="1043986">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Actualización En Medicina Interna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Soporte Vital Básico</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Actualización En Incidentes Con Múltiples Víctimas Y Catástrofes</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1 mes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3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7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7 meses – 1.3 años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graphicFrame>
        <p:nvGraphicFramePr>
          <p:cNvPr id="12" name="Tabla 11">
            <a:extLst>
              <a:ext uri="{FF2B5EF4-FFF2-40B4-BE49-F238E27FC236}">
                <a16:creationId xmlns:a16="http://schemas.microsoft.com/office/drawing/2014/main" id="{9343CA88-0DEC-4FF0-BD51-0E4BFBEBB6B2}"/>
              </a:ext>
            </a:extLst>
          </p:cNvPr>
          <p:cNvGraphicFramePr>
            <a:graphicFrameLocks noGrp="1"/>
          </p:cNvGraphicFramePr>
          <p:nvPr>
            <p:extLst>
              <p:ext uri="{D42A27DB-BD31-4B8C-83A1-F6EECF244321}">
                <p14:modId xmlns:p14="http://schemas.microsoft.com/office/powerpoint/2010/main" val="1873428905"/>
              </p:ext>
            </p:extLst>
          </p:nvPr>
        </p:nvGraphicFramePr>
        <p:xfrm>
          <a:off x="345560" y="2599432"/>
          <a:ext cx="5445288" cy="1659136"/>
        </p:xfrm>
        <a:graphic>
          <a:graphicData uri="http://schemas.openxmlformats.org/drawingml/2006/table">
            <a:tbl>
              <a:tblPr firstRow="1" bandRow="1">
                <a:tableStyleId>{F5AB1C69-6EDB-4FF4-983F-18BD219EF322}</a:tableStyleId>
              </a:tblPr>
              <a:tblGrid>
                <a:gridCol w="1361322">
                  <a:extLst>
                    <a:ext uri="{9D8B030D-6E8A-4147-A177-3AD203B41FA5}">
                      <a16:colId xmlns:a16="http://schemas.microsoft.com/office/drawing/2014/main" val="2956526557"/>
                    </a:ext>
                  </a:extLst>
                </a:gridCol>
                <a:gridCol w="1311738">
                  <a:extLst>
                    <a:ext uri="{9D8B030D-6E8A-4147-A177-3AD203B41FA5}">
                      <a16:colId xmlns:a16="http://schemas.microsoft.com/office/drawing/2014/main" val="2851986784"/>
                    </a:ext>
                  </a:extLst>
                </a:gridCol>
                <a:gridCol w="1333500">
                  <a:extLst>
                    <a:ext uri="{9D8B030D-6E8A-4147-A177-3AD203B41FA5}">
                      <a16:colId xmlns:a16="http://schemas.microsoft.com/office/drawing/2014/main" val="1530170804"/>
                    </a:ext>
                  </a:extLst>
                </a:gridCol>
                <a:gridCol w="1438728">
                  <a:extLst>
                    <a:ext uri="{9D8B030D-6E8A-4147-A177-3AD203B41FA5}">
                      <a16:colId xmlns:a16="http://schemas.microsoft.com/office/drawing/2014/main" val="2567378131"/>
                    </a:ext>
                  </a:extLst>
                </a:gridCol>
              </a:tblGrid>
              <a:tr h="1043986">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Electrocardiografía</a:t>
                      </a:r>
                    </a:p>
                  </a:txBody>
                  <a:tcPr marL="249387" marR="249387" marT="124695" marB="124695">
                    <a:solidFill>
                      <a:srgbClr val="91CDC1"/>
                    </a:solidFill>
                  </a:tcPr>
                </a:tc>
                <a:tc>
                  <a:txBody>
                    <a:bodyPr/>
                    <a:lstStyle/>
                    <a:p>
                      <a:pPr algn="l">
                        <a:lnSpc>
                          <a:spcPct val="150000"/>
                        </a:lnSpc>
                      </a:pPr>
                      <a:r>
                        <a:rPr lang="es-ES" sz="1200" dirty="0"/>
                        <a:t>Cuidados Paliativos</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Menopausia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3 semanas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1.5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3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3 meses – 7 meses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graphicFrame>
        <p:nvGraphicFramePr>
          <p:cNvPr id="14" name="Tabla 13">
            <a:extLst>
              <a:ext uri="{FF2B5EF4-FFF2-40B4-BE49-F238E27FC236}">
                <a16:creationId xmlns:a16="http://schemas.microsoft.com/office/drawing/2014/main" id="{E68410C3-15F3-46FC-95A1-278A4534A6B3}"/>
              </a:ext>
            </a:extLst>
          </p:cNvPr>
          <p:cNvGraphicFramePr>
            <a:graphicFrameLocks noGrp="1"/>
          </p:cNvGraphicFramePr>
          <p:nvPr>
            <p:extLst>
              <p:ext uri="{D42A27DB-BD31-4B8C-83A1-F6EECF244321}">
                <p14:modId xmlns:p14="http://schemas.microsoft.com/office/powerpoint/2010/main" val="840610461"/>
              </p:ext>
            </p:extLst>
          </p:nvPr>
        </p:nvGraphicFramePr>
        <p:xfrm>
          <a:off x="345560" y="4626831"/>
          <a:ext cx="5445288" cy="1884072"/>
        </p:xfrm>
        <a:graphic>
          <a:graphicData uri="http://schemas.openxmlformats.org/drawingml/2006/table">
            <a:tbl>
              <a:tblPr firstRow="1" bandRow="1">
                <a:tableStyleId>{F5AB1C69-6EDB-4FF4-983F-18BD219EF322}</a:tableStyleId>
              </a:tblPr>
              <a:tblGrid>
                <a:gridCol w="1361322">
                  <a:extLst>
                    <a:ext uri="{9D8B030D-6E8A-4147-A177-3AD203B41FA5}">
                      <a16:colId xmlns:a16="http://schemas.microsoft.com/office/drawing/2014/main" val="2956526557"/>
                    </a:ext>
                  </a:extLst>
                </a:gridCol>
                <a:gridCol w="1361322">
                  <a:extLst>
                    <a:ext uri="{9D8B030D-6E8A-4147-A177-3AD203B41FA5}">
                      <a16:colId xmlns:a16="http://schemas.microsoft.com/office/drawing/2014/main" val="2851986784"/>
                    </a:ext>
                  </a:extLst>
                </a:gridCol>
                <a:gridCol w="1361322">
                  <a:extLst>
                    <a:ext uri="{9D8B030D-6E8A-4147-A177-3AD203B41FA5}">
                      <a16:colId xmlns:a16="http://schemas.microsoft.com/office/drawing/2014/main" val="1530170804"/>
                    </a:ext>
                  </a:extLst>
                </a:gridCol>
                <a:gridCol w="1361322">
                  <a:extLst>
                    <a:ext uri="{9D8B030D-6E8A-4147-A177-3AD203B41FA5}">
                      <a16:colId xmlns:a16="http://schemas.microsoft.com/office/drawing/2014/main" val="2567378131"/>
                    </a:ext>
                  </a:extLst>
                </a:gridCol>
              </a:tblGrid>
              <a:tr h="1043986">
                <a:tc>
                  <a:txBody>
                    <a:bodyPr/>
                    <a:lstStyle/>
                    <a:p>
                      <a:pPr marL="0" indent="0" algn="l">
                        <a:lnSpc>
                          <a:spcPct val="150000"/>
                        </a:lnSpc>
                        <a:buFont typeface="Arial" panose="020B0604020202020204" pitchFamily="34" charset="0"/>
                        <a:buNone/>
                      </a:pPr>
                      <a:r>
                        <a:rPr lang="es-ES" sz="1200" dirty="0"/>
                        <a:t>violencia De Género</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Evaluación Y Tratamiento De Úlceras Por Presión</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200" dirty="0"/>
                        <a:t>Actualización En Neonatología</a:t>
                      </a:r>
                    </a:p>
                  </a:txBody>
                  <a:tcPr marL="249387" marR="249387" marT="124695" marB="124695">
                    <a:solidFill>
                      <a:srgbClr val="91CDC1"/>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s-ES" sz="1800" dirty="0"/>
                        <a:t>Punto de Rescate</a:t>
                      </a:r>
                    </a:p>
                  </a:txBody>
                  <a:tcPr marL="249387" marR="249387" marT="124695" marB="124695">
                    <a:solidFill>
                      <a:srgbClr val="46B5AF"/>
                    </a:solidFill>
                  </a:tcPr>
                </a:tc>
                <a:extLst>
                  <a:ext uri="{0D108BD9-81ED-4DB2-BD59-A6C34878D82A}">
                    <a16:rowId xmlns:a16="http://schemas.microsoft.com/office/drawing/2014/main" val="3879949841"/>
                  </a:ext>
                </a:extLst>
              </a:tr>
              <a:tr h="565723">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2 meses</a:t>
                      </a:r>
                    </a:p>
                  </a:txBody>
                  <a:tcPr marL="249387" marR="249387" marT="124695" marB="124695"/>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dirty="0"/>
                        <a:t>5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12 meses</a:t>
                      </a:r>
                    </a:p>
                  </a:txBody>
                  <a:tcPr marL="249387" marR="249387" marT="124695" marB="124695"/>
                </a:tc>
                <a:tc>
                  <a:txBody>
                    <a:bodyPr/>
                    <a:lstStyle/>
                    <a:p>
                      <a:pPr marL="0" indent="0" algn="ctr">
                        <a:lnSpc>
                          <a:spcPct val="100000"/>
                        </a:lnSpc>
                        <a:buFont typeface="Arial" panose="020B0604020202020204" pitchFamily="34" charset="0"/>
                        <a:buNone/>
                      </a:pPr>
                      <a:r>
                        <a:rPr lang="es-ES" sz="1200" dirty="0"/>
                        <a:t>1 – 2.5 años</a:t>
                      </a:r>
                    </a:p>
                  </a:txBody>
                  <a:tcPr marL="249387" marR="249387" marT="124695" marB="124695">
                    <a:solidFill>
                      <a:schemeClr val="bg1">
                        <a:lumMod val="75000"/>
                      </a:schemeClr>
                    </a:solidFill>
                  </a:tcPr>
                </a:tc>
                <a:extLst>
                  <a:ext uri="{0D108BD9-81ED-4DB2-BD59-A6C34878D82A}">
                    <a16:rowId xmlns:a16="http://schemas.microsoft.com/office/drawing/2014/main" val="3054435149"/>
                  </a:ext>
                </a:extLst>
              </a:tr>
            </a:tbl>
          </a:graphicData>
        </a:graphic>
      </p:graphicFrame>
      <p:sp>
        <p:nvSpPr>
          <p:cNvPr id="15" name="CuadroTexto 14">
            <a:extLst>
              <a:ext uri="{FF2B5EF4-FFF2-40B4-BE49-F238E27FC236}">
                <a16:creationId xmlns:a16="http://schemas.microsoft.com/office/drawing/2014/main" id="{92624DB2-7763-450E-AA7C-CA0FCD1669F5}"/>
              </a:ext>
            </a:extLst>
          </p:cNvPr>
          <p:cNvSpPr txBox="1"/>
          <p:nvPr/>
        </p:nvSpPr>
        <p:spPr>
          <a:xfrm>
            <a:off x="6720776" y="2043395"/>
            <a:ext cx="5125664" cy="338554"/>
          </a:xfrm>
          <a:prstGeom prst="rect">
            <a:avLst/>
          </a:prstGeom>
          <a:noFill/>
        </p:spPr>
        <p:txBody>
          <a:bodyPr wrap="square" rtlCol="0">
            <a:spAutoFit/>
          </a:bodyPr>
          <a:lstStyle/>
          <a:p>
            <a:pPr algn="ctr"/>
            <a:r>
              <a:rPr lang="es-ES" sz="1600" b="1" dirty="0"/>
              <a:t>RESUMEN DE LOS TIEMPOS A SEGUIR EN LA SECUENCIA</a:t>
            </a:r>
          </a:p>
        </p:txBody>
      </p:sp>
    </p:spTree>
    <p:extLst>
      <p:ext uri="{BB962C8B-B14F-4D97-AF65-F5344CB8AC3E}">
        <p14:creationId xmlns:p14="http://schemas.microsoft.com/office/powerpoint/2010/main" val="19203808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511C230F-EE41-4FE0-A2AE-EF55D19D2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104" y="349623"/>
            <a:ext cx="9368578" cy="6158753"/>
          </a:xfrm>
          <a:prstGeom prst="rect">
            <a:avLst/>
          </a:prstGeom>
        </p:spPr>
      </p:pic>
      <p:grpSp>
        <p:nvGrpSpPr>
          <p:cNvPr id="49" name="Grupo 48">
            <a:extLst>
              <a:ext uri="{FF2B5EF4-FFF2-40B4-BE49-F238E27FC236}">
                <a16:creationId xmlns:a16="http://schemas.microsoft.com/office/drawing/2014/main" id="{9AB51311-0FBE-429E-8B14-FC4EB88EC8A4}"/>
              </a:ext>
            </a:extLst>
          </p:cNvPr>
          <p:cNvGrpSpPr/>
          <p:nvPr/>
        </p:nvGrpSpPr>
        <p:grpSpPr>
          <a:xfrm>
            <a:off x="1914861" y="349622"/>
            <a:ext cx="8714821" cy="6160547"/>
            <a:chOff x="1914861" y="349622"/>
            <a:chExt cx="8714821" cy="6160547"/>
          </a:xfrm>
        </p:grpSpPr>
        <p:grpSp>
          <p:nvGrpSpPr>
            <p:cNvPr id="42" name="Grupo 41">
              <a:extLst>
                <a:ext uri="{FF2B5EF4-FFF2-40B4-BE49-F238E27FC236}">
                  <a16:creationId xmlns:a16="http://schemas.microsoft.com/office/drawing/2014/main" id="{5274B0F4-7D11-482D-BDD4-292A5E88CA4C}"/>
                </a:ext>
              </a:extLst>
            </p:cNvPr>
            <p:cNvGrpSpPr/>
            <p:nvPr/>
          </p:nvGrpSpPr>
          <p:grpSpPr>
            <a:xfrm>
              <a:off x="1914861" y="349622"/>
              <a:ext cx="8714821" cy="6160547"/>
              <a:chOff x="1914861" y="349622"/>
              <a:chExt cx="8714821" cy="6160547"/>
            </a:xfrm>
          </p:grpSpPr>
          <p:grpSp>
            <p:nvGrpSpPr>
              <p:cNvPr id="29" name="Grupo 28">
                <a:extLst>
                  <a:ext uri="{FF2B5EF4-FFF2-40B4-BE49-F238E27FC236}">
                    <a16:creationId xmlns:a16="http://schemas.microsoft.com/office/drawing/2014/main" id="{0CA8F9B3-9159-4D83-B817-D4E1C59F2275}"/>
                  </a:ext>
                </a:extLst>
              </p:cNvPr>
              <p:cNvGrpSpPr/>
              <p:nvPr/>
            </p:nvGrpSpPr>
            <p:grpSpPr>
              <a:xfrm>
                <a:off x="3324113" y="349622"/>
                <a:ext cx="7305569" cy="6158754"/>
                <a:chOff x="3324113" y="349622"/>
                <a:chExt cx="7305569" cy="6158754"/>
              </a:xfrm>
            </p:grpSpPr>
            <p:pic>
              <p:nvPicPr>
                <p:cNvPr id="17" name="Imagen 16">
                  <a:extLst>
                    <a:ext uri="{FF2B5EF4-FFF2-40B4-BE49-F238E27FC236}">
                      <a16:creationId xmlns:a16="http://schemas.microsoft.com/office/drawing/2014/main" id="{FAFAD9C5-C548-41E2-9E8F-BCE558378BC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26154" t="7947"/>
                <a:stretch/>
              </p:blipFill>
              <p:spPr>
                <a:xfrm>
                  <a:off x="3711388" y="839096"/>
                  <a:ext cx="6918294" cy="5669280"/>
                </a:xfrm>
                <a:prstGeom prst="rect">
                  <a:avLst/>
                </a:prstGeom>
              </p:spPr>
            </p:pic>
            <p:pic>
              <p:nvPicPr>
                <p:cNvPr id="18" name="Imagen 17">
                  <a:extLst>
                    <a:ext uri="{FF2B5EF4-FFF2-40B4-BE49-F238E27FC236}">
                      <a16:creationId xmlns:a16="http://schemas.microsoft.com/office/drawing/2014/main" id="{5BAEA418-1A5E-4F27-9E75-B21AA72D8877}"/>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44526" t="-1" r="1" b="-1"/>
                <a:stretch/>
              </p:blipFill>
              <p:spPr>
                <a:xfrm>
                  <a:off x="5432612" y="349622"/>
                  <a:ext cx="5197070" cy="6158754"/>
                </a:xfrm>
                <a:prstGeom prst="rect">
                  <a:avLst/>
                </a:prstGeom>
              </p:spPr>
            </p:pic>
            <p:pic>
              <p:nvPicPr>
                <p:cNvPr id="20" name="Imagen 19">
                  <a:extLst>
                    <a:ext uri="{FF2B5EF4-FFF2-40B4-BE49-F238E27FC236}">
                      <a16:creationId xmlns:a16="http://schemas.microsoft.com/office/drawing/2014/main" id="{02D0E6BE-7F48-4AEE-ACEC-53938B1E843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22021" t="67687" r="2" b="-1"/>
                <a:stretch/>
              </p:blipFill>
              <p:spPr>
                <a:xfrm>
                  <a:off x="3324113" y="4518212"/>
                  <a:ext cx="7305568" cy="1990163"/>
                </a:xfrm>
                <a:prstGeom prst="rect">
                  <a:avLst/>
                </a:prstGeom>
              </p:spPr>
            </p:pic>
            <p:pic>
              <p:nvPicPr>
                <p:cNvPr id="21" name="Imagen 20">
                  <a:extLst>
                    <a:ext uri="{FF2B5EF4-FFF2-40B4-BE49-F238E27FC236}">
                      <a16:creationId xmlns:a16="http://schemas.microsoft.com/office/drawing/2014/main" id="{771E69F5-ADC2-42C0-838F-A5066805FB7D}"/>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24088" t="62797" r="2" b="-1"/>
                <a:stretch/>
              </p:blipFill>
              <p:spPr>
                <a:xfrm>
                  <a:off x="3517749" y="4216998"/>
                  <a:ext cx="7111932" cy="2291377"/>
                </a:xfrm>
                <a:prstGeom prst="rect">
                  <a:avLst/>
                </a:prstGeom>
              </p:spPr>
            </p:pic>
          </p:grpSp>
          <p:pic>
            <p:nvPicPr>
              <p:cNvPr id="36" name="Imagen 35">
                <a:extLst>
                  <a:ext uri="{FF2B5EF4-FFF2-40B4-BE49-F238E27FC236}">
                    <a16:creationId xmlns:a16="http://schemas.microsoft.com/office/drawing/2014/main" id="{AD0622D4-A4A8-497B-A84E-EC257175CEC9}"/>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979" t="90569" r="2" b="-1"/>
              <a:stretch/>
            </p:blipFill>
            <p:spPr>
              <a:xfrm>
                <a:off x="1914861" y="5927464"/>
                <a:ext cx="8714819" cy="580911"/>
              </a:xfrm>
              <a:prstGeom prst="rect">
                <a:avLst/>
              </a:prstGeom>
            </p:spPr>
          </p:pic>
          <p:pic>
            <p:nvPicPr>
              <p:cNvPr id="37" name="Imagen 36">
                <a:extLst>
                  <a:ext uri="{FF2B5EF4-FFF2-40B4-BE49-F238E27FC236}">
                    <a16:creationId xmlns:a16="http://schemas.microsoft.com/office/drawing/2014/main" id="{82D14AA3-9B10-498F-92A8-CDB89D5FB20D}"/>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9504" t="86028" r="3" b="-2"/>
              <a:stretch/>
            </p:blipFill>
            <p:spPr>
              <a:xfrm>
                <a:off x="2151529" y="5647766"/>
                <a:ext cx="8478151" cy="860610"/>
              </a:xfrm>
              <a:prstGeom prst="rect">
                <a:avLst/>
              </a:prstGeom>
            </p:spPr>
          </p:pic>
          <p:pic>
            <p:nvPicPr>
              <p:cNvPr id="38" name="Imagen 37">
                <a:extLst>
                  <a:ext uri="{FF2B5EF4-FFF2-40B4-BE49-F238E27FC236}">
                    <a16:creationId xmlns:a16="http://schemas.microsoft.com/office/drawing/2014/main" id="{5D2ACFBD-F350-4D2C-BBE9-2E4D880E3EA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2375" t="81982" r="3" b="-3"/>
              <a:stretch/>
            </p:blipFill>
            <p:spPr>
              <a:xfrm>
                <a:off x="2420471" y="5400339"/>
                <a:ext cx="8209209" cy="1109830"/>
              </a:xfrm>
              <a:prstGeom prst="rect">
                <a:avLst/>
              </a:prstGeom>
            </p:spPr>
          </p:pic>
          <p:pic>
            <p:nvPicPr>
              <p:cNvPr id="39" name="Imagen 38">
                <a:extLst>
                  <a:ext uri="{FF2B5EF4-FFF2-40B4-BE49-F238E27FC236}">
                    <a16:creationId xmlns:a16="http://schemas.microsoft.com/office/drawing/2014/main" id="{E11ABDF7-7871-4D9C-B7F8-11C90C5D972A}"/>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5246" t="78023" r="3" b="-3"/>
              <a:stretch/>
            </p:blipFill>
            <p:spPr>
              <a:xfrm>
                <a:off x="2689412" y="5152913"/>
                <a:ext cx="7940268" cy="1353670"/>
              </a:xfrm>
              <a:prstGeom prst="rect">
                <a:avLst/>
              </a:prstGeom>
            </p:spPr>
          </p:pic>
          <p:pic>
            <p:nvPicPr>
              <p:cNvPr id="40" name="Imagen 39">
                <a:extLst>
                  <a:ext uri="{FF2B5EF4-FFF2-40B4-BE49-F238E27FC236}">
                    <a16:creationId xmlns:a16="http://schemas.microsoft.com/office/drawing/2014/main" id="{235DA37C-FF26-468C-A624-FB430F360AD3}"/>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7773" t="73685" r="2" b="-3"/>
              <a:stretch/>
            </p:blipFill>
            <p:spPr>
              <a:xfrm>
                <a:off x="2926080" y="4883972"/>
                <a:ext cx="7703600" cy="1620818"/>
              </a:xfrm>
              <a:prstGeom prst="rect">
                <a:avLst/>
              </a:prstGeom>
            </p:spPr>
          </p:pic>
          <p:pic>
            <p:nvPicPr>
              <p:cNvPr id="41" name="Imagen 40">
                <a:extLst>
                  <a:ext uri="{FF2B5EF4-FFF2-40B4-BE49-F238E27FC236}">
                    <a16:creationId xmlns:a16="http://schemas.microsoft.com/office/drawing/2014/main" id="{1245C697-657F-420E-ABAC-34F30FB529DD}"/>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20299" t="70133" r="2" b="-3"/>
              <a:stretch/>
            </p:blipFill>
            <p:spPr>
              <a:xfrm>
                <a:off x="3162748" y="4663441"/>
                <a:ext cx="7466932" cy="1839556"/>
              </a:xfrm>
              <a:prstGeom prst="rect">
                <a:avLst/>
              </a:prstGeom>
            </p:spPr>
          </p:pic>
        </p:grpSp>
        <p:pic>
          <p:nvPicPr>
            <p:cNvPr id="19" name="Imagen 18">
              <a:extLst>
                <a:ext uri="{FF2B5EF4-FFF2-40B4-BE49-F238E27FC236}">
                  <a16:creationId xmlns:a16="http://schemas.microsoft.com/office/drawing/2014/main" id="{70C2AB30-90A6-4AB5-9E4F-B29B8E388F9D}"/>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24087" t="70132" r="2" b="-1"/>
            <a:stretch/>
          </p:blipFill>
          <p:spPr>
            <a:xfrm>
              <a:off x="3517750" y="4668820"/>
              <a:ext cx="7111931" cy="1839556"/>
            </a:xfrm>
            <a:prstGeom prst="rect">
              <a:avLst/>
            </a:prstGeom>
          </p:spPr>
        </p:pic>
      </p:grpSp>
      <p:sp>
        <p:nvSpPr>
          <p:cNvPr id="44" name="Flecha: a la derecha 43">
            <a:extLst>
              <a:ext uri="{FF2B5EF4-FFF2-40B4-BE49-F238E27FC236}">
                <a16:creationId xmlns:a16="http://schemas.microsoft.com/office/drawing/2014/main" id="{2C1134F0-9876-43D4-BC7D-DDB7DF6254DE}"/>
              </a:ext>
            </a:extLst>
          </p:cNvPr>
          <p:cNvSpPr/>
          <p:nvPr/>
        </p:nvSpPr>
        <p:spPr>
          <a:xfrm rot="-2700000">
            <a:off x="611454" y="6677422"/>
            <a:ext cx="806823" cy="145229"/>
          </a:xfrm>
          <a:prstGeom prst="rightArrow">
            <a:avLst/>
          </a:prstGeom>
          <a:solidFill>
            <a:srgbClr val="29ADB7"/>
          </a:solidFill>
          <a:ln>
            <a:solidFill>
              <a:srgbClr val="29A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Flecha: a la derecha 46">
            <a:extLst>
              <a:ext uri="{FF2B5EF4-FFF2-40B4-BE49-F238E27FC236}">
                <a16:creationId xmlns:a16="http://schemas.microsoft.com/office/drawing/2014/main" id="{AC3D715A-25D4-4AEF-90BE-93E05E4EB3D6}"/>
              </a:ext>
            </a:extLst>
          </p:cNvPr>
          <p:cNvSpPr/>
          <p:nvPr/>
        </p:nvSpPr>
        <p:spPr>
          <a:xfrm rot="-2700000">
            <a:off x="1482671" y="5462195"/>
            <a:ext cx="806823" cy="145229"/>
          </a:xfrm>
          <a:prstGeom prst="rightArrow">
            <a:avLst/>
          </a:prstGeom>
          <a:solidFill>
            <a:srgbClr val="29ADB7"/>
          </a:solidFill>
          <a:ln>
            <a:solidFill>
              <a:srgbClr val="29A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Flecha: a la derecha 47">
            <a:extLst>
              <a:ext uri="{FF2B5EF4-FFF2-40B4-BE49-F238E27FC236}">
                <a16:creationId xmlns:a16="http://schemas.microsoft.com/office/drawing/2014/main" id="{FCD43A22-6D3E-406F-A25E-837E30355347}"/>
              </a:ext>
            </a:extLst>
          </p:cNvPr>
          <p:cNvSpPr/>
          <p:nvPr/>
        </p:nvSpPr>
        <p:spPr>
          <a:xfrm rot="-2700000">
            <a:off x="1302053" y="5290543"/>
            <a:ext cx="806823" cy="145229"/>
          </a:xfrm>
          <a:prstGeom prst="rightArrow">
            <a:avLst/>
          </a:prstGeom>
          <a:solidFill>
            <a:srgbClr val="29ADB7"/>
          </a:solidFill>
          <a:ln>
            <a:solidFill>
              <a:srgbClr val="29A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11127D44-760B-4253-887F-4FB0B8FA8AA3}"/>
              </a:ext>
            </a:extLst>
          </p:cNvPr>
          <p:cNvSpPr/>
          <p:nvPr/>
        </p:nvSpPr>
        <p:spPr>
          <a:xfrm>
            <a:off x="8686800" y="839096"/>
            <a:ext cx="279400" cy="234743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 name="Imagen 14">
            <a:extLst>
              <a:ext uri="{FF2B5EF4-FFF2-40B4-BE49-F238E27FC236}">
                <a16:creationId xmlns:a16="http://schemas.microsoft.com/office/drawing/2014/main" id="{025890D6-3BF2-4FD1-9C87-4F7629BA1F53}"/>
              </a:ext>
            </a:extLst>
          </p:cNvPr>
          <p:cNvPicPr>
            <a:picLocks noChangeAspect="1"/>
          </p:cNvPicPr>
          <p:nvPr/>
        </p:nvPicPr>
        <p:blipFill rotWithShape="1">
          <a:blip r:embed="rId3">
            <a:extLst>
              <a:ext uri="{28A0092B-C50C-407E-A947-70E740481C1C}">
                <a14:useLocalDpi xmlns:a14="http://schemas.microsoft.com/office/drawing/2010/main" val="0"/>
              </a:ext>
            </a:extLst>
          </a:blip>
          <a:srcRect l="52863"/>
          <a:stretch/>
        </p:blipFill>
        <p:spPr>
          <a:xfrm>
            <a:off x="6213574" y="336965"/>
            <a:ext cx="4416106" cy="6158754"/>
          </a:xfrm>
          <a:prstGeom prst="rect">
            <a:avLst/>
          </a:prstGeom>
        </p:spPr>
      </p:pic>
      <p:pic>
        <p:nvPicPr>
          <p:cNvPr id="52" name="Imagen 51">
            <a:extLst>
              <a:ext uri="{FF2B5EF4-FFF2-40B4-BE49-F238E27FC236}">
                <a16:creationId xmlns:a16="http://schemas.microsoft.com/office/drawing/2014/main" id="{829A9863-E3F4-4588-B3D7-5E405C1E26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Tree>
    <p:extLst>
      <p:ext uri="{BB962C8B-B14F-4D97-AF65-F5344CB8AC3E}">
        <p14:creationId xmlns:p14="http://schemas.microsoft.com/office/powerpoint/2010/main" val="7796622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 presetClass="entr" presetSubtype="12" fill="hold" grpId="0" nodeType="withEffect">
                                  <p:stCondLst>
                                    <p:cond delay="300"/>
                                  </p:stCondLst>
                                  <p:childTnLst>
                                    <p:set>
                                      <p:cBhvr>
                                        <p:cTn id="9" dur="1" fill="hold">
                                          <p:stCondLst>
                                            <p:cond delay="0"/>
                                          </p:stCondLst>
                                        </p:cTn>
                                        <p:tgtEl>
                                          <p:spTgt spid="48"/>
                                        </p:tgtEl>
                                        <p:attrNameLst>
                                          <p:attrName>style.visibility</p:attrName>
                                        </p:attrNameLst>
                                      </p:cBhvr>
                                      <p:to>
                                        <p:strVal val="visible"/>
                                      </p:to>
                                    </p:set>
                                    <p:anim calcmode="lin" valueType="num">
                                      <p:cBhvr additive="base">
                                        <p:cTn id="10" dur="500" fill="hold"/>
                                        <p:tgtEl>
                                          <p:spTgt spid="48"/>
                                        </p:tgtEl>
                                        <p:attrNameLst>
                                          <p:attrName>ppt_x</p:attrName>
                                        </p:attrNameLst>
                                      </p:cBhvr>
                                      <p:tavLst>
                                        <p:tav tm="0">
                                          <p:val>
                                            <p:strVal val="0-#ppt_w/2"/>
                                          </p:val>
                                        </p:tav>
                                        <p:tav tm="100000">
                                          <p:val>
                                            <p:strVal val="#ppt_x"/>
                                          </p:val>
                                        </p:tav>
                                      </p:tavLst>
                                    </p:anim>
                                    <p:anim calcmode="lin" valueType="num">
                                      <p:cBhvr additive="base">
                                        <p:cTn id="11" dur="500" fill="hold"/>
                                        <p:tgtEl>
                                          <p:spTgt spid="48"/>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00"/>
                                  </p:stCondLst>
                                  <p:childTnLst>
                                    <p:set>
                                      <p:cBhvr>
                                        <p:cTn id="13" dur="1" fill="hold">
                                          <p:stCondLst>
                                            <p:cond delay="0"/>
                                          </p:stCondLst>
                                        </p:cTn>
                                        <p:tgtEl>
                                          <p:spTgt spid="47"/>
                                        </p:tgtEl>
                                        <p:attrNameLst>
                                          <p:attrName>style.visibility</p:attrName>
                                        </p:attrNameLst>
                                      </p:cBhvr>
                                      <p:to>
                                        <p:strVal val="visible"/>
                                      </p:to>
                                    </p:set>
                                    <p:anim calcmode="lin" valueType="num">
                                      <p:cBhvr additive="base">
                                        <p:cTn id="14" dur="800" fill="hold"/>
                                        <p:tgtEl>
                                          <p:spTgt spid="47"/>
                                        </p:tgtEl>
                                        <p:attrNameLst>
                                          <p:attrName>ppt_x</p:attrName>
                                        </p:attrNameLst>
                                      </p:cBhvr>
                                      <p:tavLst>
                                        <p:tav tm="0">
                                          <p:val>
                                            <p:strVal val="0-#ppt_w/2"/>
                                          </p:val>
                                        </p:tav>
                                        <p:tav tm="100000">
                                          <p:val>
                                            <p:strVal val="#ppt_x"/>
                                          </p:val>
                                        </p:tav>
                                      </p:tavLst>
                                    </p:anim>
                                    <p:anim calcmode="lin" valueType="num">
                                      <p:cBhvr additive="base">
                                        <p:cTn id="15" dur="800" fill="hold"/>
                                        <p:tgtEl>
                                          <p:spTgt spid="47"/>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0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600" fill="hold"/>
                                        <p:tgtEl>
                                          <p:spTgt spid="44"/>
                                        </p:tgtEl>
                                        <p:attrNameLst>
                                          <p:attrName>ppt_x</p:attrName>
                                        </p:attrNameLst>
                                      </p:cBhvr>
                                      <p:tavLst>
                                        <p:tav tm="0">
                                          <p:val>
                                            <p:strVal val="0-#ppt_w/2"/>
                                          </p:val>
                                        </p:tav>
                                        <p:tav tm="100000">
                                          <p:val>
                                            <p:strVal val="#ppt_x"/>
                                          </p:val>
                                        </p:tav>
                                      </p:tavLst>
                                    </p:anim>
                                    <p:anim calcmode="lin" valueType="num">
                                      <p:cBhvr additive="base">
                                        <p:cTn id="19" dur="6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nodeType="clickEffect">
                                  <p:stCondLst>
                                    <p:cond delay="0"/>
                                  </p:stCondLst>
                                  <p:childTnLst>
                                    <p:animEffect transition="out" filter="wipe(right)">
                                      <p:cBhvr>
                                        <p:cTn id="23" dur="500"/>
                                        <p:tgtEl>
                                          <p:spTgt spid="49"/>
                                        </p:tgtEl>
                                      </p:cBhvr>
                                    </p:animEffect>
                                    <p:set>
                                      <p:cBhvr>
                                        <p:cTn id="24" dur="1" fill="hold">
                                          <p:stCondLst>
                                            <p:cond delay="499"/>
                                          </p:stCondLst>
                                        </p:cTn>
                                        <p:tgtEl>
                                          <p:spTgt spid="49"/>
                                        </p:tgtEl>
                                        <p:attrNameLst>
                                          <p:attrName>style.visibility</p:attrName>
                                        </p:attrNameLst>
                                      </p:cBhvr>
                                      <p:to>
                                        <p:strVal val="hidden"/>
                                      </p:to>
                                    </p:set>
                                  </p:childTnLst>
                                </p:cTn>
                              </p:par>
                              <p:par>
                                <p:cTn id="25" presetID="2" presetClass="exit" presetSubtype="12" fill="hold" grpId="1" nodeType="withEffect">
                                  <p:stCondLst>
                                    <p:cond delay="200"/>
                                  </p:stCondLst>
                                  <p:childTnLst>
                                    <p:anim calcmode="lin" valueType="num">
                                      <p:cBhvr additive="base">
                                        <p:cTn id="26" dur="500"/>
                                        <p:tgtEl>
                                          <p:spTgt spid="48"/>
                                        </p:tgtEl>
                                        <p:attrNameLst>
                                          <p:attrName>ppt_x</p:attrName>
                                        </p:attrNameLst>
                                      </p:cBhvr>
                                      <p:tavLst>
                                        <p:tav tm="0">
                                          <p:val>
                                            <p:strVal val="ppt_x"/>
                                          </p:val>
                                        </p:tav>
                                        <p:tav tm="100000">
                                          <p:val>
                                            <p:strVal val="0-ppt_w/2"/>
                                          </p:val>
                                        </p:tav>
                                      </p:tavLst>
                                    </p:anim>
                                    <p:anim calcmode="lin" valueType="num">
                                      <p:cBhvr additive="base">
                                        <p:cTn id="27" dur="500"/>
                                        <p:tgtEl>
                                          <p:spTgt spid="48"/>
                                        </p:tgtEl>
                                        <p:attrNameLst>
                                          <p:attrName>ppt_y</p:attrName>
                                        </p:attrNameLst>
                                      </p:cBhvr>
                                      <p:tavLst>
                                        <p:tav tm="0">
                                          <p:val>
                                            <p:strVal val="ppt_y"/>
                                          </p:val>
                                        </p:tav>
                                        <p:tav tm="100000">
                                          <p:val>
                                            <p:strVal val="1+ppt_h/2"/>
                                          </p:val>
                                        </p:tav>
                                      </p:tavLst>
                                    </p:anim>
                                    <p:set>
                                      <p:cBhvr>
                                        <p:cTn id="28" dur="1" fill="hold">
                                          <p:stCondLst>
                                            <p:cond delay="499"/>
                                          </p:stCondLst>
                                        </p:cTn>
                                        <p:tgtEl>
                                          <p:spTgt spid="48"/>
                                        </p:tgtEl>
                                        <p:attrNameLst>
                                          <p:attrName>style.visibility</p:attrName>
                                        </p:attrNameLst>
                                      </p:cBhvr>
                                      <p:to>
                                        <p:strVal val="hidden"/>
                                      </p:to>
                                    </p:set>
                                  </p:childTnLst>
                                </p:cTn>
                              </p:par>
                              <p:par>
                                <p:cTn id="29" presetID="2" presetClass="exit" presetSubtype="12" fill="hold" grpId="1" nodeType="withEffect">
                                  <p:stCondLst>
                                    <p:cond delay="300"/>
                                  </p:stCondLst>
                                  <p:childTnLst>
                                    <p:anim calcmode="lin" valueType="num">
                                      <p:cBhvr additive="base">
                                        <p:cTn id="30" dur="500"/>
                                        <p:tgtEl>
                                          <p:spTgt spid="47"/>
                                        </p:tgtEl>
                                        <p:attrNameLst>
                                          <p:attrName>ppt_x</p:attrName>
                                        </p:attrNameLst>
                                      </p:cBhvr>
                                      <p:tavLst>
                                        <p:tav tm="0">
                                          <p:val>
                                            <p:strVal val="ppt_x"/>
                                          </p:val>
                                        </p:tav>
                                        <p:tav tm="100000">
                                          <p:val>
                                            <p:strVal val="0-ppt_w/2"/>
                                          </p:val>
                                        </p:tav>
                                      </p:tavLst>
                                    </p:anim>
                                    <p:anim calcmode="lin" valueType="num">
                                      <p:cBhvr additive="base">
                                        <p:cTn id="31" dur="500"/>
                                        <p:tgtEl>
                                          <p:spTgt spid="47"/>
                                        </p:tgtEl>
                                        <p:attrNameLst>
                                          <p:attrName>ppt_y</p:attrName>
                                        </p:attrNameLst>
                                      </p:cBhvr>
                                      <p:tavLst>
                                        <p:tav tm="0">
                                          <p:val>
                                            <p:strVal val="ppt_y"/>
                                          </p:val>
                                        </p:tav>
                                        <p:tav tm="100000">
                                          <p:val>
                                            <p:strVal val="1+ppt_h/2"/>
                                          </p:val>
                                        </p:tav>
                                      </p:tavLst>
                                    </p:anim>
                                    <p:set>
                                      <p:cBhvr>
                                        <p:cTn id="32" dur="1" fill="hold">
                                          <p:stCondLst>
                                            <p:cond delay="499"/>
                                          </p:stCondLst>
                                        </p:cTn>
                                        <p:tgtEl>
                                          <p:spTgt spid="47"/>
                                        </p:tgtEl>
                                        <p:attrNameLst>
                                          <p:attrName>style.visibility</p:attrName>
                                        </p:attrNameLst>
                                      </p:cBhvr>
                                      <p:to>
                                        <p:strVal val="hidden"/>
                                      </p:to>
                                    </p:set>
                                  </p:childTnLst>
                                </p:cTn>
                              </p:par>
                              <p:par>
                                <p:cTn id="33" presetID="2" presetClass="exit" presetSubtype="12" fill="hold" grpId="1" nodeType="withEffect">
                                  <p:stCondLst>
                                    <p:cond delay="200"/>
                                  </p:stCondLst>
                                  <p:childTnLst>
                                    <p:anim calcmode="lin" valueType="num">
                                      <p:cBhvr additive="base">
                                        <p:cTn id="34" dur="500"/>
                                        <p:tgtEl>
                                          <p:spTgt spid="44"/>
                                        </p:tgtEl>
                                        <p:attrNameLst>
                                          <p:attrName>ppt_x</p:attrName>
                                        </p:attrNameLst>
                                      </p:cBhvr>
                                      <p:tavLst>
                                        <p:tav tm="0">
                                          <p:val>
                                            <p:strVal val="ppt_x"/>
                                          </p:val>
                                        </p:tav>
                                        <p:tav tm="100000">
                                          <p:val>
                                            <p:strVal val="0-ppt_w/2"/>
                                          </p:val>
                                        </p:tav>
                                      </p:tavLst>
                                    </p:anim>
                                    <p:anim calcmode="lin" valueType="num">
                                      <p:cBhvr additive="base">
                                        <p:cTn id="35" dur="500"/>
                                        <p:tgtEl>
                                          <p:spTgt spid="44"/>
                                        </p:tgtEl>
                                        <p:attrNameLst>
                                          <p:attrName>ppt_y</p:attrName>
                                        </p:attrNameLst>
                                      </p:cBhvr>
                                      <p:tavLst>
                                        <p:tav tm="0">
                                          <p:val>
                                            <p:strVal val="ppt_y"/>
                                          </p:val>
                                        </p:tav>
                                        <p:tav tm="100000">
                                          <p:val>
                                            <p:strVal val="1+ppt_h/2"/>
                                          </p:val>
                                        </p:tav>
                                      </p:tavLst>
                                    </p:anim>
                                    <p:set>
                                      <p:cBhvr>
                                        <p:cTn id="36" dur="1" fill="hold">
                                          <p:stCondLst>
                                            <p:cond delay="499"/>
                                          </p:stCondLst>
                                        </p:cTn>
                                        <p:tgtEl>
                                          <p:spTgt spid="44"/>
                                        </p:tgtEl>
                                        <p:attrNameLst>
                                          <p:attrName>style.visibility</p:attrName>
                                        </p:attrNameLst>
                                      </p:cBhvr>
                                      <p:to>
                                        <p:strVal val="hidden"/>
                                      </p:to>
                                    </p:set>
                                  </p:childTnLst>
                                </p:cTn>
                              </p:par>
                              <p:par>
                                <p:cTn id="37" presetID="6" presetClass="entr" presetSubtype="16" fill="hold" grpId="0" nodeType="withEffect">
                                  <p:stCondLst>
                                    <p:cond delay="900"/>
                                  </p:stCondLst>
                                  <p:childTnLst>
                                    <p:set>
                                      <p:cBhvr>
                                        <p:cTn id="38" dur="1" fill="hold">
                                          <p:stCondLst>
                                            <p:cond delay="0"/>
                                          </p:stCondLst>
                                        </p:cTn>
                                        <p:tgtEl>
                                          <p:spTgt spid="50"/>
                                        </p:tgtEl>
                                        <p:attrNameLst>
                                          <p:attrName>style.visibility</p:attrName>
                                        </p:attrNameLst>
                                      </p:cBhvr>
                                      <p:to>
                                        <p:strVal val="visible"/>
                                      </p:to>
                                    </p:set>
                                    <p:animEffect transition="in" filter="circle(in)">
                                      <p:cBhvr>
                                        <p:cTn id="39" dur="8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xit" presetSubtype="32" fill="hold" grpId="1" nodeType="clickEffect">
                                  <p:stCondLst>
                                    <p:cond delay="0"/>
                                  </p:stCondLst>
                                  <p:childTnLst>
                                    <p:animEffect transition="out" filter="circle(out)">
                                      <p:cBhvr>
                                        <p:cTn id="43" dur="800"/>
                                        <p:tgtEl>
                                          <p:spTgt spid="50"/>
                                        </p:tgtEl>
                                      </p:cBhvr>
                                    </p:animEffect>
                                    <p:set>
                                      <p:cBhvr>
                                        <p:cTn id="44" dur="1" fill="hold">
                                          <p:stCondLst>
                                            <p:cond delay="799"/>
                                          </p:stCondLst>
                                        </p:cTn>
                                        <p:tgtEl>
                                          <p:spTgt spid="50"/>
                                        </p:tgtEl>
                                        <p:attrNameLst>
                                          <p:attrName>style.visibility</p:attrName>
                                        </p:attrNameLst>
                                      </p:cBhvr>
                                      <p:to>
                                        <p:strVal val="hidden"/>
                                      </p:to>
                                    </p:set>
                                  </p:childTnLst>
                                </p:cTn>
                              </p:par>
                              <p:par>
                                <p:cTn id="45" presetID="53" presetClass="entr" presetSubtype="16" fill="hold" nodeType="withEffect">
                                  <p:stCondLst>
                                    <p:cond delay="80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7" grpId="0" animBg="1"/>
      <p:bldP spid="47" grpId="1" animBg="1"/>
      <p:bldP spid="48" grpId="0" animBg="1"/>
      <p:bldP spid="48" grpId="1" animBg="1"/>
      <p:bldP spid="50" grpId="0" animBg="1"/>
      <p:bldP spid="5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AFA314-8BF8-4889-BDB0-D1207E0936C5}"/>
              </a:ext>
            </a:extLst>
          </p:cNvPr>
          <p:cNvSpPr txBox="1"/>
          <p:nvPr/>
        </p:nvSpPr>
        <p:spPr>
          <a:xfrm>
            <a:off x="3460376" y="2093382"/>
            <a:ext cx="5271247" cy="2585323"/>
          </a:xfrm>
          <a:prstGeom prst="rect">
            <a:avLst/>
          </a:prstGeom>
          <a:noFill/>
          <a:ln>
            <a:noFill/>
          </a:ln>
        </p:spPr>
        <p:txBody>
          <a:bodyPr wrap="square" rtlCol="0">
            <a:spAutoFit/>
          </a:bodyPr>
          <a:lstStyle/>
          <a:p>
            <a:pPr algn="ctr"/>
            <a:r>
              <a:rPr lang="es-ES" sz="5400" b="1" dirty="0">
                <a:ln w="28575">
                  <a:solidFill>
                    <a:srgbClr val="46B5AF"/>
                  </a:solidFill>
                </a:ln>
                <a:solidFill>
                  <a:srgbClr val="44B5B1"/>
                </a:solidFill>
              </a:rPr>
              <a:t>QUÉ VAN A MOSTRAR LAS GRÁFICAS</a:t>
            </a:r>
          </a:p>
        </p:txBody>
      </p:sp>
      <p:pic>
        <p:nvPicPr>
          <p:cNvPr id="5" name="Imagen 4">
            <a:extLst>
              <a:ext uri="{FF2B5EF4-FFF2-40B4-BE49-F238E27FC236}">
                <a16:creationId xmlns:a16="http://schemas.microsoft.com/office/drawing/2014/main" id="{6177FA4D-9E33-405B-8BAE-6259B7091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
        <p:nvSpPr>
          <p:cNvPr id="6" name="Elipse 5">
            <a:extLst>
              <a:ext uri="{FF2B5EF4-FFF2-40B4-BE49-F238E27FC236}">
                <a16:creationId xmlns:a16="http://schemas.microsoft.com/office/drawing/2014/main" id="{49AC107A-4FA2-4D9F-BBCE-DD2E6EAFD548}"/>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B3509A90-DB85-43DB-9A0B-A1F77136B611}"/>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50D935D-8098-43C9-B172-2BFB4623D981}"/>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5169A41A-B6D3-480F-B335-604C2CC476CC}"/>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79E80C96-5C23-4576-8AB6-62CED06051AC}"/>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91762A64-2B83-4974-9135-840108302B15}"/>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6CE128BE-E259-4238-BF3E-CA7595A02258}"/>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FE4BDFE6-335D-4EAB-A4F3-86392CBE0BB3}"/>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231DDC3A-0AC8-4716-A43C-21325E004297}"/>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40B5005D-D20F-4D31-B96E-1CA46A5104E5}"/>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713102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42F7F8E-1ACB-4E15-A3A2-A1B23C53A54E}"/>
              </a:ext>
            </a:extLst>
          </p:cNvPr>
          <p:cNvSpPr txBox="1"/>
          <p:nvPr/>
        </p:nvSpPr>
        <p:spPr>
          <a:xfrm>
            <a:off x="3460376" y="293951"/>
            <a:ext cx="5271247" cy="923330"/>
          </a:xfrm>
          <a:prstGeom prst="rect">
            <a:avLst/>
          </a:prstGeom>
          <a:noFill/>
          <a:ln>
            <a:noFill/>
          </a:ln>
        </p:spPr>
        <p:txBody>
          <a:bodyPr wrap="square" rtlCol="0">
            <a:spAutoFit/>
          </a:bodyPr>
          <a:lstStyle/>
          <a:p>
            <a:pPr algn="ctr"/>
            <a:r>
              <a:rPr lang="es-ES" sz="5400" b="1" dirty="0">
                <a:ln w="28575">
                  <a:solidFill>
                    <a:srgbClr val="44B5B1"/>
                  </a:solidFill>
                </a:ln>
                <a:solidFill>
                  <a:srgbClr val="44B5B1"/>
                </a:solidFill>
              </a:rPr>
              <a:t>Descripción</a:t>
            </a:r>
          </a:p>
        </p:txBody>
      </p:sp>
      <p:grpSp>
        <p:nvGrpSpPr>
          <p:cNvPr id="51" name="Grupo 50">
            <a:extLst>
              <a:ext uri="{FF2B5EF4-FFF2-40B4-BE49-F238E27FC236}">
                <a16:creationId xmlns:a16="http://schemas.microsoft.com/office/drawing/2014/main" id="{62C2FE56-C949-493F-9526-4D4181DD4C8C}"/>
              </a:ext>
            </a:extLst>
          </p:cNvPr>
          <p:cNvGrpSpPr/>
          <p:nvPr/>
        </p:nvGrpSpPr>
        <p:grpSpPr>
          <a:xfrm>
            <a:off x="2408817" y="2942216"/>
            <a:ext cx="1398495" cy="3367144"/>
            <a:chOff x="2408817" y="2942216"/>
            <a:chExt cx="1398495" cy="3367144"/>
          </a:xfrm>
        </p:grpSpPr>
        <p:sp>
          <p:nvSpPr>
            <p:cNvPr id="5" name="Rectángulo: esquinas redondeadas 4">
              <a:extLst>
                <a:ext uri="{FF2B5EF4-FFF2-40B4-BE49-F238E27FC236}">
                  <a16:creationId xmlns:a16="http://schemas.microsoft.com/office/drawing/2014/main" id="{08FB228A-6002-4961-8B9B-060F33262137}"/>
                </a:ext>
              </a:extLst>
            </p:cNvPr>
            <p:cNvSpPr/>
            <p:nvPr/>
          </p:nvSpPr>
          <p:spPr>
            <a:xfrm>
              <a:off x="2408817" y="2942216"/>
              <a:ext cx="1398495" cy="3367144"/>
            </a:xfrm>
            <a:prstGeom prst="roundRect">
              <a:avLst/>
            </a:prstGeom>
            <a:solidFill>
              <a:srgbClr val="46B5AF"/>
            </a:solidFill>
            <a:ln>
              <a:solidFill>
                <a:srgbClr val="46B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5050D3B1-58DA-43C0-ADD3-EF68599C341D}"/>
                </a:ext>
              </a:extLst>
            </p:cNvPr>
            <p:cNvSpPr txBox="1"/>
            <p:nvPr/>
          </p:nvSpPr>
          <p:spPr>
            <a:xfrm>
              <a:off x="2408817" y="4021745"/>
              <a:ext cx="1398495" cy="1200329"/>
            </a:xfrm>
            <a:prstGeom prst="rect">
              <a:avLst/>
            </a:prstGeom>
            <a:noFill/>
          </p:spPr>
          <p:txBody>
            <a:bodyPr wrap="square" rtlCol="0">
              <a:spAutoFit/>
            </a:bodyPr>
            <a:lstStyle/>
            <a:p>
              <a:pPr algn="ctr"/>
              <a:r>
                <a:rPr lang="es-ES" sz="3600" dirty="0"/>
                <a:t>Curso TOP</a:t>
              </a:r>
            </a:p>
          </p:txBody>
        </p:sp>
      </p:grpSp>
      <p:grpSp>
        <p:nvGrpSpPr>
          <p:cNvPr id="50" name="Grupo 49">
            <a:extLst>
              <a:ext uri="{FF2B5EF4-FFF2-40B4-BE49-F238E27FC236}">
                <a16:creationId xmlns:a16="http://schemas.microsoft.com/office/drawing/2014/main" id="{2CD99282-DF33-4239-A309-9CA5512E73ED}"/>
              </a:ext>
            </a:extLst>
          </p:cNvPr>
          <p:cNvGrpSpPr/>
          <p:nvPr/>
        </p:nvGrpSpPr>
        <p:grpSpPr>
          <a:xfrm>
            <a:off x="4400772" y="2463044"/>
            <a:ext cx="5382409" cy="3846316"/>
            <a:chOff x="4400772" y="2463044"/>
            <a:chExt cx="5382409" cy="3846316"/>
          </a:xfrm>
        </p:grpSpPr>
        <p:grpSp>
          <p:nvGrpSpPr>
            <p:cNvPr id="31" name="Grupo 30">
              <a:extLst>
                <a:ext uri="{FF2B5EF4-FFF2-40B4-BE49-F238E27FC236}">
                  <a16:creationId xmlns:a16="http://schemas.microsoft.com/office/drawing/2014/main" id="{C9AC9837-B58A-46A0-B145-D4ED6C417CDF}"/>
                </a:ext>
              </a:extLst>
            </p:cNvPr>
            <p:cNvGrpSpPr/>
            <p:nvPr/>
          </p:nvGrpSpPr>
          <p:grpSpPr>
            <a:xfrm>
              <a:off x="4400772" y="2942216"/>
              <a:ext cx="5382409" cy="3367144"/>
              <a:chOff x="4400774" y="2942216"/>
              <a:chExt cx="5382409" cy="3367144"/>
            </a:xfrm>
          </p:grpSpPr>
          <p:grpSp>
            <p:nvGrpSpPr>
              <p:cNvPr id="32" name="Grupo 31">
                <a:extLst>
                  <a:ext uri="{FF2B5EF4-FFF2-40B4-BE49-F238E27FC236}">
                    <a16:creationId xmlns:a16="http://schemas.microsoft.com/office/drawing/2014/main" id="{00928291-33B5-4959-8684-DC94B2144D3A}"/>
                  </a:ext>
                </a:extLst>
              </p:cNvPr>
              <p:cNvGrpSpPr/>
              <p:nvPr/>
            </p:nvGrpSpPr>
            <p:grpSpPr>
              <a:xfrm>
                <a:off x="4400774" y="2942216"/>
                <a:ext cx="5382409" cy="3367144"/>
                <a:chOff x="4710057" y="2942216"/>
                <a:chExt cx="5382409" cy="3367144"/>
              </a:xfrm>
            </p:grpSpPr>
            <p:sp>
              <p:nvSpPr>
                <p:cNvPr id="43" name="Rectángulo: esquinas redondeadas 42">
                  <a:extLst>
                    <a:ext uri="{FF2B5EF4-FFF2-40B4-BE49-F238E27FC236}">
                      <a16:creationId xmlns:a16="http://schemas.microsoft.com/office/drawing/2014/main" id="{400A1B2B-868B-4F63-AF77-6308F410863A}"/>
                    </a:ext>
                  </a:extLst>
                </p:cNvPr>
                <p:cNvSpPr/>
                <p:nvPr/>
              </p:nvSpPr>
              <p:spPr>
                <a:xfrm>
                  <a:off x="4710057" y="2942216"/>
                  <a:ext cx="1398495" cy="336714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Rectángulo: esquinas redondeadas 43">
                  <a:extLst>
                    <a:ext uri="{FF2B5EF4-FFF2-40B4-BE49-F238E27FC236}">
                      <a16:creationId xmlns:a16="http://schemas.microsoft.com/office/drawing/2014/main" id="{14D140F1-7F09-4FCA-88CF-A0D102A6BC49}"/>
                    </a:ext>
                  </a:extLst>
                </p:cNvPr>
                <p:cNvSpPr/>
                <p:nvPr/>
              </p:nvSpPr>
              <p:spPr>
                <a:xfrm>
                  <a:off x="6702014" y="2942216"/>
                  <a:ext cx="1398495" cy="336714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lumMod val="50000"/>
                      </a:schemeClr>
                    </a:solidFill>
                  </a:endParaRPr>
                </a:p>
              </p:txBody>
            </p:sp>
            <p:sp>
              <p:nvSpPr>
                <p:cNvPr id="45" name="Rectángulo: esquinas redondeadas 44">
                  <a:extLst>
                    <a:ext uri="{FF2B5EF4-FFF2-40B4-BE49-F238E27FC236}">
                      <a16:creationId xmlns:a16="http://schemas.microsoft.com/office/drawing/2014/main" id="{401A2E10-BDC0-4D05-A6C0-9CA156F71FDA}"/>
                    </a:ext>
                  </a:extLst>
                </p:cNvPr>
                <p:cNvSpPr/>
                <p:nvPr/>
              </p:nvSpPr>
              <p:spPr>
                <a:xfrm>
                  <a:off x="8693971" y="2942216"/>
                  <a:ext cx="1398495" cy="336714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4" name="CuadroTexto 33">
                <a:extLst>
                  <a:ext uri="{FF2B5EF4-FFF2-40B4-BE49-F238E27FC236}">
                    <a16:creationId xmlns:a16="http://schemas.microsoft.com/office/drawing/2014/main" id="{5EEDE67D-35E5-431B-873F-076D0FB295D0}"/>
                  </a:ext>
                </a:extLst>
              </p:cNvPr>
              <p:cNvSpPr txBox="1"/>
              <p:nvPr/>
            </p:nvSpPr>
            <p:spPr>
              <a:xfrm>
                <a:off x="4400774" y="4164122"/>
                <a:ext cx="1398495" cy="923330"/>
              </a:xfrm>
              <a:prstGeom prst="rect">
                <a:avLst/>
              </a:prstGeom>
              <a:noFill/>
            </p:spPr>
            <p:txBody>
              <a:bodyPr wrap="square" rtlCol="0">
                <a:spAutoFit/>
              </a:bodyPr>
              <a:lstStyle/>
              <a:p>
                <a:pPr algn="ctr"/>
                <a:r>
                  <a:rPr lang="es-ES" dirty="0">
                    <a:solidFill>
                      <a:schemeClr val="bg1">
                        <a:lumMod val="50000"/>
                      </a:schemeClr>
                    </a:solidFill>
                  </a:rPr>
                  <a:t>El siguiente curso comprado</a:t>
                </a:r>
              </a:p>
            </p:txBody>
          </p:sp>
          <p:sp>
            <p:nvSpPr>
              <p:cNvPr id="38" name="CuadroTexto 37">
                <a:extLst>
                  <a:ext uri="{FF2B5EF4-FFF2-40B4-BE49-F238E27FC236}">
                    <a16:creationId xmlns:a16="http://schemas.microsoft.com/office/drawing/2014/main" id="{F30A0A5A-2F66-470E-84F3-119BD56691C6}"/>
                  </a:ext>
                </a:extLst>
              </p:cNvPr>
              <p:cNvSpPr txBox="1"/>
              <p:nvPr/>
            </p:nvSpPr>
            <p:spPr>
              <a:xfrm>
                <a:off x="6392730" y="4302621"/>
                <a:ext cx="1398495" cy="646331"/>
              </a:xfrm>
              <a:prstGeom prst="rect">
                <a:avLst/>
              </a:prstGeom>
              <a:noFill/>
            </p:spPr>
            <p:txBody>
              <a:bodyPr wrap="square" rtlCol="0">
                <a:spAutoFit/>
              </a:bodyPr>
              <a:lstStyle/>
              <a:p>
                <a:pPr algn="ctr"/>
                <a:r>
                  <a:rPr lang="es-ES" dirty="0">
                    <a:solidFill>
                      <a:schemeClr val="bg1">
                        <a:lumMod val="50000"/>
                      </a:schemeClr>
                    </a:solidFill>
                  </a:rPr>
                  <a:t>Un salto de un curso</a:t>
                </a:r>
              </a:p>
            </p:txBody>
          </p:sp>
          <p:sp>
            <p:nvSpPr>
              <p:cNvPr id="39" name="CuadroTexto 38">
                <a:extLst>
                  <a:ext uri="{FF2B5EF4-FFF2-40B4-BE49-F238E27FC236}">
                    <a16:creationId xmlns:a16="http://schemas.microsoft.com/office/drawing/2014/main" id="{9FD8483D-2C0D-4181-8C59-F731BC109D49}"/>
                  </a:ext>
                </a:extLst>
              </p:cNvPr>
              <p:cNvSpPr txBox="1"/>
              <p:nvPr/>
            </p:nvSpPr>
            <p:spPr>
              <a:xfrm>
                <a:off x="8384686" y="4302621"/>
                <a:ext cx="1398495" cy="646331"/>
              </a:xfrm>
              <a:prstGeom prst="rect">
                <a:avLst/>
              </a:prstGeom>
              <a:noFill/>
            </p:spPr>
            <p:txBody>
              <a:bodyPr wrap="square" rtlCol="0">
                <a:spAutoFit/>
              </a:bodyPr>
              <a:lstStyle/>
              <a:p>
                <a:pPr algn="ctr"/>
                <a:r>
                  <a:rPr lang="es-ES" dirty="0">
                    <a:solidFill>
                      <a:schemeClr val="bg1">
                        <a:lumMod val="50000"/>
                      </a:schemeClr>
                    </a:solidFill>
                  </a:rPr>
                  <a:t>Un salto de dos cursos</a:t>
                </a:r>
              </a:p>
            </p:txBody>
          </p:sp>
        </p:grpSp>
        <p:sp>
          <p:nvSpPr>
            <p:cNvPr id="12" name="CuadroTexto 11">
              <a:extLst>
                <a:ext uri="{FF2B5EF4-FFF2-40B4-BE49-F238E27FC236}">
                  <a16:creationId xmlns:a16="http://schemas.microsoft.com/office/drawing/2014/main" id="{7871E706-B5C1-4EA3-92DA-045DAF81290C}"/>
                </a:ext>
              </a:extLst>
            </p:cNvPr>
            <p:cNvSpPr txBox="1"/>
            <p:nvPr/>
          </p:nvSpPr>
          <p:spPr>
            <a:xfrm>
              <a:off x="4400774" y="2463044"/>
              <a:ext cx="1398495" cy="369332"/>
            </a:xfrm>
            <a:prstGeom prst="rect">
              <a:avLst/>
            </a:prstGeom>
            <a:noFill/>
          </p:spPr>
          <p:txBody>
            <a:bodyPr wrap="square" rtlCol="0">
              <a:spAutoFit/>
            </a:bodyPr>
            <a:lstStyle/>
            <a:p>
              <a:pPr algn="ctr"/>
              <a:r>
                <a:rPr lang="es-ES" dirty="0"/>
                <a:t>Next_1</a:t>
              </a:r>
            </a:p>
          </p:txBody>
        </p:sp>
        <p:sp>
          <p:nvSpPr>
            <p:cNvPr id="13" name="CuadroTexto 12">
              <a:extLst>
                <a:ext uri="{FF2B5EF4-FFF2-40B4-BE49-F238E27FC236}">
                  <a16:creationId xmlns:a16="http://schemas.microsoft.com/office/drawing/2014/main" id="{6B1E78D5-5702-4071-B7A2-132E567D1B14}"/>
                </a:ext>
              </a:extLst>
            </p:cNvPr>
            <p:cNvSpPr txBox="1"/>
            <p:nvPr/>
          </p:nvSpPr>
          <p:spPr>
            <a:xfrm>
              <a:off x="6392730" y="2463044"/>
              <a:ext cx="1398495" cy="369332"/>
            </a:xfrm>
            <a:prstGeom prst="rect">
              <a:avLst/>
            </a:prstGeom>
            <a:noFill/>
          </p:spPr>
          <p:txBody>
            <a:bodyPr wrap="square" rtlCol="0">
              <a:spAutoFit/>
            </a:bodyPr>
            <a:lstStyle/>
            <a:p>
              <a:pPr algn="ctr"/>
              <a:r>
                <a:rPr lang="es-ES" dirty="0"/>
                <a:t>Next_2</a:t>
              </a:r>
            </a:p>
          </p:txBody>
        </p:sp>
        <p:sp>
          <p:nvSpPr>
            <p:cNvPr id="14" name="CuadroTexto 13">
              <a:extLst>
                <a:ext uri="{FF2B5EF4-FFF2-40B4-BE49-F238E27FC236}">
                  <a16:creationId xmlns:a16="http://schemas.microsoft.com/office/drawing/2014/main" id="{DEFF6B49-8008-4C41-9493-311C5AEBD139}"/>
                </a:ext>
              </a:extLst>
            </p:cNvPr>
            <p:cNvSpPr txBox="1"/>
            <p:nvPr/>
          </p:nvSpPr>
          <p:spPr>
            <a:xfrm>
              <a:off x="8384686" y="2463044"/>
              <a:ext cx="1398495" cy="369332"/>
            </a:xfrm>
            <a:prstGeom prst="rect">
              <a:avLst/>
            </a:prstGeom>
            <a:noFill/>
          </p:spPr>
          <p:txBody>
            <a:bodyPr wrap="square" rtlCol="0">
              <a:spAutoFit/>
            </a:bodyPr>
            <a:lstStyle/>
            <a:p>
              <a:pPr algn="ctr"/>
              <a:r>
                <a:rPr lang="es-ES" dirty="0"/>
                <a:t>Next_3</a:t>
              </a:r>
            </a:p>
          </p:txBody>
        </p:sp>
      </p:grpSp>
      <p:sp>
        <p:nvSpPr>
          <p:cNvPr id="19" name="Elipse 18">
            <a:extLst>
              <a:ext uri="{FF2B5EF4-FFF2-40B4-BE49-F238E27FC236}">
                <a16:creationId xmlns:a16="http://schemas.microsoft.com/office/drawing/2014/main" id="{55897E70-D7DE-407E-8379-F59A9B090D21}"/>
              </a:ext>
            </a:extLst>
          </p:cNvPr>
          <p:cNvSpPr/>
          <p:nvPr/>
        </p:nvSpPr>
        <p:spPr>
          <a:xfrm>
            <a:off x="-1623940" y="-176895"/>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C5018A4F-05A4-411A-84F4-3B78825AAFE0}"/>
              </a:ext>
            </a:extLst>
          </p:cNvPr>
          <p:cNvSpPr/>
          <p:nvPr/>
        </p:nvSpPr>
        <p:spPr>
          <a:xfrm>
            <a:off x="10472058" y="4164122"/>
            <a:ext cx="2616156" cy="3082180"/>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Elipse 20">
            <a:extLst>
              <a:ext uri="{FF2B5EF4-FFF2-40B4-BE49-F238E27FC236}">
                <a16:creationId xmlns:a16="http://schemas.microsoft.com/office/drawing/2014/main" id="{6D82284D-0951-43C4-85D0-F6070174F444}"/>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D40BC473-B21F-4F4E-9324-9FD00EE5A457}"/>
              </a:ext>
            </a:extLst>
          </p:cNvPr>
          <p:cNvSpPr/>
          <p:nvPr/>
        </p:nvSpPr>
        <p:spPr>
          <a:xfrm>
            <a:off x="1198065" y="4159944"/>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A9B619E7-0A26-4701-B836-BDEB7A63ED8A}"/>
              </a:ext>
            </a:extLst>
          </p:cNvPr>
          <p:cNvSpPr/>
          <p:nvPr/>
        </p:nvSpPr>
        <p:spPr>
          <a:xfrm>
            <a:off x="376096" y="3205780"/>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43D93D70-3A4C-43D3-A034-1722DF7D1060}"/>
              </a:ext>
            </a:extLst>
          </p:cNvPr>
          <p:cNvSpPr/>
          <p:nvPr/>
        </p:nvSpPr>
        <p:spPr>
          <a:xfrm>
            <a:off x="10472058" y="755616"/>
            <a:ext cx="354879" cy="313215"/>
          </a:xfrm>
          <a:prstGeom prst="ellipse">
            <a:avLst/>
          </a:prstGeom>
          <a:solidFill>
            <a:srgbClr val="10A6AE">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24">
            <a:extLst>
              <a:ext uri="{FF2B5EF4-FFF2-40B4-BE49-F238E27FC236}">
                <a16:creationId xmlns:a16="http://schemas.microsoft.com/office/drawing/2014/main" id="{66523868-A799-4C52-BE94-BAAD5F0D4092}"/>
              </a:ext>
            </a:extLst>
          </p:cNvPr>
          <p:cNvSpPr/>
          <p:nvPr/>
        </p:nvSpPr>
        <p:spPr>
          <a:xfrm>
            <a:off x="10211119" y="2196424"/>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0A0F2578-3317-441A-93D4-DC9F6933D56E}"/>
              </a:ext>
            </a:extLst>
          </p:cNvPr>
          <p:cNvSpPr/>
          <p:nvPr/>
        </p:nvSpPr>
        <p:spPr>
          <a:xfrm>
            <a:off x="11160191" y="2867910"/>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Imagen 27">
            <a:extLst>
              <a:ext uri="{FF2B5EF4-FFF2-40B4-BE49-F238E27FC236}">
                <a16:creationId xmlns:a16="http://schemas.microsoft.com/office/drawing/2014/main" id="{D3AD75A6-AB22-4026-BE5A-D1874E27C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grpSp>
        <p:nvGrpSpPr>
          <p:cNvPr id="48" name="Grupo 47">
            <a:extLst>
              <a:ext uri="{FF2B5EF4-FFF2-40B4-BE49-F238E27FC236}">
                <a16:creationId xmlns:a16="http://schemas.microsoft.com/office/drawing/2014/main" id="{F620AFD5-3534-47A3-9E3E-199DCBF5802E}"/>
              </a:ext>
            </a:extLst>
          </p:cNvPr>
          <p:cNvGrpSpPr/>
          <p:nvPr/>
        </p:nvGrpSpPr>
        <p:grpSpPr>
          <a:xfrm>
            <a:off x="3227596" y="1933573"/>
            <a:ext cx="3751239" cy="1070254"/>
            <a:chOff x="3227596" y="1933573"/>
            <a:chExt cx="3751239" cy="1070254"/>
          </a:xfrm>
        </p:grpSpPr>
        <p:sp>
          <p:nvSpPr>
            <p:cNvPr id="17" name="Arco 16">
              <a:extLst>
                <a:ext uri="{FF2B5EF4-FFF2-40B4-BE49-F238E27FC236}">
                  <a16:creationId xmlns:a16="http://schemas.microsoft.com/office/drawing/2014/main" id="{E64A9C3E-6799-411B-8525-9C33D7A1564B}"/>
                </a:ext>
              </a:extLst>
            </p:cNvPr>
            <p:cNvSpPr/>
            <p:nvPr/>
          </p:nvSpPr>
          <p:spPr>
            <a:xfrm rot="21224868">
              <a:off x="3227596" y="2226443"/>
              <a:ext cx="3751239" cy="777384"/>
            </a:xfrm>
            <a:prstGeom prst="arc">
              <a:avLst>
                <a:gd name="adj1" fmla="val 10780452"/>
                <a:gd name="adj2" fmla="val 0"/>
              </a:avLst>
            </a:prstGeom>
            <a:noFill/>
            <a:ln>
              <a:solidFill>
                <a:srgbClr val="46B5AF"/>
              </a:solidFill>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ES"/>
            </a:p>
          </p:txBody>
        </p:sp>
        <p:sp>
          <p:nvSpPr>
            <p:cNvPr id="2" name="CuadroTexto 1">
              <a:extLst>
                <a:ext uri="{FF2B5EF4-FFF2-40B4-BE49-F238E27FC236}">
                  <a16:creationId xmlns:a16="http://schemas.microsoft.com/office/drawing/2014/main" id="{773100F7-492C-4091-822A-4644B0E980CC}"/>
                </a:ext>
              </a:extLst>
            </p:cNvPr>
            <p:cNvSpPr txBox="1"/>
            <p:nvPr/>
          </p:nvSpPr>
          <p:spPr>
            <a:xfrm rot="21355525">
              <a:off x="4526063" y="1933573"/>
              <a:ext cx="1905000" cy="307777"/>
            </a:xfrm>
            <a:prstGeom prst="rect">
              <a:avLst/>
            </a:prstGeom>
            <a:noFill/>
          </p:spPr>
          <p:txBody>
            <a:bodyPr wrap="square" rtlCol="0">
              <a:spAutoFit/>
            </a:bodyPr>
            <a:lstStyle/>
            <a:p>
              <a:r>
                <a:rPr lang="es-ES" sz="1400" dirty="0">
                  <a:solidFill>
                    <a:srgbClr val="46B5AF"/>
                  </a:solidFill>
                </a:rPr>
                <a:t>Salto de un curso</a:t>
              </a:r>
            </a:p>
          </p:txBody>
        </p:sp>
      </p:grpSp>
      <p:grpSp>
        <p:nvGrpSpPr>
          <p:cNvPr id="49" name="Grupo 48">
            <a:extLst>
              <a:ext uri="{FF2B5EF4-FFF2-40B4-BE49-F238E27FC236}">
                <a16:creationId xmlns:a16="http://schemas.microsoft.com/office/drawing/2014/main" id="{0087DD7A-8E4F-47BF-879D-A2C8E01B2C06}"/>
              </a:ext>
            </a:extLst>
          </p:cNvPr>
          <p:cNvGrpSpPr/>
          <p:nvPr/>
        </p:nvGrpSpPr>
        <p:grpSpPr>
          <a:xfrm>
            <a:off x="2799436" y="1501946"/>
            <a:ext cx="6326393" cy="1879683"/>
            <a:chOff x="2799436" y="1501946"/>
            <a:chExt cx="6326393" cy="1879683"/>
          </a:xfrm>
        </p:grpSpPr>
        <p:sp>
          <p:nvSpPr>
            <p:cNvPr id="18" name="Arco 17">
              <a:extLst>
                <a:ext uri="{FF2B5EF4-FFF2-40B4-BE49-F238E27FC236}">
                  <a16:creationId xmlns:a16="http://schemas.microsoft.com/office/drawing/2014/main" id="{E1082C1D-9D7E-41FE-BE1E-58532DC58B91}"/>
                </a:ext>
              </a:extLst>
            </p:cNvPr>
            <p:cNvSpPr/>
            <p:nvPr/>
          </p:nvSpPr>
          <p:spPr>
            <a:xfrm rot="21347533">
              <a:off x="2799436" y="1755991"/>
              <a:ext cx="6326393" cy="1625638"/>
            </a:xfrm>
            <a:prstGeom prst="arc">
              <a:avLst>
                <a:gd name="adj1" fmla="val 10780452"/>
                <a:gd name="adj2" fmla="val 0"/>
              </a:avLst>
            </a:prstGeom>
            <a:noFill/>
            <a:ln>
              <a:solidFill>
                <a:srgbClr val="46B5AF"/>
              </a:solidFill>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ES" dirty="0"/>
            </a:p>
          </p:txBody>
        </p:sp>
        <p:sp>
          <p:nvSpPr>
            <p:cNvPr id="46" name="CuadroTexto 45">
              <a:extLst>
                <a:ext uri="{FF2B5EF4-FFF2-40B4-BE49-F238E27FC236}">
                  <a16:creationId xmlns:a16="http://schemas.microsoft.com/office/drawing/2014/main" id="{E40724A4-641D-4274-91E3-682732FBD48A}"/>
                </a:ext>
              </a:extLst>
            </p:cNvPr>
            <p:cNvSpPr txBox="1"/>
            <p:nvPr/>
          </p:nvSpPr>
          <p:spPr>
            <a:xfrm rot="21355525">
              <a:off x="5043152" y="1501946"/>
              <a:ext cx="1905000" cy="307777"/>
            </a:xfrm>
            <a:prstGeom prst="rect">
              <a:avLst/>
            </a:prstGeom>
            <a:noFill/>
          </p:spPr>
          <p:txBody>
            <a:bodyPr wrap="square" rtlCol="0">
              <a:spAutoFit/>
            </a:bodyPr>
            <a:lstStyle/>
            <a:p>
              <a:r>
                <a:rPr lang="es-ES" sz="1400" dirty="0">
                  <a:solidFill>
                    <a:srgbClr val="46B5AF"/>
                  </a:solidFill>
                </a:rPr>
                <a:t>Salto de dos cursos</a:t>
              </a:r>
            </a:p>
          </p:txBody>
        </p:sp>
      </p:grpSp>
      <p:sp>
        <p:nvSpPr>
          <p:cNvPr id="3" name="Flecha: a la derecha 2">
            <a:extLst>
              <a:ext uri="{FF2B5EF4-FFF2-40B4-BE49-F238E27FC236}">
                <a16:creationId xmlns:a16="http://schemas.microsoft.com/office/drawing/2014/main" id="{73F8F498-D169-4F87-A0A8-155240A662D9}"/>
              </a:ext>
            </a:extLst>
          </p:cNvPr>
          <p:cNvSpPr/>
          <p:nvPr/>
        </p:nvSpPr>
        <p:spPr>
          <a:xfrm>
            <a:off x="4628903" y="3609306"/>
            <a:ext cx="4926143" cy="410211"/>
          </a:xfrm>
          <a:prstGeom prst="rightArrow">
            <a:avLst/>
          </a:prstGeom>
          <a:solidFill>
            <a:srgbClr val="46B5AF"/>
          </a:solidFill>
          <a:ln>
            <a:solidFill>
              <a:srgbClr val="44B5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CuadroTexto 46">
            <a:extLst>
              <a:ext uri="{FF2B5EF4-FFF2-40B4-BE49-F238E27FC236}">
                <a16:creationId xmlns:a16="http://schemas.microsoft.com/office/drawing/2014/main" id="{B2F5FFA2-AB3A-4017-AEDE-315FE1D61753}"/>
              </a:ext>
            </a:extLst>
          </p:cNvPr>
          <p:cNvSpPr txBox="1"/>
          <p:nvPr/>
        </p:nvSpPr>
        <p:spPr>
          <a:xfrm>
            <a:off x="4628903" y="3345480"/>
            <a:ext cx="4718298" cy="369332"/>
          </a:xfrm>
          <a:prstGeom prst="rect">
            <a:avLst/>
          </a:prstGeom>
          <a:noFill/>
        </p:spPr>
        <p:txBody>
          <a:bodyPr wrap="square" rtlCol="0">
            <a:spAutoFit/>
          </a:bodyPr>
          <a:lstStyle/>
          <a:p>
            <a:pPr algn="ctr"/>
            <a:r>
              <a:rPr lang="es-ES" b="1" dirty="0">
                <a:solidFill>
                  <a:srgbClr val="10A6AE"/>
                </a:solidFill>
              </a:rPr>
              <a:t>Secuencia de compra que ha seguido el alumno</a:t>
            </a:r>
          </a:p>
        </p:txBody>
      </p:sp>
    </p:spTree>
    <p:extLst>
      <p:ext uri="{BB962C8B-B14F-4D97-AF65-F5344CB8AC3E}">
        <p14:creationId xmlns:p14="http://schemas.microsoft.com/office/powerpoint/2010/main" val="27327154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900"/>
                                        <p:tgtEl>
                                          <p:spTgt spid="50"/>
                                        </p:tgtEl>
                                      </p:cBhvr>
                                    </p:animEffect>
                                  </p:childTnLst>
                                </p:cTn>
                              </p:par>
                              <p:par>
                                <p:cTn id="8" presetID="53" presetClass="entr" presetSubtype="16"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 calcmode="lin" valueType="num">
                                      <p:cBhvr>
                                        <p:cTn id="10" dur="500" fill="hold"/>
                                        <p:tgtEl>
                                          <p:spTgt spid="51"/>
                                        </p:tgtEl>
                                        <p:attrNameLst>
                                          <p:attrName>ppt_w</p:attrName>
                                        </p:attrNameLst>
                                      </p:cBhvr>
                                      <p:tavLst>
                                        <p:tav tm="0">
                                          <p:val>
                                            <p:fltVal val="0"/>
                                          </p:val>
                                        </p:tav>
                                        <p:tav tm="100000">
                                          <p:val>
                                            <p:strVal val="#ppt_w"/>
                                          </p:val>
                                        </p:tav>
                                      </p:tavLst>
                                    </p:anim>
                                    <p:anim calcmode="lin" valueType="num">
                                      <p:cBhvr>
                                        <p:cTn id="11" dur="500" fill="hold"/>
                                        <p:tgtEl>
                                          <p:spTgt spid="51"/>
                                        </p:tgtEl>
                                        <p:attrNameLst>
                                          <p:attrName>ppt_h</p:attrName>
                                        </p:attrNameLst>
                                      </p:cBhvr>
                                      <p:tavLst>
                                        <p:tav tm="0">
                                          <p:val>
                                            <p:fltVal val="0"/>
                                          </p:val>
                                        </p:tav>
                                        <p:tav tm="100000">
                                          <p:val>
                                            <p:strVal val="#ppt_h"/>
                                          </p:val>
                                        </p:tav>
                                      </p:tavLst>
                                    </p:anim>
                                    <p:animEffect transition="in" filter="fade">
                                      <p:cBhvr>
                                        <p:cTn id="12" dur="500"/>
                                        <p:tgtEl>
                                          <p:spTgt spid="51"/>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300" fill="hold"/>
                                        <p:tgtEl>
                                          <p:spTgt spid="3"/>
                                        </p:tgtEl>
                                        <p:attrNameLst>
                                          <p:attrName>ppt_x</p:attrName>
                                        </p:attrNameLst>
                                      </p:cBhvr>
                                      <p:tavLst>
                                        <p:tav tm="0">
                                          <p:val>
                                            <p:strVal val="0-#ppt_w/2"/>
                                          </p:val>
                                        </p:tav>
                                        <p:tav tm="100000">
                                          <p:val>
                                            <p:strVal val="#ppt_x"/>
                                          </p:val>
                                        </p:tav>
                                      </p:tavLst>
                                    </p:anim>
                                    <p:anim calcmode="lin" valueType="num">
                                      <p:cBhvr additive="base">
                                        <p:cTn id="16" dur="13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1800" fill="hold"/>
                                        <p:tgtEl>
                                          <p:spTgt spid="47"/>
                                        </p:tgtEl>
                                        <p:attrNameLst>
                                          <p:attrName>ppt_x</p:attrName>
                                        </p:attrNameLst>
                                      </p:cBhvr>
                                      <p:tavLst>
                                        <p:tav tm="0">
                                          <p:val>
                                            <p:strVal val="0-#ppt_w/2"/>
                                          </p:val>
                                        </p:tav>
                                        <p:tav tm="100000">
                                          <p:val>
                                            <p:strVal val="#ppt_x"/>
                                          </p:val>
                                        </p:tav>
                                      </p:tavLst>
                                    </p:anim>
                                    <p:anim calcmode="lin" valueType="num">
                                      <p:cBhvr additive="base">
                                        <p:cTn id="20" dur="1800" fill="hold"/>
                                        <p:tgtEl>
                                          <p:spTgt spid="47"/>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130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500"/>
                                        <p:tgtEl>
                                          <p:spTgt spid="48"/>
                                        </p:tgtEl>
                                      </p:cBhvr>
                                    </p:animEffect>
                                  </p:childTnLst>
                                </p:cTn>
                              </p:par>
                              <p:par>
                                <p:cTn id="24" presetID="22" presetClass="entr" presetSubtype="8" fill="hold" nodeType="withEffect">
                                  <p:stCondLst>
                                    <p:cond delay="160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8554BAC-3FFB-462F-8946-1D441CBAD606}"/>
              </a:ext>
            </a:extLst>
          </p:cNvPr>
          <p:cNvSpPr txBox="1"/>
          <p:nvPr/>
        </p:nvSpPr>
        <p:spPr>
          <a:xfrm>
            <a:off x="2781299" y="3600100"/>
            <a:ext cx="6629400" cy="3139321"/>
          </a:xfrm>
          <a:prstGeom prst="rect">
            <a:avLst/>
          </a:prstGeom>
          <a:noFill/>
        </p:spPr>
        <p:txBody>
          <a:bodyPr wrap="square" rtlCol="0">
            <a:spAutoFit/>
          </a:bodyPr>
          <a:lstStyle/>
          <a:p>
            <a:r>
              <a:rPr lang="es-ES" b="1" dirty="0">
                <a:solidFill>
                  <a:srgbClr val="10A6AE"/>
                </a:solidFill>
              </a:rPr>
              <a:t>Next_1 --&gt; </a:t>
            </a:r>
            <a:r>
              <a:rPr lang="es-ES" dirty="0"/>
              <a:t> Representa los ``tres cursos más frecuentemente`` tras</a:t>
            </a:r>
          </a:p>
          <a:p>
            <a:r>
              <a:rPr lang="es-ES" dirty="0"/>
              <a:t>	   comprar el Curso Top.</a:t>
            </a:r>
          </a:p>
          <a:p>
            <a:endParaRPr lang="es-ES" dirty="0"/>
          </a:p>
          <a:p>
            <a:endParaRPr lang="es-ES" dirty="0"/>
          </a:p>
          <a:p>
            <a:r>
              <a:rPr lang="es-ES" b="1" dirty="0">
                <a:solidFill>
                  <a:srgbClr val="10A6AE"/>
                </a:solidFill>
              </a:rPr>
              <a:t>Next_2 --&gt; </a:t>
            </a:r>
            <a:r>
              <a:rPr lang="es-ES" dirty="0"/>
              <a:t> Muestra el top3 cursos más comprados, ``con un salto de </a:t>
            </a:r>
          </a:p>
          <a:p>
            <a:r>
              <a:rPr lang="es-ES" dirty="0"/>
              <a:t>	   un curso``, tras la compra del Curso Top.</a:t>
            </a:r>
          </a:p>
          <a:p>
            <a:endParaRPr lang="es-ES" b="1" dirty="0"/>
          </a:p>
          <a:p>
            <a:endParaRPr lang="es-ES" dirty="0"/>
          </a:p>
          <a:p>
            <a:r>
              <a:rPr lang="es-ES" b="1" dirty="0">
                <a:solidFill>
                  <a:srgbClr val="10A6AE"/>
                </a:solidFill>
              </a:rPr>
              <a:t>Next_3 --&gt; </a:t>
            </a:r>
            <a:r>
              <a:rPr lang="es-ES" dirty="0"/>
              <a:t> Muestra el top3 cursos más comprados, ``con un salto de </a:t>
            </a:r>
          </a:p>
          <a:p>
            <a:r>
              <a:rPr lang="es-ES" dirty="0"/>
              <a:t>	   dos cursos``, tras la compra del Curso Top.</a:t>
            </a:r>
          </a:p>
          <a:p>
            <a:endParaRPr lang="es-ES" dirty="0"/>
          </a:p>
        </p:txBody>
      </p:sp>
      <p:sp>
        <p:nvSpPr>
          <p:cNvPr id="5" name="CuadroTexto 4">
            <a:extLst>
              <a:ext uri="{FF2B5EF4-FFF2-40B4-BE49-F238E27FC236}">
                <a16:creationId xmlns:a16="http://schemas.microsoft.com/office/drawing/2014/main" id="{722C668E-214F-4008-A181-8F30890672B8}"/>
              </a:ext>
            </a:extLst>
          </p:cNvPr>
          <p:cNvSpPr txBox="1"/>
          <p:nvPr/>
        </p:nvSpPr>
        <p:spPr>
          <a:xfrm>
            <a:off x="3460376" y="293951"/>
            <a:ext cx="5271247" cy="923330"/>
          </a:xfrm>
          <a:prstGeom prst="rect">
            <a:avLst/>
          </a:prstGeom>
          <a:noFill/>
          <a:ln>
            <a:noFill/>
          </a:ln>
        </p:spPr>
        <p:txBody>
          <a:bodyPr wrap="square" rtlCol="0">
            <a:spAutoFit/>
          </a:bodyPr>
          <a:lstStyle/>
          <a:p>
            <a:pPr algn="ctr"/>
            <a:r>
              <a:rPr lang="es-ES" sz="5400" b="1" dirty="0">
                <a:ln w="28575">
                  <a:solidFill>
                    <a:srgbClr val="46B5AF"/>
                  </a:solidFill>
                </a:ln>
                <a:solidFill>
                  <a:srgbClr val="46B5AF"/>
                </a:solidFill>
              </a:rPr>
              <a:t>Más En Detalle</a:t>
            </a:r>
          </a:p>
        </p:txBody>
      </p:sp>
      <p:sp>
        <p:nvSpPr>
          <p:cNvPr id="6" name="CuadroTexto 5">
            <a:extLst>
              <a:ext uri="{FF2B5EF4-FFF2-40B4-BE49-F238E27FC236}">
                <a16:creationId xmlns:a16="http://schemas.microsoft.com/office/drawing/2014/main" id="{0B0F89EC-594A-468A-A9A3-51B4283E7E1A}"/>
              </a:ext>
            </a:extLst>
          </p:cNvPr>
          <p:cNvSpPr txBox="1"/>
          <p:nvPr/>
        </p:nvSpPr>
        <p:spPr>
          <a:xfrm>
            <a:off x="750670" y="1553456"/>
            <a:ext cx="10690658" cy="1061829"/>
          </a:xfrm>
          <a:prstGeom prst="rect">
            <a:avLst/>
          </a:prstGeom>
          <a:noFill/>
          <a:ln w="9525">
            <a:noFill/>
          </a:ln>
        </p:spPr>
        <p:txBody>
          <a:bodyPr wrap="square" rtlCol="0">
            <a:spAutoFit/>
          </a:bodyPr>
          <a:lstStyle/>
          <a:p>
            <a:r>
              <a:rPr lang="es-ES" sz="2700" dirty="0">
                <a:ln w="12700">
                  <a:solidFill>
                    <a:srgbClr val="46B5AF"/>
                  </a:solidFill>
                </a:ln>
                <a:solidFill>
                  <a:srgbClr val="44B5B1"/>
                </a:solidFill>
              </a:rPr>
              <a:t>La pregunta clave es:</a:t>
            </a:r>
          </a:p>
          <a:p>
            <a:endParaRPr lang="es-ES" b="1" dirty="0"/>
          </a:p>
          <a:p>
            <a:r>
              <a:rPr lang="es-ES" b="1" dirty="0"/>
              <a:t>¿Cuál es la secuencia de los cursos que los alumnos compran después de comprar un curso del Top3?</a:t>
            </a:r>
            <a:endParaRPr lang="es-ES" dirty="0"/>
          </a:p>
        </p:txBody>
      </p:sp>
      <p:sp>
        <p:nvSpPr>
          <p:cNvPr id="7" name="Elipse 6">
            <a:extLst>
              <a:ext uri="{FF2B5EF4-FFF2-40B4-BE49-F238E27FC236}">
                <a16:creationId xmlns:a16="http://schemas.microsoft.com/office/drawing/2014/main" id="{8585FFB8-60AB-4678-8DE0-47A25EECEC54}"/>
              </a:ext>
            </a:extLst>
          </p:cNvPr>
          <p:cNvSpPr/>
          <p:nvPr/>
        </p:nvSpPr>
        <p:spPr>
          <a:xfrm>
            <a:off x="9873679" y="-1094808"/>
            <a:ext cx="4372262" cy="2648264"/>
          </a:xfrm>
          <a:prstGeom prst="ellipse">
            <a:avLst/>
          </a:prstGeom>
          <a:solidFill>
            <a:srgbClr val="10A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54E03539-5E17-4D82-AE89-ACE6C651747F}"/>
              </a:ext>
            </a:extLst>
          </p:cNvPr>
          <p:cNvSpPr/>
          <p:nvPr/>
        </p:nvSpPr>
        <p:spPr>
          <a:xfrm>
            <a:off x="581292" y="5540828"/>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8D62BCA7-FB1B-4AD2-80A8-B30A1A0AAC7D}"/>
              </a:ext>
            </a:extLst>
          </p:cNvPr>
          <p:cNvSpPr/>
          <p:nvPr/>
        </p:nvSpPr>
        <p:spPr>
          <a:xfrm>
            <a:off x="1406480" y="4242716"/>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8EC64185-6251-457C-B399-3C8CEF0EB2B2}"/>
              </a:ext>
            </a:extLst>
          </p:cNvPr>
          <p:cNvSpPr/>
          <p:nvPr/>
        </p:nvSpPr>
        <p:spPr>
          <a:xfrm>
            <a:off x="595447" y="3511691"/>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019CD3FD-9BF0-468F-A9C1-3226D281BB5D}"/>
              </a:ext>
            </a:extLst>
          </p:cNvPr>
          <p:cNvSpPr/>
          <p:nvPr/>
        </p:nvSpPr>
        <p:spPr>
          <a:xfrm>
            <a:off x="10309407" y="3975032"/>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75616E5E-549F-49B9-A00F-3B01EAC5C6AA}"/>
              </a:ext>
            </a:extLst>
          </p:cNvPr>
          <p:cNvSpPr/>
          <p:nvPr/>
        </p:nvSpPr>
        <p:spPr>
          <a:xfrm>
            <a:off x="11441328" y="5516585"/>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C64A3FB9-B228-4163-825C-3C9EB181EDD7}"/>
              </a:ext>
            </a:extLst>
          </p:cNvPr>
          <p:cNvSpPr/>
          <p:nvPr/>
        </p:nvSpPr>
        <p:spPr>
          <a:xfrm>
            <a:off x="11058693" y="2752404"/>
            <a:ext cx="765269" cy="676596"/>
          </a:xfrm>
          <a:prstGeom prst="ellipse">
            <a:avLst/>
          </a:prstGeom>
          <a:solidFill>
            <a:srgbClr val="10A6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120D1ABA-51CC-4AE2-A3CE-362C9492036C}"/>
              </a:ext>
            </a:extLst>
          </p:cNvPr>
          <p:cNvSpPr/>
          <p:nvPr/>
        </p:nvSpPr>
        <p:spPr>
          <a:xfrm>
            <a:off x="8286201" y="1577566"/>
            <a:ext cx="354879" cy="313215"/>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D01A238F-602B-4F2F-8821-362FC6B3CD53}"/>
              </a:ext>
            </a:extLst>
          </p:cNvPr>
          <p:cNvSpPr/>
          <p:nvPr/>
        </p:nvSpPr>
        <p:spPr>
          <a:xfrm>
            <a:off x="9737058" y="1622015"/>
            <a:ext cx="521877" cy="453376"/>
          </a:xfrm>
          <a:prstGeom prst="ellipse">
            <a:avLst/>
          </a:prstGeom>
          <a:solidFill>
            <a:srgbClr val="10A6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7386CA1-E319-4DC5-8A5C-4053EEC7A0F6}"/>
              </a:ext>
            </a:extLst>
          </p:cNvPr>
          <p:cNvSpPr/>
          <p:nvPr/>
        </p:nvSpPr>
        <p:spPr>
          <a:xfrm>
            <a:off x="9122229" y="468086"/>
            <a:ext cx="288470" cy="295082"/>
          </a:xfrm>
          <a:prstGeom prst="ellipse">
            <a:avLst/>
          </a:prstGeom>
          <a:solidFill>
            <a:srgbClr val="10A6AE">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8" name="Grupo 17">
            <a:extLst>
              <a:ext uri="{FF2B5EF4-FFF2-40B4-BE49-F238E27FC236}">
                <a16:creationId xmlns:a16="http://schemas.microsoft.com/office/drawing/2014/main" id="{774DD026-D74C-41AD-93F2-7D46069A93CF}"/>
              </a:ext>
            </a:extLst>
          </p:cNvPr>
          <p:cNvGrpSpPr/>
          <p:nvPr/>
        </p:nvGrpSpPr>
        <p:grpSpPr>
          <a:xfrm>
            <a:off x="6932107" y="6991308"/>
            <a:ext cx="4957183" cy="3249154"/>
            <a:chOff x="2408817" y="1755991"/>
            <a:chExt cx="7374366" cy="4553369"/>
          </a:xfrm>
        </p:grpSpPr>
        <p:grpSp>
          <p:nvGrpSpPr>
            <p:cNvPr id="19" name="Grupo 18">
              <a:extLst>
                <a:ext uri="{FF2B5EF4-FFF2-40B4-BE49-F238E27FC236}">
                  <a16:creationId xmlns:a16="http://schemas.microsoft.com/office/drawing/2014/main" id="{1FF89784-8A3F-4345-885E-169E62F3E1AA}"/>
                </a:ext>
              </a:extLst>
            </p:cNvPr>
            <p:cNvGrpSpPr/>
            <p:nvPr/>
          </p:nvGrpSpPr>
          <p:grpSpPr>
            <a:xfrm>
              <a:off x="2408817" y="2942216"/>
              <a:ext cx="7374366" cy="3367144"/>
              <a:chOff x="2718100" y="2942216"/>
              <a:chExt cx="7374366" cy="3367144"/>
            </a:xfrm>
          </p:grpSpPr>
          <p:sp>
            <p:nvSpPr>
              <p:cNvPr id="29" name="Rectángulo: esquinas redondeadas 28">
                <a:extLst>
                  <a:ext uri="{FF2B5EF4-FFF2-40B4-BE49-F238E27FC236}">
                    <a16:creationId xmlns:a16="http://schemas.microsoft.com/office/drawing/2014/main" id="{DD3029AB-76FC-4D2B-ACED-BE83F17E7A82}"/>
                  </a:ext>
                </a:extLst>
              </p:cNvPr>
              <p:cNvSpPr/>
              <p:nvPr/>
            </p:nvSpPr>
            <p:spPr>
              <a:xfrm>
                <a:off x="2718100" y="2942216"/>
                <a:ext cx="1398495" cy="3367144"/>
              </a:xfrm>
              <a:prstGeom prst="roundRect">
                <a:avLst/>
              </a:prstGeom>
              <a:solidFill>
                <a:srgbClr val="29ADB7"/>
              </a:solid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esquinas redondeadas 29">
                <a:extLst>
                  <a:ext uri="{FF2B5EF4-FFF2-40B4-BE49-F238E27FC236}">
                    <a16:creationId xmlns:a16="http://schemas.microsoft.com/office/drawing/2014/main" id="{45AC8B3D-DD18-4285-8708-008F8C3F3E9C}"/>
                  </a:ext>
                </a:extLst>
              </p:cNvPr>
              <p:cNvSpPr/>
              <p:nvPr/>
            </p:nvSpPr>
            <p:spPr>
              <a:xfrm>
                <a:off x="4710057" y="2942216"/>
                <a:ext cx="1398495" cy="3367144"/>
              </a:xfrm>
              <a:prstGeom prst="roundRect">
                <a:avLst/>
              </a:prstGeom>
              <a:solidFill>
                <a:srgbClr val="29ADB7"/>
              </a:solid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esquinas redondeadas 30">
                <a:extLst>
                  <a:ext uri="{FF2B5EF4-FFF2-40B4-BE49-F238E27FC236}">
                    <a16:creationId xmlns:a16="http://schemas.microsoft.com/office/drawing/2014/main" id="{5EDCAB1F-254D-4739-8ED0-A036343C3BBC}"/>
                  </a:ext>
                </a:extLst>
              </p:cNvPr>
              <p:cNvSpPr/>
              <p:nvPr/>
            </p:nvSpPr>
            <p:spPr>
              <a:xfrm>
                <a:off x="6702014" y="2942216"/>
                <a:ext cx="1398495" cy="3367144"/>
              </a:xfrm>
              <a:prstGeom prst="roundRect">
                <a:avLst/>
              </a:prstGeom>
              <a:solidFill>
                <a:srgbClr val="29ADB7"/>
              </a:solid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esquinas redondeadas 31">
                <a:extLst>
                  <a:ext uri="{FF2B5EF4-FFF2-40B4-BE49-F238E27FC236}">
                    <a16:creationId xmlns:a16="http://schemas.microsoft.com/office/drawing/2014/main" id="{CBF51946-D358-447B-9245-9D90D7E0BBBB}"/>
                  </a:ext>
                </a:extLst>
              </p:cNvPr>
              <p:cNvSpPr/>
              <p:nvPr/>
            </p:nvSpPr>
            <p:spPr>
              <a:xfrm>
                <a:off x="8693971" y="2942216"/>
                <a:ext cx="1398495" cy="3367144"/>
              </a:xfrm>
              <a:prstGeom prst="roundRect">
                <a:avLst/>
              </a:prstGeom>
              <a:solidFill>
                <a:srgbClr val="29ADB7"/>
              </a:solidFill>
              <a:ln>
                <a:solidFill>
                  <a:srgbClr val="10A6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0" name="CuadroTexto 19">
              <a:extLst>
                <a:ext uri="{FF2B5EF4-FFF2-40B4-BE49-F238E27FC236}">
                  <a16:creationId xmlns:a16="http://schemas.microsoft.com/office/drawing/2014/main" id="{74532982-4046-4DB5-87F5-7E4A517C1B41}"/>
                </a:ext>
              </a:extLst>
            </p:cNvPr>
            <p:cNvSpPr txBox="1"/>
            <p:nvPr/>
          </p:nvSpPr>
          <p:spPr>
            <a:xfrm>
              <a:off x="2408817" y="4129772"/>
              <a:ext cx="1398495" cy="992032"/>
            </a:xfrm>
            <a:prstGeom prst="rect">
              <a:avLst/>
            </a:prstGeom>
            <a:noFill/>
          </p:spPr>
          <p:txBody>
            <a:bodyPr wrap="square" rtlCol="0">
              <a:spAutoFit/>
            </a:bodyPr>
            <a:lstStyle/>
            <a:p>
              <a:pPr algn="ctr"/>
              <a:r>
                <a:rPr lang="es-ES" sz="2000" dirty="0"/>
                <a:t>Curso TOP</a:t>
              </a:r>
            </a:p>
          </p:txBody>
        </p:sp>
        <p:sp>
          <p:nvSpPr>
            <p:cNvPr id="21" name="CuadroTexto 20">
              <a:extLst>
                <a:ext uri="{FF2B5EF4-FFF2-40B4-BE49-F238E27FC236}">
                  <a16:creationId xmlns:a16="http://schemas.microsoft.com/office/drawing/2014/main" id="{A99719D7-EDCD-4846-840B-11F8B4B5581C}"/>
                </a:ext>
              </a:extLst>
            </p:cNvPr>
            <p:cNvSpPr txBox="1"/>
            <p:nvPr/>
          </p:nvSpPr>
          <p:spPr>
            <a:xfrm>
              <a:off x="4400774" y="4164121"/>
              <a:ext cx="1398495" cy="841071"/>
            </a:xfrm>
            <a:prstGeom prst="rect">
              <a:avLst/>
            </a:prstGeom>
            <a:noFill/>
          </p:spPr>
          <p:txBody>
            <a:bodyPr wrap="square" rtlCol="0">
              <a:spAutoFit/>
            </a:bodyPr>
            <a:lstStyle/>
            <a:p>
              <a:pPr algn="ctr"/>
              <a:r>
                <a:rPr lang="es-ES" sz="1100" dirty="0"/>
                <a:t>El siguiente curso comprado</a:t>
              </a:r>
            </a:p>
          </p:txBody>
        </p:sp>
        <p:sp>
          <p:nvSpPr>
            <p:cNvPr id="22" name="CuadroTexto 21">
              <a:extLst>
                <a:ext uri="{FF2B5EF4-FFF2-40B4-BE49-F238E27FC236}">
                  <a16:creationId xmlns:a16="http://schemas.microsoft.com/office/drawing/2014/main" id="{A50DDAF7-E295-4630-95BE-4AB8B7C74276}"/>
                </a:ext>
              </a:extLst>
            </p:cNvPr>
            <p:cNvSpPr txBox="1"/>
            <p:nvPr/>
          </p:nvSpPr>
          <p:spPr>
            <a:xfrm>
              <a:off x="4400774" y="2463044"/>
              <a:ext cx="1398495" cy="369332"/>
            </a:xfrm>
            <a:prstGeom prst="rect">
              <a:avLst/>
            </a:prstGeom>
            <a:noFill/>
          </p:spPr>
          <p:txBody>
            <a:bodyPr wrap="square" rtlCol="0">
              <a:spAutoFit/>
            </a:bodyPr>
            <a:lstStyle/>
            <a:p>
              <a:pPr algn="ctr"/>
              <a:r>
                <a:rPr lang="es-ES" dirty="0"/>
                <a:t>Next_1</a:t>
              </a:r>
            </a:p>
          </p:txBody>
        </p:sp>
        <p:sp>
          <p:nvSpPr>
            <p:cNvPr id="23" name="CuadroTexto 22">
              <a:extLst>
                <a:ext uri="{FF2B5EF4-FFF2-40B4-BE49-F238E27FC236}">
                  <a16:creationId xmlns:a16="http://schemas.microsoft.com/office/drawing/2014/main" id="{B41B7CA3-4EB6-4409-A8B1-3CE12783E9C0}"/>
                </a:ext>
              </a:extLst>
            </p:cNvPr>
            <p:cNvSpPr txBox="1"/>
            <p:nvPr/>
          </p:nvSpPr>
          <p:spPr>
            <a:xfrm>
              <a:off x="6392730" y="2463044"/>
              <a:ext cx="1398495" cy="369332"/>
            </a:xfrm>
            <a:prstGeom prst="rect">
              <a:avLst/>
            </a:prstGeom>
            <a:noFill/>
          </p:spPr>
          <p:txBody>
            <a:bodyPr wrap="square" rtlCol="0">
              <a:spAutoFit/>
            </a:bodyPr>
            <a:lstStyle/>
            <a:p>
              <a:pPr algn="ctr"/>
              <a:r>
                <a:rPr lang="es-ES" dirty="0"/>
                <a:t>Next_2</a:t>
              </a:r>
            </a:p>
          </p:txBody>
        </p:sp>
        <p:sp>
          <p:nvSpPr>
            <p:cNvPr id="24" name="CuadroTexto 23">
              <a:extLst>
                <a:ext uri="{FF2B5EF4-FFF2-40B4-BE49-F238E27FC236}">
                  <a16:creationId xmlns:a16="http://schemas.microsoft.com/office/drawing/2014/main" id="{B645C5FE-5BDB-4264-8FA6-B06F634F4830}"/>
                </a:ext>
              </a:extLst>
            </p:cNvPr>
            <p:cNvSpPr txBox="1"/>
            <p:nvPr/>
          </p:nvSpPr>
          <p:spPr>
            <a:xfrm>
              <a:off x="8384686" y="2463044"/>
              <a:ext cx="1398495" cy="369332"/>
            </a:xfrm>
            <a:prstGeom prst="rect">
              <a:avLst/>
            </a:prstGeom>
            <a:noFill/>
          </p:spPr>
          <p:txBody>
            <a:bodyPr wrap="square" rtlCol="0">
              <a:spAutoFit/>
            </a:bodyPr>
            <a:lstStyle/>
            <a:p>
              <a:pPr algn="ctr"/>
              <a:r>
                <a:rPr lang="es-ES" dirty="0"/>
                <a:t>Next_3</a:t>
              </a:r>
            </a:p>
          </p:txBody>
        </p:sp>
        <p:sp>
          <p:nvSpPr>
            <p:cNvPr id="25" name="CuadroTexto 24">
              <a:extLst>
                <a:ext uri="{FF2B5EF4-FFF2-40B4-BE49-F238E27FC236}">
                  <a16:creationId xmlns:a16="http://schemas.microsoft.com/office/drawing/2014/main" id="{EE714937-B059-4CE8-AF08-BB7AB8D19DCC}"/>
                </a:ext>
              </a:extLst>
            </p:cNvPr>
            <p:cNvSpPr txBox="1"/>
            <p:nvPr/>
          </p:nvSpPr>
          <p:spPr>
            <a:xfrm>
              <a:off x="6392730" y="4302620"/>
              <a:ext cx="1398495" cy="603846"/>
            </a:xfrm>
            <a:prstGeom prst="rect">
              <a:avLst/>
            </a:prstGeom>
            <a:noFill/>
          </p:spPr>
          <p:txBody>
            <a:bodyPr wrap="square" rtlCol="0">
              <a:spAutoFit/>
            </a:bodyPr>
            <a:lstStyle/>
            <a:p>
              <a:pPr algn="ctr"/>
              <a:r>
                <a:rPr lang="es-ES" sz="1100" dirty="0"/>
                <a:t>Un salto de un curso</a:t>
              </a:r>
            </a:p>
          </p:txBody>
        </p:sp>
        <p:sp>
          <p:nvSpPr>
            <p:cNvPr id="26" name="CuadroTexto 25">
              <a:extLst>
                <a:ext uri="{FF2B5EF4-FFF2-40B4-BE49-F238E27FC236}">
                  <a16:creationId xmlns:a16="http://schemas.microsoft.com/office/drawing/2014/main" id="{079ED034-21D6-4E0C-A28D-0ECBBA5BA099}"/>
                </a:ext>
              </a:extLst>
            </p:cNvPr>
            <p:cNvSpPr txBox="1"/>
            <p:nvPr/>
          </p:nvSpPr>
          <p:spPr>
            <a:xfrm>
              <a:off x="8384686" y="4302620"/>
              <a:ext cx="1398495" cy="603846"/>
            </a:xfrm>
            <a:prstGeom prst="rect">
              <a:avLst/>
            </a:prstGeom>
            <a:noFill/>
          </p:spPr>
          <p:txBody>
            <a:bodyPr wrap="square" rtlCol="0">
              <a:spAutoFit/>
            </a:bodyPr>
            <a:lstStyle/>
            <a:p>
              <a:pPr algn="ctr"/>
              <a:r>
                <a:rPr lang="es-ES" sz="1100" dirty="0"/>
                <a:t>Un salto de dos cursos</a:t>
              </a:r>
            </a:p>
          </p:txBody>
        </p:sp>
        <p:sp>
          <p:nvSpPr>
            <p:cNvPr id="27" name="Arco 26">
              <a:extLst>
                <a:ext uri="{FF2B5EF4-FFF2-40B4-BE49-F238E27FC236}">
                  <a16:creationId xmlns:a16="http://schemas.microsoft.com/office/drawing/2014/main" id="{4FC5FD35-DCDC-49AB-A728-FF93E20E990D}"/>
                </a:ext>
              </a:extLst>
            </p:cNvPr>
            <p:cNvSpPr/>
            <p:nvPr/>
          </p:nvSpPr>
          <p:spPr>
            <a:xfrm rot="21224868">
              <a:off x="3227596" y="2226443"/>
              <a:ext cx="3751239" cy="777384"/>
            </a:xfrm>
            <a:prstGeom prst="arc">
              <a:avLst>
                <a:gd name="adj1" fmla="val 10780452"/>
                <a:gd name="adj2" fmla="val 0"/>
              </a:avLst>
            </a:prstGeom>
            <a:ln>
              <a:solidFill>
                <a:srgbClr val="10A6AE"/>
              </a:solidFill>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ES"/>
            </a:p>
          </p:txBody>
        </p:sp>
        <p:sp>
          <p:nvSpPr>
            <p:cNvPr id="28" name="Arco 27">
              <a:extLst>
                <a:ext uri="{FF2B5EF4-FFF2-40B4-BE49-F238E27FC236}">
                  <a16:creationId xmlns:a16="http://schemas.microsoft.com/office/drawing/2014/main" id="{2CD241C4-83E2-4856-B857-74D46BEE0AD5}"/>
                </a:ext>
              </a:extLst>
            </p:cNvPr>
            <p:cNvSpPr/>
            <p:nvPr/>
          </p:nvSpPr>
          <p:spPr>
            <a:xfrm rot="21347533">
              <a:off x="2799436" y="1755991"/>
              <a:ext cx="6326393" cy="1625638"/>
            </a:xfrm>
            <a:prstGeom prst="arc">
              <a:avLst>
                <a:gd name="adj1" fmla="val 10780452"/>
                <a:gd name="adj2" fmla="val 0"/>
              </a:avLst>
            </a:prstGeom>
            <a:ln>
              <a:solidFill>
                <a:srgbClr val="10A6AE"/>
              </a:solidFill>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ES"/>
            </a:p>
          </p:txBody>
        </p:sp>
      </p:grpSp>
      <p:pic>
        <p:nvPicPr>
          <p:cNvPr id="33" name="Imagen 32">
            <a:extLst>
              <a:ext uri="{FF2B5EF4-FFF2-40B4-BE49-F238E27FC236}">
                <a16:creationId xmlns:a16="http://schemas.microsoft.com/office/drawing/2014/main" id="{32319A3D-ED0B-4F93-8441-FB030E6CF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363" y="6071039"/>
            <a:ext cx="2563906" cy="961465"/>
          </a:xfrm>
          <a:prstGeom prst="rect">
            <a:avLst/>
          </a:prstGeom>
        </p:spPr>
      </p:pic>
    </p:spTree>
    <p:extLst>
      <p:ext uri="{BB962C8B-B14F-4D97-AF65-F5344CB8AC3E}">
        <p14:creationId xmlns:p14="http://schemas.microsoft.com/office/powerpoint/2010/main" val="1864101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900"/>
                                        <p:tgtEl>
                                          <p:spTgt spid="4"/>
                                        </p:tgtEl>
                                      </p:cBhvr>
                                    </p:animEffect>
                                  </p:childTnLst>
                                </p:cTn>
                              </p:par>
                              <p:par>
                                <p:cTn id="12" presetID="35" presetClass="path" presetSubtype="0" accel="50000" decel="50000" fill="hold" grpId="1" nodeType="withEffect">
                                  <p:stCondLst>
                                    <p:cond delay="0"/>
                                  </p:stCondLst>
                                  <p:childTnLst>
                                    <p:animMotion origin="layout" path="M 0 -1.85185E-6 L -0.22448 -3.7037E-6 " pathEditMode="relative" rAng="0" ptsTypes="AA">
                                      <p:cBhvr>
                                        <p:cTn id="13" dur="2000" fill="hold"/>
                                        <p:tgtEl>
                                          <p:spTgt spid="4"/>
                                        </p:tgtEl>
                                        <p:attrNameLst>
                                          <p:attrName>ppt_x</p:attrName>
                                          <p:attrName>ppt_y</p:attrName>
                                        </p:attrNameLst>
                                      </p:cBhvr>
                                      <p:rCtr x="-11224" y="93"/>
                                    </p:animMotion>
                                  </p:childTnLst>
                                </p:cTn>
                              </p:par>
                              <p:par>
                                <p:cTn id="14" presetID="35" presetClass="path" presetSubtype="0" accel="50000" decel="50000" fill="hold" grpId="0" nodeType="withEffect">
                                  <p:stCondLst>
                                    <p:cond delay="0"/>
                                  </p:stCondLst>
                                  <p:childTnLst>
                                    <p:animMotion origin="layout" path="M 1.45833E-6 2.96296E-6 L -0.19167 2.96296E-6 " pathEditMode="relative" rAng="0" ptsTypes="AA">
                                      <p:cBhvr>
                                        <p:cTn id="15" dur="2000" fill="hold"/>
                                        <p:tgtEl>
                                          <p:spTgt spid="8"/>
                                        </p:tgtEl>
                                        <p:attrNameLst>
                                          <p:attrName>ppt_x</p:attrName>
                                          <p:attrName>ppt_y</p:attrName>
                                        </p:attrNameLst>
                                      </p:cBhvr>
                                      <p:rCtr x="-9544" y="0"/>
                                    </p:animMotion>
                                  </p:childTnLst>
                                </p:cTn>
                              </p:par>
                              <p:par>
                                <p:cTn id="16" presetID="35" presetClass="path" presetSubtype="0" accel="50000" decel="50000" fill="hold" grpId="0" nodeType="withEffect">
                                  <p:stCondLst>
                                    <p:cond delay="0"/>
                                  </p:stCondLst>
                                  <p:childTnLst>
                                    <p:animMotion origin="layout" path="M -3.33333E-6 -3.7037E-7 L -0.19167 -3.7037E-7 " pathEditMode="relative" rAng="0" ptsTypes="AA">
                                      <p:cBhvr>
                                        <p:cTn id="17" dur="2000" fill="hold"/>
                                        <p:tgtEl>
                                          <p:spTgt spid="9"/>
                                        </p:tgtEl>
                                        <p:attrNameLst>
                                          <p:attrName>ppt_x</p:attrName>
                                          <p:attrName>ppt_y</p:attrName>
                                        </p:attrNameLst>
                                      </p:cBhvr>
                                      <p:rCtr x="-9727" y="0"/>
                                    </p:animMotion>
                                  </p:childTnLst>
                                </p:cTn>
                              </p:par>
                              <p:par>
                                <p:cTn id="18" presetID="35" presetClass="path" presetSubtype="0" accel="50000" decel="50000" fill="hold" grpId="0" nodeType="withEffect">
                                  <p:stCondLst>
                                    <p:cond delay="0"/>
                                  </p:stCondLst>
                                  <p:childTnLst>
                                    <p:animMotion origin="layout" path="M 3.75E-6 -2.59259E-6 L -0.25 -2.59259E-6 " pathEditMode="relative" rAng="0" ptsTypes="AA">
                                      <p:cBhvr>
                                        <p:cTn id="19" dur="2000" fill="hold"/>
                                        <p:tgtEl>
                                          <p:spTgt spid="10"/>
                                        </p:tgtEl>
                                        <p:attrNameLst>
                                          <p:attrName>ppt_x</p:attrName>
                                          <p:attrName>ppt_y</p:attrName>
                                        </p:attrNameLst>
                                      </p:cBhvr>
                                      <p:rCtr x="-12500" y="0"/>
                                    </p:animMotion>
                                  </p:childTnLst>
                                </p:cTn>
                              </p:par>
                              <p:par>
                                <p:cTn id="20" presetID="42" presetClass="path" presetSubtype="0" accel="50000" decel="50000" fill="hold" nodeType="withEffect">
                                  <p:stCondLst>
                                    <p:cond delay="0"/>
                                  </p:stCondLst>
                                  <p:childTnLst>
                                    <p:animMotion origin="layout" path="M 5E-6 0 L 5E-6 -0.58472 " pathEditMode="relative" rAng="0" ptsTypes="AA">
                                      <p:cBhvr>
                                        <p:cTn id="21" dur="2000" fill="hold"/>
                                        <p:tgtEl>
                                          <p:spTgt spid="18"/>
                                        </p:tgtEl>
                                        <p:attrNameLst>
                                          <p:attrName>ppt_x</p:attrName>
                                          <p:attrName>ppt_y</p:attrName>
                                        </p:attrNameLst>
                                      </p:cBhvr>
                                      <p:rCtr x="0" y="-292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8" grpId="0" animBg="1"/>
      <p:bldP spid="9" grpId="0" animBg="1"/>
      <p:bldP spid="10"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11626</TotalTime>
  <Words>3275</Words>
  <Application>Microsoft Office PowerPoint</Application>
  <PresentationFormat>Panorámica</PresentationFormat>
  <Paragraphs>537</Paragraphs>
  <Slides>57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57</vt:i4>
      </vt:variant>
    </vt:vector>
  </HeadingPairs>
  <TitlesOfParts>
    <vt:vector size="62" baseType="lpstr">
      <vt:lpstr>Arial</vt:lpstr>
      <vt:lpstr>Calibri</vt:lpstr>
      <vt:lpstr>Calibri Light</vt:lpstr>
      <vt:lpstr>Cambria Math</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Administrator</dc:creator>
  <cp:lastModifiedBy>Administrator</cp:lastModifiedBy>
  <cp:revision>94</cp:revision>
  <dcterms:created xsi:type="dcterms:W3CDTF">2023-12-13T11:29:28Z</dcterms:created>
  <dcterms:modified xsi:type="dcterms:W3CDTF">2023-12-22T08:18:47Z</dcterms:modified>
</cp:coreProperties>
</file>