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BFE0FA4D.xml" ContentType="application/vnd.ms-powerpoint.comments+xml"/>
  <Override PartName="/ppt/comments/modernComment_102_E8669082.xml" ContentType="application/vnd.ms-powerpoint.comments+xml"/>
  <Override PartName="/ppt/comments/modernComment_103_BBBEDFED.xml" ContentType="application/vnd.ms-powerpoint.comments+xml"/>
  <Override PartName="/ppt/comments/modernComment_104_A3BD0234.xml" ContentType="application/vnd.ms-powerpoint.comments+xml"/>
  <Override PartName="/ppt/comments/modernComment_105_701B467.xml" ContentType="application/vnd.ms-powerpoint.comments+xml"/>
  <Override PartName="/ppt/comments/modernComment_106_25890FE.xml" ContentType="application/vnd.ms-powerpoint.comments+xml"/>
  <Override PartName="/ppt/comments/modernComment_107_95E1EF81.xml" ContentType="application/vnd.ms-powerpoint.comments+xml"/>
  <Override PartName="/ppt/comments/modernComment_108_87AF2780.xml" ContentType="application/vnd.ms-powerpoint.comments+xml"/>
  <Override PartName="/ppt/comments/modernComment_109_AC2CC322.xml" ContentType="application/vnd.ms-powerpoint.comments+xml"/>
  <Override PartName="/ppt/notesSlides/notesSlide1.xml" ContentType="application/vnd.openxmlformats-officedocument.presentationml.notesSlide+xml"/>
  <Override PartName="/ppt/comments/modernComment_10A_B65A343F.xml" ContentType="application/vnd.ms-powerpoint.comments+xml"/>
  <Override PartName="/ppt/comments/modernComment_10B_6ADBD920.xml" ContentType="application/vnd.ms-powerpoint.comments+xml"/>
  <Override PartName="/ppt/comments/modernComment_10C_1E31E352.xml" ContentType="application/vnd.ms-powerpoint.comments+xml"/>
  <Override PartName="/ppt/comments/modernComment_10D_C320847F.xml" ContentType="application/vnd.ms-powerpoint.comments+xml"/>
  <Override PartName="/ppt/comments/modernComment_10E_60996FA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2F8868-D0D9-2899-B1C2-0173CF761560}" name="Alejandro Luis Vaz Mayato" initials="AV" userId="S::alejandrol.vaz@colegiomater.com::20dd512a-0982-4c93-bba5-bd0a7172d3a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0_BFE0FA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D15E12-56A9-437F-BA8D-33865FE8D708}" authorId="{AA2F8868-D0D9-2899-B1C2-0173CF761560}" created="2025-03-01T09:47:04.414">
    <pc:sldMkLst xmlns:pc="http://schemas.microsoft.com/office/powerpoint/2013/main/command">
      <pc:docMk/>
      <pc:sldMk cId="3219192397" sldId="256"/>
    </pc:sldMkLst>
    <p188:txBody>
      <a:bodyPr/>
      <a:lstStyle/>
      <a:p>
        <a:r>
          <a:rPr lang="en-GB"/>
          <a:t>Anuncio de csscribe,. Que tomen apuntes si quieren que todo esto cae en la pau excepto teoría de cuerdas</a:t>
        </a:r>
      </a:p>
    </p188:txBody>
  </p188:cm>
</p188:cmLst>
</file>

<file path=ppt/comments/modernComment_102_E86690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F6A85C-1913-43ED-AEE4-CD812A672D42}" authorId="{AA2F8868-D0D9-2899-B1C2-0173CF761560}" created="2025-03-01T09:46:29.227">
    <pc:sldMkLst xmlns:pc="http://schemas.microsoft.com/office/powerpoint/2013/main/command">
      <pc:docMk/>
      <pc:sldMk cId="3899035778" sldId="258"/>
    </pc:sldMkLst>
    <p188:txBody>
      <a:bodyPr/>
      <a:lstStyle/>
      <a:p>
        <a:r>
          <a:rPr lang="en-GB"/>
          <a:t>Que andy se busque la vida para explicar esto en 2 minutos y que se entienda algo</a:t>
        </a:r>
      </a:p>
    </p188:txBody>
  </p188:cm>
</p188:cmLst>
</file>

<file path=ppt/comments/modernComment_103_BBBEDF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E331CD-E8D6-474D-977F-43F663F4F3F1}" authorId="{AA2F8868-D0D9-2899-B1C2-0173CF761560}" created="2025-03-01T09:46:05.823">
    <pc:sldMkLst xmlns:pc="http://schemas.microsoft.com/office/powerpoint/2013/main/command">
      <pc:docMk/>
      <pc:sldMk cId="3149848557" sldId="259"/>
    </pc:sldMkLst>
    <p188:txBody>
      <a:bodyPr/>
      <a:lstStyle/>
      <a:p>
        <a:r>
          <a:rPr lang="en-GB"/>
          <a:t>Decir que em y débil están relacionadas</a:t>
        </a:r>
      </a:p>
    </p188:txBody>
  </p188:cm>
</p188:cmLst>
</file>

<file path=ppt/comments/modernComment_104_A3BD02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6454D2-F01C-4A1F-99B4-E6603F6A4796}" authorId="{AA2F8868-D0D9-2899-B1C2-0173CF761560}" created="2025-03-01T09:43:21.431">
    <pc:sldMkLst xmlns:pc="http://schemas.microsoft.com/office/powerpoint/2013/main/command">
      <pc:docMk/>
      <pc:sldMk cId="2747073076" sldId="260"/>
    </pc:sldMkLst>
    <p188:replyLst>
      <p188:reply id="{FD3A471E-7D49-4BF4-AA57-33F7C75AABA8}" authorId="{AA2F8868-D0D9-2899-B1C2-0173CF761560}" created="2025-03-01T09:47:42.169">
        <p188:txBody>
          <a:bodyPr/>
          <a:lstStyle/>
          <a:p>
            <a:r>
              <a:rPr lang="en-GB"/>
              <a:t>Me traeré rotuladores de pizarra</a:t>
            </a:r>
          </a:p>
        </p188:txBody>
      </p188:reply>
    </p188:replyLst>
    <p188:txBody>
      <a:bodyPr/>
      <a:lstStyle/>
      <a:p>
        <a:r>
          <a:rPr lang="en-GB"/>
          <a:t>Hablar sobre S y v para relacionar modelos</a:t>
        </a:r>
      </a:p>
    </p188:txBody>
  </p188:cm>
</p188:cmLst>
</file>

<file path=ppt/comments/modernComment_105_701B4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B99FAF3-68CE-4499-88F7-E940D7E2DEB8}" authorId="{AA2F8868-D0D9-2899-B1C2-0173CF761560}" created="2025-03-01T09:49:12.201">
    <pc:sldMkLst xmlns:pc="http://schemas.microsoft.com/office/powerpoint/2013/main/command">
      <pc:docMk/>
      <pc:sldMk cId="117552231" sldId="261"/>
    </pc:sldMkLst>
    <p188:txBody>
      <a:bodyPr/>
      <a:lstStyle/>
      <a:p>
        <a:r>
          <a:rPr lang="en-GB"/>
          <a:t>Anddy interrumpe antes de que empecemos para decir que esto cae en la pau</a:t>
        </a:r>
      </a:p>
    </p188:txBody>
  </p188:cm>
</p188:cmLst>
</file>

<file path=ppt/comments/modernComment_106_25890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F38FCA-EF73-48AD-8A10-43FB73F81349}" authorId="{AA2F8868-D0D9-2899-B1C2-0173CF761560}" created="2025-03-01T10:31:45.270">
    <pc:sldMkLst xmlns:pc="http://schemas.microsoft.com/office/powerpoint/2013/main/command">
      <pc:docMk/>
      <pc:sldMk cId="39358718" sldId="262"/>
    </pc:sldMkLst>
    <p188:txBody>
      <a:bodyPr/>
      <a:lstStyle/>
      <a:p>
        <a:r>
          <a:rPr lang="en-GB"/>
          <a:t>Si el grupo anterior nos quita todo lo que teníamos que decir, hablamos de las características del gravitón y del diagrama de feynmann</a:t>
        </a:r>
      </a:p>
    </p188:txBody>
  </p188:cm>
</p188:cmLst>
</file>

<file path=ppt/comments/modernComment_107_95E1EF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18E306-FA38-46F9-B88E-C152193D7D43}" authorId="{AA2F8868-D0D9-2899-B1C2-0173CF761560}" created="2025-03-01T11:47:05.540">
    <pc:sldMkLst xmlns:pc="http://schemas.microsoft.com/office/powerpoint/2013/main/command">
      <pc:docMk/>
      <pc:sldMk cId="2514612097" sldId="263"/>
    </pc:sldMkLst>
    <p188:txBody>
      <a:bodyPr/>
      <a:lstStyle/>
      <a:p>
        <a:r>
          <a:rPr lang="en-GB"/>
          <a:t>Explicar despacio de dónde salen las fórmulas, no hace falta que calcules ni unidades</a:t>
        </a:r>
      </a:p>
    </p188:txBody>
  </p188:cm>
</p188:cmLst>
</file>

<file path=ppt/comments/modernComment_108_87AF27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644E0E-3000-46EA-80AF-B72377344767}" authorId="{AA2F8868-D0D9-2899-B1C2-0173CF761560}" created="2025-03-01T11:47:28.758">
    <pc:sldMkLst xmlns:pc="http://schemas.microsoft.com/office/powerpoint/2013/main/command">
      <pc:docMk/>
      <pc:sldMk cId="2276403072" sldId="264"/>
    </pc:sldMkLst>
    <p188:txBody>
      <a:bodyPr/>
      <a:lstStyle/>
      <a:p>
        <a:r>
          <a:rPr lang="en-GB"/>
          <a:t>Si te da tiempo, añades abajo las de energía total y momento</a:t>
        </a:r>
      </a:p>
    </p188:txBody>
  </p188:cm>
</p188:cmLst>
</file>

<file path=ppt/comments/modernComment_109_AC2CC3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B4ECBD-2267-4681-B425-1B8A5F97AC67}" authorId="{AA2F8868-D0D9-2899-B1C2-0173CF761560}" created="2025-03-01T11:47:59.715">
    <pc:sldMkLst xmlns:pc="http://schemas.microsoft.com/office/powerpoint/2013/main/command">
      <pc:docMk/>
      <pc:sldMk cId="2888614690" sldId="265"/>
    </pc:sldMkLst>
    <p188:txBody>
      <a:bodyPr/>
      <a:lstStyle/>
      <a:p>
        <a:r>
          <a:rPr lang="en-GB"/>
          <a:t>Los dos efectos de la relatividad especial, abajo está el conjunto de ecuaciones generales</a:t>
        </a:r>
      </a:p>
    </p188:txBody>
  </p188:cm>
</p188:cmLst>
</file>

<file path=ppt/comments/modernComment_10A_B65A34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AD49B5-5A47-4749-AC4F-A11453D2C0DA}" authorId="{AA2F8868-D0D9-2899-B1C2-0173CF761560}" created="2025-03-01T11:48:47.234">
    <pc:sldMkLst xmlns:pc="http://schemas.microsoft.com/office/powerpoint/2013/main/command">
      <pc:docMk/>
      <pc:sldMk cId="3059364927" sldId="266"/>
    </pc:sldMkLst>
    <p188:txBody>
      <a:bodyPr/>
      <a:lstStyle/>
      <a:p>
        <a:r>
          <a:rPr lang="en-GB"/>
          <a:t>Un ejemplo, invéntate tú los datos y haces el problema a mano para que todo el mundo vaya entendiéndolo. Te mandaré yo el problema resuelto para que te lo estudies si quieres</a:t>
        </a:r>
      </a:p>
    </p188:txBody>
  </p188:cm>
</p188:cmLst>
</file>

<file path=ppt/comments/modernComment_10B_6ADBD9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E93F23-B08C-4240-9929-9FADE0B374EF}" authorId="{AA2F8868-D0D9-2899-B1C2-0173CF761560}" created="2025-03-01T12:09:23.243">
    <pc:sldMkLst xmlns:pc="http://schemas.microsoft.com/office/powerpoint/2013/main/command">
      <pc:docMk/>
      <pc:sldMk cId="1792792864" sldId="267"/>
    </pc:sldMkLst>
    <p188:txBody>
      <a:bodyPr/>
      <a:lstStyle/>
      <a:p>
        <a:r>
          <a:rPr lang="en-GB"/>
          <a:t>Hablar algo de la constante cosmológica y el tensor energía-momento</a:t>
        </a:r>
      </a:p>
    </p188:txBody>
  </p188:cm>
</p188:cmLst>
</file>

<file path=ppt/comments/modernComment_10C_1E31E3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153705-7BF8-4E83-98ED-4A70148CEBD0}" authorId="{AA2F8868-D0D9-2899-B1C2-0173CF761560}" created="2025-03-01T12:59:10.325">
    <pc:sldMkLst xmlns:pc="http://schemas.microsoft.com/office/powerpoint/2013/main/command">
      <pc:docMk/>
      <pc:sldMk cId="506585938" sldId="268"/>
    </pc:sldMkLst>
    <p188:txBody>
      <a:bodyPr/>
      <a:lstStyle/>
      <a:p>
        <a:r>
          <a:rPr lang="en-GB"/>
          <a:t>Truco gomas elásticas
</a:t>
        </a:r>
      </a:p>
    </p188:txBody>
  </p188:cm>
</p188:cmLst>
</file>

<file path=ppt/comments/modernComment_10D_C32084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1BF29A-00CD-4975-B7EA-28F09518B4B8}" authorId="{AA2F8868-D0D9-2899-B1C2-0173CF761560}" created="2025-03-01T12:59:34.229">
    <pc:sldMkLst xmlns:pc="http://schemas.microsoft.com/office/powerpoint/2013/main/command">
      <pc:docMk/>
      <pc:sldMk cId="3273688191" sldId="269"/>
    </pc:sldMkLst>
    <p188:txBody>
      <a:bodyPr/>
      <a:lstStyle/>
      <a:p>
        <a:r>
          <a:rPr lang="en-GB"/>
          <a:t>Rápido, ni explicar las fórmulas que probablemente vayamos mal de tiempo</a:t>
        </a:r>
      </a:p>
    </p188:txBody>
  </p188:cm>
</p188:cmLst>
</file>

<file path=ppt/comments/modernComment_10E_60996F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318AC6-2367-4C40-9644-EDDECD20DB14}" authorId="{AA2F8868-D0D9-2899-B1C2-0173CF761560}" created="2025-03-01T12:59:50.067">
    <pc:sldMkLst xmlns:pc="http://schemas.microsoft.com/office/powerpoint/2013/main/command">
      <pc:docMk/>
      <pc:sldMk cId="1620668324" sldId="270"/>
    </pc:sldMkLst>
    <p188:txBody>
      <a:bodyPr/>
      <a:lstStyle/>
      <a:p>
        <a:r>
          <a:rPr lang="en-GB"/>
          <a:t>Y andy responde preguntas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E4EEE-C8CB-4C47-9C99-706600877CCF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58F7C-D272-4145-B685-86F3C0039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3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58F7C-D272-4145-B685-86F3C00390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3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2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9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2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2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BFE0FA4D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B65A343F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8/10/relationships/comments" Target="../comments/modernComment_10B_6ADBD9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8/10/relationships/comments" Target="../comments/modernComment_10C_1E31E3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8/10/relationships/comments" Target="../comments/modernComment_10D_C320847F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microsoft.com/office/2018/10/relationships/comments" Target="../comments/modernComment_10E_60996FA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2_E86690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3_BBBEDFED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4_A3BD02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5_701B4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06_25890FE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8/10/relationships/comments" Target="../comments/modernComment_107_95E1EF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microsoft.com/office/2018/10/relationships/comments" Target="../comments/modernComment_108_87AF27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8/10/relationships/comments" Target="../comments/modernComment_109_AC2CC3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a Teoría de Cuerdas">
            <a:extLst>
              <a:ext uri="{FF2B5EF4-FFF2-40B4-BE49-F238E27FC236}">
                <a16:creationId xmlns:a16="http://schemas.microsoft.com/office/drawing/2014/main" id="{E56B7CF2-B2AC-553C-D3E0-5EA1FFFC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DBA34-D967-54E8-95EF-B1176B72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3296730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ES" sz="10800" dirty="0"/>
              <a:t>Teoría de cuerdas</a:t>
            </a:r>
            <a:endParaRPr lang="en-GB" sz="10800" dirty="0"/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AFFA-94C1-064A-AA61-FE660091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Relatividad especial</a:t>
            </a:r>
            <a:endParaRPr lang="en-GB" dirty="0"/>
          </a:p>
        </p:txBody>
      </p:sp>
      <p:pic>
        <p:nvPicPr>
          <p:cNvPr id="5122" name="Picture 2" descr="The Existential Wonder of Space - The Atlantic">
            <a:extLst>
              <a:ext uri="{FF2B5EF4-FFF2-40B4-BE49-F238E27FC236}">
                <a16:creationId xmlns:a16="http://schemas.microsoft.com/office/drawing/2014/main" id="{EBEE2297-8C72-3450-41CA-3A0BF715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61"/>
          <a:stretch/>
        </p:blipFill>
        <p:spPr bwMode="auto">
          <a:xfrm>
            <a:off x="528637" y="1897552"/>
            <a:ext cx="11134725" cy="47477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C188C-9713-7627-3EFE-22B58F50C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86375"/>
            <a:ext cx="1000125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3B128-8005-489F-26DB-3F0E9809E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500" y="2314574"/>
            <a:ext cx="1257300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7AFF6-9BA9-46FB-33D9-CCE1608A7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362536">
            <a:off x="5117509" y="3467087"/>
            <a:ext cx="1608653" cy="1608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9364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D501-DE40-F926-2977-4D65CB08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Relatividad general</a:t>
            </a:r>
            <a:endParaRPr lang="en-GB" dirty="0"/>
          </a:p>
        </p:txBody>
      </p:sp>
      <p:pic>
        <p:nvPicPr>
          <p:cNvPr id="7170" name="Picture 2" descr="La Teoría de la Relatividad: 17: El principio de equivalencia">
            <a:extLst>
              <a:ext uri="{FF2B5EF4-FFF2-40B4-BE49-F238E27FC236}">
                <a16:creationId xmlns:a16="http://schemas.microsoft.com/office/drawing/2014/main" id="{CC6CACB7-0EBD-854B-DD7B-4DEDA345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1876425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Y si el espacio tiempo no es continuo, sino que está dividido en pequeñas  «piezas">
            <a:extLst>
              <a:ext uri="{FF2B5EF4-FFF2-40B4-BE49-F238E27FC236}">
                <a16:creationId xmlns:a16="http://schemas.microsoft.com/office/drawing/2014/main" id="{5E5442FD-A4F2-242F-1A03-A416B50C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82" y="1968500"/>
            <a:ext cx="6413217" cy="35868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Lo mejor en la categoría «Ecuaciones del campo de einstein» de imágenes,  fotos de stock e ilustraciones libres de regalías | Shutterstock">
            <a:extLst>
              <a:ext uri="{FF2B5EF4-FFF2-40B4-BE49-F238E27FC236}">
                <a16:creationId xmlns:a16="http://schemas.microsoft.com/office/drawing/2014/main" id="{FE4D3530-F66A-E8E2-3CE4-63F1363FB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4"/>
          <a:stretch/>
        </p:blipFill>
        <p:spPr bwMode="auto">
          <a:xfrm>
            <a:off x="413202" y="4792746"/>
            <a:ext cx="4381189" cy="15252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9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1073-4650-56D8-D03E-8878D468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Teoría de cuerdas</a:t>
            </a:r>
            <a:endParaRPr lang="en-GB" dirty="0"/>
          </a:p>
        </p:txBody>
      </p:sp>
      <p:pic>
        <p:nvPicPr>
          <p:cNvPr id="5" name="Content Placeholder 4" descr="A black and white drawing of a structure&#10;&#10;AI-generated content may be incorrect.">
            <a:extLst>
              <a:ext uri="{FF2B5EF4-FFF2-40B4-BE49-F238E27FC236}">
                <a16:creationId xmlns:a16="http://schemas.microsoft.com/office/drawing/2014/main" id="{503C305B-BE03-B523-8308-EC3FEAE00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17" y="2645395"/>
            <a:ext cx="4029283" cy="3383564"/>
          </a:xfrm>
        </p:spPr>
      </p:pic>
      <p:pic>
        <p:nvPicPr>
          <p:cNvPr id="7" name="Picture 6" descr="A rubber band on a white background&#10;&#10;AI-generated content may be incorrect.">
            <a:extLst>
              <a:ext uri="{FF2B5EF4-FFF2-40B4-BE49-F238E27FC236}">
                <a16:creationId xmlns:a16="http://schemas.microsoft.com/office/drawing/2014/main" id="{ECEAE894-ABC5-4F8F-72FC-A1866CFD4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06454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8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9BFB-4E1F-A49C-34B0-5875E6DE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Teoría de cuerdas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A7006-A220-0CCC-8FB7-85BA7D72A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2460618"/>
            <a:ext cx="5481638" cy="714362"/>
          </a:xfrm>
        </p:spPr>
      </p:pic>
      <p:pic>
        <p:nvPicPr>
          <p:cNvPr id="8194" name="Picture 2" descr="Simetria conforme - Viquipèdia, l'enciclopèdia lliure">
            <a:extLst>
              <a:ext uri="{FF2B5EF4-FFF2-40B4-BE49-F238E27FC236}">
                <a16:creationId xmlns:a16="http://schemas.microsoft.com/office/drawing/2014/main" id="{B34E64ED-C98A-4992-6638-0539C677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197106"/>
            <a:ext cx="4076700" cy="13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string theory? | New Scientist">
            <a:extLst>
              <a:ext uri="{FF2B5EF4-FFF2-40B4-BE49-F238E27FC236}">
                <a16:creationId xmlns:a16="http://schemas.microsoft.com/office/drawing/2014/main" id="{3FEC4F5C-3556-7BF6-5846-920500475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651201"/>
            <a:ext cx="4486275" cy="2990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81BA68-C61C-C5D3-70CB-9AAAAA2BE003}"/>
              </a:ext>
            </a:extLst>
          </p:cNvPr>
          <p:cNvGrpSpPr/>
          <p:nvPr/>
        </p:nvGrpSpPr>
        <p:grpSpPr>
          <a:xfrm>
            <a:off x="7705725" y="4094273"/>
            <a:ext cx="2057400" cy="2215991"/>
            <a:chOff x="7343775" y="4276884"/>
            <a:chExt cx="2057400" cy="221599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F0FAA1-DB82-21EA-A8CA-6E5CA31C15A0}"/>
                </a:ext>
              </a:extLst>
            </p:cNvPr>
            <p:cNvSpPr/>
            <p:nvPr/>
          </p:nvSpPr>
          <p:spPr>
            <a:xfrm>
              <a:off x="7343775" y="4352925"/>
              <a:ext cx="1952625" cy="195262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DF9DF7-E089-169C-E8C5-E776D4DF401F}"/>
                </a:ext>
              </a:extLst>
            </p:cNvPr>
            <p:cNvSpPr txBox="1"/>
            <p:nvPr/>
          </p:nvSpPr>
          <p:spPr>
            <a:xfrm>
              <a:off x="7953375" y="4276884"/>
              <a:ext cx="14478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800" dirty="0">
                  <a:solidFill>
                    <a:schemeClr val="bg1"/>
                  </a:solidFill>
                </a:rPr>
                <a:t>G</a:t>
              </a:r>
              <a:endParaRPr lang="en-GB" sz="13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68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E92-0518-DA2E-8CEA-D3CF5485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</a:t>
            </a:r>
            <a:endParaRPr lang="en-GB" dirty="0"/>
          </a:p>
        </p:txBody>
      </p:sp>
      <p:pic>
        <p:nvPicPr>
          <p:cNvPr id="9218" name="Picture 2" descr="FÍSICA:ENSEÑANZA Y CURIOSIDADES: HABLEMOS DE LA TEORÍA DE CUERDAS">
            <a:extLst>
              <a:ext uri="{FF2B5EF4-FFF2-40B4-BE49-F238E27FC236}">
                <a16:creationId xmlns:a16="http://schemas.microsoft.com/office/drawing/2014/main" id="{56E6831C-11CC-3A1E-49DA-48E38B59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1350"/>
            <a:ext cx="4019550" cy="4581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iggs Boson | CMS Experiment">
            <a:extLst>
              <a:ext uri="{FF2B5EF4-FFF2-40B4-BE49-F238E27FC236}">
                <a16:creationId xmlns:a16="http://schemas.microsoft.com/office/drawing/2014/main" id="{264BE540-7200-86C2-3BD3-D6900618B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4" y="1925449"/>
            <a:ext cx="5895975" cy="3007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achyons in fiction - Wikipedia">
            <a:extLst>
              <a:ext uri="{FF2B5EF4-FFF2-40B4-BE49-F238E27FC236}">
                <a16:creationId xmlns:a16="http://schemas.microsoft.com/office/drawing/2014/main" id="{6BE31CA2-936C-CEEB-51DF-B3A74A725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2" b="17422"/>
          <a:stretch/>
        </p:blipFill>
        <p:spPr bwMode="auto">
          <a:xfrm>
            <a:off x="5915022" y="5008750"/>
            <a:ext cx="4486277" cy="1732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6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69BE5-77A9-9A41-34B9-99C6A01B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644B435-2323-A599-D4B6-523B3C2F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a Teoría de Cuerdas">
            <a:extLst>
              <a:ext uri="{FF2B5EF4-FFF2-40B4-BE49-F238E27FC236}">
                <a16:creationId xmlns:a16="http://schemas.microsoft.com/office/drawing/2014/main" id="{EAF2FE8B-418D-EA80-04CC-D23CDCF6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A4227-CE05-BEDC-BE04-B78C1FC84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3296730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ES" sz="10800" dirty="0"/>
              <a:t>Teoría de cuerdas</a:t>
            </a:r>
            <a:endParaRPr lang="en-GB" sz="10800" dirty="0"/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07D717CB-D7D4-17B3-FE30-1E48F97C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3D8C-25C2-0C1E-8B23-6887AFCE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D32-E183-06C8-3BF7-1AC31270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n-GB" dirty="0"/>
          </a:p>
        </p:txBody>
      </p:sp>
      <p:pic>
        <p:nvPicPr>
          <p:cNvPr id="4" name="Picture 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403EAE2-2527-7D5E-7EE8-211B6DDE5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062832"/>
            <a:ext cx="2628900" cy="2169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846B07E-66A9-162C-4CDF-245F052D3EBF}"/>
              </a:ext>
            </a:extLst>
          </p:cNvPr>
          <p:cNvGrpSpPr/>
          <p:nvPr/>
        </p:nvGrpSpPr>
        <p:grpSpPr>
          <a:xfrm>
            <a:off x="523875" y="4407295"/>
            <a:ext cx="4000500" cy="2250281"/>
            <a:chOff x="523875" y="4407295"/>
            <a:chExt cx="4000500" cy="2250281"/>
          </a:xfrm>
        </p:grpSpPr>
        <p:pic>
          <p:nvPicPr>
            <p:cNvPr id="2050" name="Picture 2" descr="La gravedad: esa fuerza que une los objetos en proporción a su masa">
              <a:extLst>
                <a:ext uri="{FF2B5EF4-FFF2-40B4-BE49-F238E27FC236}">
                  <a16:creationId xmlns:a16="http://schemas.microsoft.com/office/drawing/2014/main" id="{5641DA81-E14D-386C-F98F-A02BD429B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4407295"/>
              <a:ext cx="4000500" cy="225028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A2C155-1241-47EE-55D4-C7009DB2D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3051" y="4646610"/>
              <a:ext cx="1771650" cy="1771650"/>
            </a:xfrm>
            <a:prstGeom prst="rect">
              <a:avLst/>
            </a:prstGeom>
          </p:spPr>
        </p:pic>
      </p:grpSp>
      <p:pic>
        <p:nvPicPr>
          <p:cNvPr id="2052" name="Picture 4" descr="18.100+ Campo De Gravedad Fotografías de stock, fotos e imágenes libres de  derechos - iStock">
            <a:extLst>
              <a:ext uri="{FF2B5EF4-FFF2-40B4-BE49-F238E27FC236}">
                <a16:creationId xmlns:a16="http://schemas.microsoft.com/office/drawing/2014/main" id="{B7F4EB53-652E-6B6D-F3D1-350C205C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25" y="2003808"/>
            <a:ext cx="3814347" cy="22873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5D634B4-6A26-C2A0-139E-BCE66A292DDD}"/>
              </a:ext>
            </a:extLst>
          </p:cNvPr>
          <p:cNvGrpSpPr/>
          <p:nvPr/>
        </p:nvGrpSpPr>
        <p:grpSpPr>
          <a:xfrm>
            <a:off x="5648325" y="4407294"/>
            <a:ext cx="2448841" cy="2250281"/>
            <a:chOff x="5648325" y="4407294"/>
            <a:chExt cx="2448841" cy="2250281"/>
          </a:xfrm>
        </p:grpSpPr>
        <p:pic>
          <p:nvPicPr>
            <p:cNvPr id="9" name="Picture 4" descr="18.100+ Campo De Gravedad Fotografías de stock, fotos e imágenes libres de  derechos - iStock">
              <a:extLst>
                <a:ext uri="{FF2B5EF4-FFF2-40B4-BE49-F238E27FC236}">
                  <a16:creationId xmlns:a16="http://schemas.microsoft.com/office/drawing/2014/main" id="{C5F0173A-9899-EC46-7C8B-EB75D3A754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56" t="51136" r="12605" b="34706"/>
            <a:stretch/>
          </p:blipFill>
          <p:spPr bwMode="auto">
            <a:xfrm>
              <a:off x="5648325" y="4407294"/>
              <a:ext cx="2448841" cy="225028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EB50C0-79D9-214F-30E7-907645B19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812547" y="4968868"/>
              <a:ext cx="495300" cy="4953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23F0EB-FCA8-03BE-3FD9-3CBECDA2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317247" y="4968868"/>
              <a:ext cx="495300" cy="495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CFFD778-438A-990D-AFDA-77BEDA42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5848350" y="4968868"/>
              <a:ext cx="495300" cy="4953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7E2282-2DFE-B5B2-4F1E-6675761CFBA5}"/>
              </a:ext>
            </a:extLst>
          </p:cNvPr>
          <p:cNvGrpSpPr/>
          <p:nvPr/>
        </p:nvGrpSpPr>
        <p:grpSpPr>
          <a:xfrm>
            <a:off x="9074430" y="2203532"/>
            <a:ext cx="2437030" cy="781451"/>
            <a:chOff x="9176919" y="2307015"/>
            <a:chExt cx="2437030" cy="78145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AAD4C5-917E-36B4-22F9-20A4A82E3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993" t="8663" r="51849" b="49530"/>
            <a:stretch/>
          </p:blipFill>
          <p:spPr>
            <a:xfrm flipH="1">
              <a:off x="9176919" y="2344141"/>
              <a:ext cx="609601" cy="704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95B1485-CB0F-420F-2CAF-DB8257E3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53624" y="2325090"/>
              <a:ext cx="742951" cy="742951"/>
            </a:xfrm>
            <a:prstGeom prst="rect">
              <a:avLst/>
            </a:prstGeom>
          </p:spPr>
        </p:pic>
        <p:pic>
          <p:nvPicPr>
            <p:cNvPr id="18" name="Picture 17" descr="A rubber band on a white background&#10;&#10;AI-generated content may be incorrect.">
              <a:extLst>
                <a:ext uri="{FF2B5EF4-FFF2-40B4-BE49-F238E27FC236}">
                  <a16:creationId xmlns:a16="http://schemas.microsoft.com/office/drawing/2014/main" id="{B258D9C3-51AF-1836-05B2-9F3DE047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498" y="2307015"/>
              <a:ext cx="781451" cy="781451"/>
            </a:xfrm>
            <a:prstGeom prst="rect">
              <a:avLst/>
            </a:prstGeom>
          </p:spPr>
        </p:pic>
      </p:grpSp>
      <p:pic>
        <p:nvPicPr>
          <p:cNvPr id="2054" name="Picture 6" descr="Teoría de cuerdas - Wikipedia, la enciclopedia libre">
            <a:extLst>
              <a:ext uri="{FF2B5EF4-FFF2-40B4-BE49-F238E27FC236}">
                <a16:creationId xmlns:a16="http://schemas.microsoft.com/office/drawing/2014/main" id="{B5CE9EC0-DC70-44BF-75A5-96C9C920F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12139" y="4082014"/>
            <a:ext cx="3128198" cy="19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35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1FBC-6A5F-B3B9-F336-4356BE7C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Interacciones fundamentales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EA35B1-CB56-767F-29C8-950C73FBE98C}"/>
              </a:ext>
            </a:extLst>
          </p:cNvPr>
          <p:cNvGrpSpPr/>
          <p:nvPr/>
        </p:nvGrpSpPr>
        <p:grpSpPr>
          <a:xfrm>
            <a:off x="131254" y="2713291"/>
            <a:ext cx="11682412" cy="3025070"/>
            <a:chOff x="93154" y="3027616"/>
            <a:chExt cx="11682412" cy="3025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01E82B-7B10-E273-206A-5238E2632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3027618"/>
              <a:ext cx="2305430" cy="23054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4A3D75-BA07-9145-F8AF-1A94EF9F2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2497" y="3027617"/>
              <a:ext cx="2305431" cy="23054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60CC71-EDB6-E97A-6516-441D72E7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3520" y="3027616"/>
              <a:ext cx="2305431" cy="2305431"/>
            </a:xfrm>
            <a:prstGeom prst="rect">
              <a:avLst/>
            </a:prstGeom>
          </p:spPr>
        </p:pic>
        <p:pic>
          <p:nvPicPr>
            <p:cNvPr id="3074" name="Picture 2" descr="Beta decay - Wikipedia">
              <a:extLst>
                <a:ext uri="{FF2B5EF4-FFF2-40B4-BE49-F238E27FC236}">
                  <a16:creationId xmlns:a16="http://schemas.microsoft.com/office/drawing/2014/main" id="{59504288-48D7-C058-B102-B7C33ACBC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815" y="3027616"/>
              <a:ext cx="2901751" cy="197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255F01-DEAF-495C-4A85-5DC5413A6528}"/>
                </a:ext>
              </a:extLst>
            </p:cNvPr>
            <p:cNvSpPr txBox="1"/>
            <p:nvPr/>
          </p:nvSpPr>
          <p:spPr>
            <a:xfrm>
              <a:off x="93154" y="5406355"/>
              <a:ext cx="286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dirty="0"/>
                <a:t>Electromagnética</a:t>
              </a:r>
              <a:endParaRPr lang="en-GB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865346-FD7D-9DAD-36E2-E78EEA2B10A5}"/>
                </a:ext>
              </a:extLst>
            </p:cNvPr>
            <p:cNvSpPr txBox="1"/>
            <p:nvPr/>
          </p:nvSpPr>
          <p:spPr>
            <a:xfrm>
              <a:off x="2941320" y="5401331"/>
              <a:ext cx="286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dirty="0"/>
                <a:t>Gravitatoria</a:t>
              </a:r>
              <a:endParaRPr lang="en-GB"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2946A4-3367-B4B9-88A9-44AEB35267AC}"/>
                </a:ext>
              </a:extLst>
            </p:cNvPr>
            <p:cNvSpPr txBox="1"/>
            <p:nvPr/>
          </p:nvSpPr>
          <p:spPr>
            <a:xfrm>
              <a:off x="5803392" y="5396307"/>
              <a:ext cx="286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dirty="0"/>
                <a:t>Fuerte</a:t>
              </a:r>
              <a:endParaRPr lang="en-GB"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0C998-60A4-B473-982C-3E7E6B6C73C4}"/>
                </a:ext>
              </a:extLst>
            </p:cNvPr>
            <p:cNvSpPr txBox="1"/>
            <p:nvPr/>
          </p:nvSpPr>
          <p:spPr>
            <a:xfrm>
              <a:off x="8665464" y="5396307"/>
              <a:ext cx="286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dirty="0"/>
                <a:t>Débil</a:t>
              </a:r>
              <a:endParaRPr lang="en-GB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84855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713E-FF34-B434-9B28-DED91D7B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teóricos</a:t>
            </a:r>
            <a:endParaRPr lang="en-GB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2AAD96B-E4FD-3F56-485C-818A4E2E3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64" y="1822664"/>
            <a:ext cx="7423872" cy="5360562"/>
          </a:xfrm>
        </p:spPr>
      </p:pic>
    </p:spTree>
    <p:extLst>
      <p:ext uri="{BB962C8B-B14F-4D97-AF65-F5344CB8AC3E}">
        <p14:creationId xmlns:p14="http://schemas.microsoft.com/office/powerpoint/2010/main" val="2747073076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1E82-6531-6EE7-2B7B-BFAEAB9E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modelo estándar </a:t>
            </a:r>
            <a:endParaRPr lang="en-GB" dirty="0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2EF0890-4FAF-08C6-210F-4DDE19250B62}"/>
              </a:ext>
            </a:extLst>
          </p:cNvPr>
          <p:cNvGrpSpPr/>
          <p:nvPr/>
        </p:nvGrpSpPr>
        <p:grpSpPr>
          <a:xfrm rot="16200000">
            <a:off x="239179" y="2627312"/>
            <a:ext cx="4464584" cy="3266542"/>
            <a:chOff x="373583" y="4219455"/>
            <a:chExt cx="3002515" cy="22734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43B5325-AF4A-0939-D76E-A3E29B33FE5E}"/>
                </a:ext>
              </a:extLst>
            </p:cNvPr>
            <p:cNvGrpSpPr/>
            <p:nvPr/>
          </p:nvGrpSpPr>
          <p:grpSpPr>
            <a:xfrm>
              <a:off x="376556" y="6388738"/>
              <a:ext cx="2998055" cy="104137"/>
              <a:chOff x="3163824" y="3236976"/>
              <a:chExt cx="2998055" cy="10413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CB260AB-0049-9E7F-1B88-E3EF6ABF2966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FF8654E-FA0B-2A53-1F9E-9849E6E40385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517FF9-7A92-A20B-2389-866683B40970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46FE1D5-F26F-927F-FB0E-8133919D9566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33F85BD-26C0-A78A-516D-FDAC907DD032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54146D-892D-D273-071B-4C512CE02B42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FFC259B-E0AC-AA73-1CC5-D1E7AF3B35B7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C5923A0-CF99-3F77-40AB-77C182DF6F49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7CE82C-D36E-BAB3-3FAC-B12881E3D44F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EC93736-10BF-2956-699A-465620D4BB83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59328E6-29DF-9957-A427-5AD8E2630AA6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97279DF-CD99-5EEC-893C-6FA14E0E4AA9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8B69BD5-7057-09CC-EFD7-94853606D391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5860D0D-FE8A-DC46-356D-77D4F5BC8DDE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B28E3A7-472C-49A9-DF7C-23675F16FDCC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CE2E4E2-4165-31C6-8A91-2562711DBF4C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9265049-B9A3-035B-09D2-47B590D477EE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73E96A7-039F-D460-4E48-C8DEF2E206D8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921F7DE-1EFC-BEA9-312D-CE1474140627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E72D5E0-480B-5B93-7B68-D5BC517C1071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DCB78C6-35C1-C300-4EFE-28719AC4D622}"/>
                </a:ext>
              </a:extLst>
            </p:cNvPr>
            <p:cNvGrpSpPr/>
            <p:nvPr/>
          </p:nvGrpSpPr>
          <p:grpSpPr>
            <a:xfrm>
              <a:off x="376556" y="6233365"/>
              <a:ext cx="2998055" cy="104137"/>
              <a:chOff x="3163824" y="3236976"/>
              <a:chExt cx="2998055" cy="10413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426666C-0F78-F6DE-5E8B-4953DA7F715D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25BA065-478D-3D0F-E079-D65CCBFB882A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D11CEB8-F246-378B-CF1A-932715560BA1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574087C-8559-266D-9E97-FF957789D093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07045B4-F01D-5E20-206C-9534DC217949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05EE67E-F20C-4496-63BA-14D174C2F017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74D526E-F2C1-38B7-020C-5D829266169B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69DC208-29E3-D7FF-ECF8-8841FAC7DCD7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5BC68AF-A1EC-829E-166D-347B0B0D9E9A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51A81C3-E86B-33B9-FF99-7620016A6B98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F60904A-8C0E-CFF2-359C-EEAD1DC1E731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7EFCB81-6BA7-CECC-A231-494B64F7EBD0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06C72AB-FDB3-DEAB-8A48-D985A2A5DFCC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29F06EF-A804-016D-58D1-F77FA52C9B3C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6A2F798-448D-1798-594A-C22B31EAB9D2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2449FEB-911A-55F4-3B23-809E35D523BA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3FFB23C-21CD-CD60-E415-52DD80762073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7AE2002-0F22-EB92-D486-8DBA751A0EA5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C8CAB20-40B9-CD94-AABE-BCBA1E0DC909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0DDD93A-DDD2-803C-8B52-92A1B233FB93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E63EB6B-33D5-1048-2C48-42083869DD88}"/>
                </a:ext>
              </a:extLst>
            </p:cNvPr>
            <p:cNvGrpSpPr/>
            <p:nvPr/>
          </p:nvGrpSpPr>
          <p:grpSpPr>
            <a:xfrm>
              <a:off x="376556" y="6074439"/>
              <a:ext cx="2998055" cy="104137"/>
              <a:chOff x="3163824" y="3236976"/>
              <a:chExt cx="2998055" cy="104137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DF8A2CC-71E7-C806-97A2-761A734510B5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7600B0E-909E-9DED-5865-9159AABED4F9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CC61B3-3CB8-C579-4D30-C5D2F389888B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19A9189-94DB-D3B6-9185-78D6A77F5271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D1ED6C1-8EF4-00CC-258E-F93031C134FB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D21737A-CC9D-6DA7-FA3B-1CDD0B8FC623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5FC2913-BDB2-71FD-A3D4-C48ED8173902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FE87DE6-3541-05EA-80C8-AD477CED5E04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6C05375-A186-E35F-DB41-A26C0D25AF94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AC997D8-507D-7838-F4ED-D066DBA28A6E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60A3416-4100-441A-FB38-32DE9828899E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D98A253-ABFD-6CF7-C163-3ED453570811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FDB9DF2-8243-FC38-D260-F9CF03D0BFB2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45E80C3-B112-B8C0-C0A1-233EF6B01C8D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87B66B5-3D37-1162-EDA5-543E64D972C7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C9060AD-4CE1-3588-9FAB-7F7F638C26EE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C36F50F-CCE6-0D28-2E0A-87D2CF94729F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2BC4424-D10A-2EDC-4F1B-006E8E63B41B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E3E8A39-9568-F213-FC6C-B67552590C25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BCBC0D7-2F89-886C-26A9-022FE2C1B5B4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1A49E45-56E2-26D1-A589-ED3C0E6EAB7A}"/>
                </a:ext>
              </a:extLst>
            </p:cNvPr>
            <p:cNvGrpSpPr/>
            <p:nvPr/>
          </p:nvGrpSpPr>
          <p:grpSpPr>
            <a:xfrm>
              <a:off x="376556" y="5919066"/>
              <a:ext cx="2998055" cy="104137"/>
              <a:chOff x="3163824" y="3236976"/>
              <a:chExt cx="2998055" cy="104137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2F9F791-9C64-169D-7983-744E40E1BAF6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68C405F-98A0-DD5A-FCAA-9BD6E330A4B9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56C5AEE-AF1D-CA32-608E-D091732A3ADB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F60986A-86A3-E528-645D-9AE842BA296F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BC5925A-200B-A2E4-FE13-F0A7B2BDA418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7D0E3FA-D48B-041E-E791-9EBDC9AF17D9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83C704C-1FE1-C952-E315-D6C655118F72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FE211BE-6670-05AF-E33C-4D3270FF70BE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D66632F-6E26-A98E-6F76-B13E9CF5A12E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DF4C4CA-C757-6076-C690-8083D818961C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821CF2E-C0E3-9B11-FA9F-CE275A4B8122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79FB574-CF2A-D484-A627-56D94023A05F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F8BB35D-46D8-FD0F-7BE2-6B77E0DD2B2A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D2DADE3-1F82-7901-3C7B-D686BEB1A1C8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5CFA442-4EC1-875B-14BC-4895E470E1C6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D9BE567-B210-1DB4-9123-7F0F8688B56A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46D8829-57DB-6445-4F1A-94D3B8A821D7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1068CA2-81F3-C0BE-6708-BF1A2CC14461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A29C49D-83EC-98C9-0E05-F66FBF3E8DA2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F745450-7716-733F-72F5-B729CEF0BED7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07AB76-4E85-AAAE-4D0A-C9A1B77012EB}"/>
                </a:ext>
              </a:extLst>
            </p:cNvPr>
            <p:cNvGrpSpPr/>
            <p:nvPr/>
          </p:nvGrpSpPr>
          <p:grpSpPr>
            <a:xfrm>
              <a:off x="377299" y="5765014"/>
              <a:ext cx="2998055" cy="104137"/>
              <a:chOff x="3163824" y="3236976"/>
              <a:chExt cx="2998055" cy="104137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6709724-C6B8-8011-FBD9-743D5B37787E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05EFE2F-3CEF-1E67-D914-A548AFD1D63A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0204603-7136-2A3A-212B-F2A797915511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ED14FB6-4D8B-4992-411B-19AC37412E90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2447495-297B-634D-1075-D374A6BC23D5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9B80443-539D-1975-9838-2503E4F03EAF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2F6973-BC19-C9D2-22D3-7FEF3F09AC03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D3C5471-A325-8E6B-7A55-6D41B8EFA3DA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7878094-8E57-2797-3897-6B33C768792C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72C46E7-9EBD-4DC8-40D1-666A2B337B99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FF28D96-5EBE-A303-C783-D8FF7C1E1BDA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D8EEFBA-BF35-289E-A5B2-B8154830E6C1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8AD4914-50CA-A85C-6F2B-4467FA0BF307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9ED178B-B2C8-113D-C647-5837474CE679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4EAF20F-324F-3F74-3D80-857C0E1C968A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6934016-9B73-C3B1-D86A-6744C5C7180F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6BB2DD0-67CF-53B5-5185-3A7F139D17D5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0C1234D-6629-44CE-92D4-786AECE85EB8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1129D30-617C-07E9-CA75-B15A3300CB1C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C90EC2C-418D-DB41-2B63-6338EB47B69A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A867071-8273-F0D2-1648-4F8C73B0A441}"/>
                </a:ext>
              </a:extLst>
            </p:cNvPr>
            <p:cNvGrpSpPr/>
            <p:nvPr/>
          </p:nvGrpSpPr>
          <p:grpSpPr>
            <a:xfrm>
              <a:off x="377299" y="5609641"/>
              <a:ext cx="2998055" cy="104137"/>
              <a:chOff x="3163824" y="3236976"/>
              <a:chExt cx="2998055" cy="104137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F034D6D-3D42-BC09-5017-71928CF1DFFF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B293454-B4EB-0175-C1C7-44BEAE1B15A6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04B95A7-F7D4-2B24-DC6A-81C0E17E44DC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DB182AC-8888-C605-BBBB-5CE1C0FA7B7F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662B357-16E9-F8D1-9FE8-E56D66D86132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EBAE0C8-424A-6ABA-1681-178C5A5040BD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A87975B-065E-2EDA-A867-890B022DC959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758A541-7C3E-B3E3-23B8-76C92AF2E0E3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82BDE8C-B804-1AD3-570E-2809BF118C2A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72BA8D2B-58AB-40A5-86FA-FBA4DD8E14B5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8395336-DEC8-2412-C273-A9244CDF4270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C196BDD-75D9-38F7-A60B-79CD429CA627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AAEBFBE-7146-BFB1-04C0-92F83FF934E1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6CE7285-CA6D-A1D4-C52A-BBB565E6C362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E18529E-E08B-3AA1-8E9C-4F84D357040A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337CC3F-1439-42AF-984C-7D3884BCFB36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B67C9E0-3E89-5271-F2AF-398AFF33BEB4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7E2DB16-C255-14A5-4325-D226EC339510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9017D4C-87BE-1E6F-B2E4-16F188DCB296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C8101B19-E186-04FC-F0AE-C6135DFA9CB1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E9B7321-4C6B-57F1-0F2A-D8DB6A2DAAD0}"/>
                </a:ext>
              </a:extLst>
            </p:cNvPr>
            <p:cNvGrpSpPr/>
            <p:nvPr/>
          </p:nvGrpSpPr>
          <p:grpSpPr>
            <a:xfrm>
              <a:off x="377300" y="5461700"/>
              <a:ext cx="2998055" cy="104137"/>
              <a:chOff x="3163824" y="3236976"/>
              <a:chExt cx="2998055" cy="104137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CC9F055-FBB2-D123-51CB-1D39F30D3031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6190E3-30FB-765C-EB47-74594EC2C3C6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882E659-3704-D316-4F9C-CC4A0568A7EC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22410AB-731D-66F6-71BC-5DE0520D1CD8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AE108F0-DBAF-C43D-AD9C-66B392F742BE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EF4F935-ADEB-5F1B-FDB2-849CFB0E4A41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00E0C6C-D283-F7D6-7D42-C664B01AB605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1E2D7D21-465B-036F-00FE-44C2F0F81283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A73FD1A-00CC-7917-8AD2-6418A103FDB7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39E1110-30DF-014A-036A-A12B4CE39DA2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4392E9C-F18F-BDF8-458D-0FD47655D508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13DF391-780A-407D-97D9-EC202C986545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7075AA0-5B4B-309A-E6C9-8B27C215BFAA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764D25C-A3E4-FD29-65A4-A73270A96DD2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737D531-EE6F-CABA-B6D4-928299BEBC1F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8BEEAB2-72D4-5051-154E-A63A5BA1F282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7B3AABE-2820-7F2B-1924-2F22AE6EA8A3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1528E93-A01C-B480-04EB-047AE0363A4E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44321ED-DD5E-57B9-EB47-BD1051C083D6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D65EAE7-8F56-1F56-1C75-2414AB0D937A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A8B154A-2B31-2EA8-3F40-C014BAC6F9DC}"/>
                </a:ext>
              </a:extLst>
            </p:cNvPr>
            <p:cNvGrpSpPr/>
            <p:nvPr/>
          </p:nvGrpSpPr>
          <p:grpSpPr>
            <a:xfrm>
              <a:off x="377300" y="5306327"/>
              <a:ext cx="2998055" cy="104137"/>
              <a:chOff x="3163824" y="3236976"/>
              <a:chExt cx="2998055" cy="104137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EA01935D-C9D2-FBE6-BDE6-C667740C1F22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53192B7-A3E9-53A2-98B1-626A139931A5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EE348C0-757B-0FD5-F6B0-8DFE80CDEF63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DBE6180-C1B4-C3D8-C642-FCE3321A51F8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4041A01-8BD8-29E0-DD4F-565D3CBD52D4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A126E28-5810-E425-B7FA-9402BDA7AE26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049A90A-83AF-20EE-92F8-F5849ADF30FA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D71D7655-7852-D1FA-5C20-4A3E1B5DCE92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8A69DF8-4C07-EB8E-B3A9-7292A3309A7F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E22B3A83-9558-0819-AB19-86B79A759354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7F4A448-C86F-E9AC-2795-14CF28E6E794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DDDC9C18-FF79-F5A7-B3CA-FFED5AF0C1F6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E199D716-47A7-D2B7-990C-D68DAAAAA910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49C669C-AF03-A5BB-EA18-45C17A190E0F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045153F-E624-C491-E0AD-C69A01194BF0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AE28A135-0433-1B89-60B2-2403A716577A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F3F142B-5E93-12D2-D3D0-8101E94206F9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3F668FC7-FE2D-F396-04FD-FC892EDD8A6E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9190B5-807C-C6FA-E32F-F2C459EE986C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697F5B0D-1976-5634-8E47-FC53AFB96914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7E668B22-9E39-A4DF-CDB0-AA1FAF3F1358}"/>
                </a:ext>
              </a:extLst>
            </p:cNvPr>
            <p:cNvGrpSpPr/>
            <p:nvPr/>
          </p:nvGrpSpPr>
          <p:grpSpPr>
            <a:xfrm>
              <a:off x="377300" y="5147401"/>
              <a:ext cx="2998055" cy="104137"/>
              <a:chOff x="3163824" y="3236976"/>
              <a:chExt cx="2998055" cy="104137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B8683CD-55B3-3B90-FDC8-622F5AB9F143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BFB84F5-DADB-8584-9E25-DFEBDA36C79D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67F4F11-1999-67BD-F702-0F656D77867F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456C777-EC3E-2A8E-33CD-4A9AB3F5884C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B1661749-F038-FBCC-06D6-A1419E1DD8DF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CAA2DF08-E9B1-2280-2277-037C4711C3C4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BF497C2-EE54-F89F-7EA4-84E993DC3813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8173367-BBAF-D0BA-4745-B5EB13A790A0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A5EEFEF-C0CE-4CE3-C90C-4CC69C0E910B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1F4C0083-5937-0D9B-F996-1488D6B89069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F99CC2B5-2A80-03C0-8CF5-B484330C6F5E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C2521BE8-C863-9D9C-E7E6-DCBCD0E93332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04927BF9-96DA-D60F-1975-A5729B1C20A4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0F20466-DDF3-66E2-D7BA-6A6AA11002F6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C93EAB1-9F8E-1969-5BB5-8182032F40D0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9419883-DD91-FE00-2CD8-A3FD14225D0D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2B199D5-C476-26E3-4785-B73DD452E677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3F2EAE3-5B8B-9565-74DA-A3738898720B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473B6C2-1B6A-5F01-D98A-510F4244AED1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5165A016-B039-53B5-9269-DD5CD50DE52A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70008C5-A008-FEC4-AAEE-621344E1B3C5}"/>
                </a:ext>
              </a:extLst>
            </p:cNvPr>
            <p:cNvGrpSpPr/>
            <p:nvPr/>
          </p:nvGrpSpPr>
          <p:grpSpPr>
            <a:xfrm>
              <a:off x="377300" y="4992028"/>
              <a:ext cx="2998055" cy="104137"/>
              <a:chOff x="3163824" y="3236976"/>
              <a:chExt cx="2998055" cy="104137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7433948-D515-6069-1F36-88E7398C8685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B5DBBD27-4173-C197-4752-EBF5A033A117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231A30A-30CE-75D4-36E1-7BC909390C5D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75A54529-C765-6FAB-478F-E4BF36D5F62F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C5BEA0C-7E70-A1E0-A357-F621A541839A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FB498EE4-AD7A-F845-5FF0-4FA26EADE6CA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54B9F324-BA71-93F1-5F9B-C81CD0144888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87E42B2-596D-8563-116A-8471AC8E4448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F9233D0C-4A4D-3EAE-E0B7-FFFFEA6287EE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FFE38E68-3F55-FA37-07A7-3ED4E6C1D0E6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175EAB44-3CF6-7098-79B3-0EAF0640D2B6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0B1A6B0-1BF6-6EAE-5E48-72062D9FE615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251994C-41F9-25CF-C81E-512A888F81A9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8DFD68A9-8386-07C5-3505-192A7C23AD00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8953AC8C-0932-875F-682F-9DAF7AE27E4E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2040C06-AD41-1DD6-5B93-DAD7A7059314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E76348F-C348-DE31-2C79-F043ED921D1F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AFD3AFA-3419-7780-FC06-A7C7A9BB43F6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8CEE57E-3CDC-20D8-4D6F-E5E11AEE6336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B0EA23FB-5858-4D50-34BF-C0D4EB024C4D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06AC986A-5F50-807A-A4D3-8A86E1E22159}"/>
                </a:ext>
              </a:extLst>
            </p:cNvPr>
            <p:cNvGrpSpPr/>
            <p:nvPr/>
          </p:nvGrpSpPr>
          <p:grpSpPr>
            <a:xfrm>
              <a:off x="378043" y="4837976"/>
              <a:ext cx="2998055" cy="104137"/>
              <a:chOff x="3163824" y="3236976"/>
              <a:chExt cx="2998055" cy="104137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36EA37E2-33E0-C654-7BD4-9C45089F601A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E7A3C276-1185-A990-EE2A-82D3BE8679B9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7035227-E343-40A0-DC5D-3E4343DAA55F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BDEB6EF7-CD46-86A5-2AB6-ADDD186FC9F3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7ED23BB-CED0-6119-5253-3581CBF99A39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BB8F29C8-141C-BE4D-151E-F512FCEC0E13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E0A3993B-0090-00F0-EB44-0AD0BF7A0A58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AD4204A-BC2A-04EE-C79B-CF8D570A204D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D806CADC-2E34-C0B0-B68A-1F0A768B240A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A8417055-ECC3-F413-01E1-65497CC29781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48985728-3EC6-544B-7BA2-E2B25203586B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D77798E5-48EC-DFCA-C3B4-62DB2291D50D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B669A594-EF0C-818B-6773-2681E945A88B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78FB66DE-A3A7-6C18-8D06-16A0F0974E69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8B081FD-988C-FB2E-D222-73DF5C09B733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107B34D-E695-34F7-354F-94D020A2F456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B02EBE6-5CE1-2A3F-9CFA-8697F9F3C67C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C954BC26-0B5D-4BB5-C82A-7E77DB8D700E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9B1CB23-D223-1250-87F2-A5448DB3A443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F0C5D7E-BF41-E67D-EF71-B71861D9AB74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FB3DC1A-C1E2-1359-A481-FF67E17D0810}"/>
                </a:ext>
              </a:extLst>
            </p:cNvPr>
            <p:cNvGrpSpPr/>
            <p:nvPr/>
          </p:nvGrpSpPr>
          <p:grpSpPr>
            <a:xfrm>
              <a:off x="378043" y="4682603"/>
              <a:ext cx="2998055" cy="104137"/>
              <a:chOff x="3163824" y="3236976"/>
              <a:chExt cx="2998055" cy="104137"/>
            </a:xfrm>
          </p:grpSpPr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D2AB5841-901C-8252-8AF3-530A8C718D7A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F289D2D-74B4-69A4-D4CD-6142F6C74A51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8888889-5008-0E5D-42F3-179E689DDEEB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583B5E4-2435-5D18-9622-7FBE7281C496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1E4AFC5-50CF-95AF-85E5-8318B04F3EE0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D630FC55-8469-316B-EDC1-2F6D9850B090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AC11D41-FE5E-E72D-6742-66A4C8A6D370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B7EE9CD-A1FC-4941-F5BC-2072F7A30B48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19FE007C-2C4A-C26B-4BEE-E40217BD4FB9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295A53C-9E3B-E4C5-8E38-D040BCF574A7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79E7917-E559-472B-3905-B686A53F2C17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B0C097F2-8F7D-54FF-68D5-71EB14D7D577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E63575FB-EFF5-4803-45ED-F27BB2A2D110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3C8DA75B-0520-7346-7BB7-863FE44A6D5E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D12A96DC-BF90-1B10-4CF1-425CFC5F693C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118AA1F0-4243-DDD5-24AE-29020B7A7FF9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510CE977-FE66-411F-0065-20B2B178611E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000DAAE-F982-F612-1C0C-D90C42FB7C6C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4783A285-7E54-D44A-1E01-0759E7328DA0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6254408B-AC23-ACD1-E19A-C805B80BA5FA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F0F6F89-3A1B-4AFB-08F6-9CC28ADD1B9A}"/>
                </a:ext>
              </a:extLst>
            </p:cNvPr>
            <p:cNvGrpSpPr/>
            <p:nvPr/>
          </p:nvGrpSpPr>
          <p:grpSpPr>
            <a:xfrm>
              <a:off x="373583" y="4528880"/>
              <a:ext cx="2998055" cy="104137"/>
              <a:chOff x="3163824" y="3236976"/>
              <a:chExt cx="2998055" cy="104137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463BE6EF-57E4-007A-0DB1-CFEE3F545470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0F85F2E-107E-CDFB-E587-921095E28F7D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CD06A73-3092-6202-1E44-808541835A82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B63AE2B6-0A19-A80E-9565-7615440DB66B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E1B471DF-4AF5-CC99-6EFB-EB543F44ECCF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FCCE7A69-6982-D9D8-E25B-B421DE7C254D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852ACFA3-0EF9-48E4-3E14-2CE280889C9D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B718A428-1763-4141-288E-07BAEE776155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800287A3-0077-FF83-2C0E-6CC083F34D3E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30F1B0-8E4C-24F4-F988-05F28FA987A0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FA8091F3-B3D9-AB06-28BA-918FD40987D1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899DA0-B472-528F-72E0-2EF4D7A6E193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48DFAFEC-B1BF-FF50-FA09-E9BC91F24A8D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33E72DA6-6113-2F94-E3FE-42BD8D95E698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ACBAE9B-65D3-C59D-F3F4-034A76F7F453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50BB0EF-6BF8-EA28-3C6C-7C3A52B9AD79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8FB0A668-0543-94BB-CBB7-D1A8F6AA730C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AA0073F-CE85-C299-5723-534A2D4DB9C6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BD187A0-1D72-D64B-5605-BB0BE43C19B1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29CE795-6B27-296C-D74C-E2D25E584DC1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3BAEA449-7E0D-2FAF-0642-43096D3D1D03}"/>
                </a:ext>
              </a:extLst>
            </p:cNvPr>
            <p:cNvGrpSpPr/>
            <p:nvPr/>
          </p:nvGrpSpPr>
          <p:grpSpPr>
            <a:xfrm>
              <a:off x="374326" y="4374828"/>
              <a:ext cx="2998055" cy="104137"/>
              <a:chOff x="3163824" y="3236976"/>
              <a:chExt cx="2998055" cy="104137"/>
            </a:xfrm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B5ADFDA3-DB1F-F788-D9C9-4EB41F6B7D5A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D247AE2-E7FB-D0CC-262F-55FCCE996A13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E844873F-E213-DF3E-A0D0-BABCB40EAECA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1417A7AA-90CB-3A6F-799F-31D5AFB29035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4DCD94BB-FE49-A390-35D9-1004C3E72699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C3D83C6E-6D40-EDBA-CB34-1CE1CE1DF43E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19418C7-97DA-8136-F1D5-A3D55065B61E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7B7F6212-BDC2-F325-2214-DCB9AFEC694B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EF0BA117-82EA-DDC5-AD41-26CFBBF3DC53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F3CCFD88-C5AC-D3A5-28DC-783CF4AD04CD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DF9829EF-EE70-2403-02A5-A1D8A234E695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EB3A369-F0F5-C498-B0BA-A8A4EDFEF913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EB66C0F-DDA9-B44B-F15A-C9A579E431AA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B8E2F7A4-D959-557A-D9DF-E96B0489F933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CB75CD1-BC82-4B2F-8DCC-30642ADFB8C8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E9CCCE30-CE30-2D25-0E26-9B7168EE242D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85C9CEED-0E08-7692-9BA3-E35929B34DC0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9BC3EC42-E99B-A76B-F740-6CA2D5FB1037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E0277DEE-2036-BED3-5B99-5C3DC2EA9651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F148A914-DC05-0FF4-3F8E-B3C122B1196C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0828875-1E14-70C0-1E43-9C6864DE1114}"/>
                </a:ext>
              </a:extLst>
            </p:cNvPr>
            <p:cNvGrpSpPr/>
            <p:nvPr/>
          </p:nvGrpSpPr>
          <p:grpSpPr>
            <a:xfrm>
              <a:off x="374326" y="4219455"/>
              <a:ext cx="2998055" cy="104137"/>
              <a:chOff x="3163824" y="3236976"/>
              <a:chExt cx="2998055" cy="104137"/>
            </a:xfrm>
          </p:grpSpPr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576A30EA-F7A5-0B30-0DC1-3C5BFF31D652}"/>
                  </a:ext>
                </a:extLst>
              </p:cNvPr>
              <p:cNvSpPr/>
              <p:nvPr/>
            </p:nvSpPr>
            <p:spPr>
              <a:xfrm>
                <a:off x="31638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FA9AEB2-FFAE-1A5E-DCC6-E411209529A8}"/>
                  </a:ext>
                </a:extLst>
              </p:cNvPr>
              <p:cNvSpPr/>
              <p:nvPr/>
            </p:nvSpPr>
            <p:spPr>
              <a:xfrm>
                <a:off x="33162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FF9F05C8-5FF1-63D3-99D5-00E5AA682E9E}"/>
                  </a:ext>
                </a:extLst>
              </p:cNvPr>
              <p:cNvSpPr/>
              <p:nvPr/>
            </p:nvSpPr>
            <p:spPr>
              <a:xfrm>
                <a:off x="3468624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49CE97C-95CF-F780-930C-A98A53BE81A9}"/>
                  </a:ext>
                </a:extLst>
              </p:cNvPr>
              <p:cNvSpPr/>
              <p:nvPr/>
            </p:nvSpPr>
            <p:spPr>
              <a:xfrm>
                <a:off x="3619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6B395945-78FB-6FE4-6B25-DE231F0B48F5}"/>
                  </a:ext>
                </a:extLst>
              </p:cNvPr>
              <p:cNvSpPr/>
              <p:nvPr/>
            </p:nvSpPr>
            <p:spPr>
              <a:xfrm>
                <a:off x="37721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4764DD92-7B54-D66F-54D9-1AE71E1D4480}"/>
                  </a:ext>
                </a:extLst>
              </p:cNvPr>
              <p:cNvSpPr/>
              <p:nvPr/>
            </p:nvSpPr>
            <p:spPr>
              <a:xfrm>
                <a:off x="39245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36F38BE5-5C33-F73C-0884-544163024474}"/>
                  </a:ext>
                </a:extLst>
              </p:cNvPr>
              <p:cNvSpPr/>
              <p:nvPr/>
            </p:nvSpPr>
            <p:spPr>
              <a:xfrm>
                <a:off x="40769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B04295D8-BCCB-81CD-AA6F-214FB443BCA7}"/>
                  </a:ext>
                </a:extLst>
              </p:cNvPr>
              <p:cNvSpPr/>
              <p:nvPr/>
            </p:nvSpPr>
            <p:spPr>
              <a:xfrm>
                <a:off x="42293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5712896E-4DFA-2F60-6CC2-5464B26B3CA3}"/>
                  </a:ext>
                </a:extLst>
              </p:cNvPr>
              <p:cNvSpPr/>
              <p:nvPr/>
            </p:nvSpPr>
            <p:spPr>
              <a:xfrm>
                <a:off x="4381737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3EE7808E-1C51-9EF9-6BC3-A4505CC889B5}"/>
                  </a:ext>
                </a:extLst>
              </p:cNvPr>
              <p:cNvSpPr/>
              <p:nvPr/>
            </p:nvSpPr>
            <p:spPr>
              <a:xfrm>
                <a:off x="45385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B73F336E-70F3-869E-13CE-863DC9BC7EF0}"/>
                  </a:ext>
                </a:extLst>
              </p:cNvPr>
              <p:cNvSpPr/>
              <p:nvPr/>
            </p:nvSpPr>
            <p:spPr>
              <a:xfrm>
                <a:off x="46909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48A17C6C-DF85-CCC7-FCB7-C030F94D700B}"/>
                  </a:ext>
                </a:extLst>
              </p:cNvPr>
              <p:cNvSpPr/>
              <p:nvPr/>
            </p:nvSpPr>
            <p:spPr>
              <a:xfrm>
                <a:off x="4843382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A43CD953-1522-ACD0-C8D2-4BB2CCD9440A}"/>
                  </a:ext>
                </a:extLst>
              </p:cNvPr>
              <p:cNvSpPr/>
              <p:nvPr/>
            </p:nvSpPr>
            <p:spPr>
              <a:xfrm>
                <a:off x="49957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564810DF-B2CD-8D4D-B906-748C4C13007C}"/>
                  </a:ext>
                </a:extLst>
              </p:cNvPr>
              <p:cNvSpPr/>
              <p:nvPr/>
            </p:nvSpPr>
            <p:spPr>
              <a:xfrm>
                <a:off x="51481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1B6F4C12-C3AE-55DB-686C-9807266B00C5}"/>
                  </a:ext>
                </a:extLst>
              </p:cNvPr>
              <p:cNvSpPr/>
              <p:nvPr/>
            </p:nvSpPr>
            <p:spPr>
              <a:xfrm>
                <a:off x="5300582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68D1ECEC-4789-509C-85ED-E068563D187E}"/>
                  </a:ext>
                </a:extLst>
              </p:cNvPr>
              <p:cNvSpPr/>
              <p:nvPr/>
            </p:nvSpPr>
            <p:spPr>
              <a:xfrm>
                <a:off x="54516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06C91B2A-C386-58DB-7520-FDDAD8B2D993}"/>
                  </a:ext>
                </a:extLst>
              </p:cNvPr>
              <p:cNvSpPr/>
              <p:nvPr/>
            </p:nvSpPr>
            <p:spPr>
              <a:xfrm>
                <a:off x="5604095" y="3236976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AE246D29-818B-FDE3-40FB-D50C7A478088}"/>
                  </a:ext>
                </a:extLst>
              </p:cNvPr>
              <p:cNvSpPr/>
              <p:nvPr/>
            </p:nvSpPr>
            <p:spPr>
              <a:xfrm>
                <a:off x="57564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A1282931-E11B-5C32-3620-6F4FED745D91}"/>
                  </a:ext>
                </a:extLst>
              </p:cNvPr>
              <p:cNvSpPr/>
              <p:nvPr/>
            </p:nvSpPr>
            <p:spPr>
              <a:xfrm>
                <a:off x="59088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B178316D-AA07-60A2-5902-4E352D2BE8A6}"/>
                  </a:ext>
                </a:extLst>
              </p:cNvPr>
              <p:cNvSpPr/>
              <p:nvPr/>
            </p:nvSpPr>
            <p:spPr>
              <a:xfrm>
                <a:off x="6061295" y="3240529"/>
                <a:ext cx="100584" cy="10058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56" name="Picture 355" descr="A group of people sitting in chairs&#10;&#10;AI-generated content may be incorrect.">
            <a:extLst>
              <a:ext uri="{FF2B5EF4-FFF2-40B4-BE49-F238E27FC236}">
                <a16:creationId xmlns:a16="http://schemas.microsoft.com/office/drawing/2014/main" id="{5D9B65C1-3747-5890-18B8-A100A3C7B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3" y="1952512"/>
            <a:ext cx="3907721" cy="24405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8" name="Picture 357">
            <a:extLst>
              <a:ext uri="{FF2B5EF4-FFF2-40B4-BE49-F238E27FC236}">
                <a16:creationId xmlns:a16="http://schemas.microsoft.com/office/drawing/2014/main" id="{C057FB87-5409-EB6E-1BAC-F7CC2E50D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75" y="1952512"/>
            <a:ext cx="2266950" cy="2266950"/>
          </a:xfrm>
          <a:prstGeom prst="rect">
            <a:avLst/>
          </a:prstGeom>
        </p:spPr>
      </p:pic>
      <p:pic>
        <p:nvPicPr>
          <p:cNvPr id="4098" name="Picture 2" descr="Lattice QCD, the numerical approach to the strong force | Instituto de  Física Corpuscular">
            <a:extLst>
              <a:ext uri="{FF2B5EF4-FFF2-40B4-BE49-F238E27FC236}">
                <a16:creationId xmlns:a16="http://schemas.microsoft.com/office/drawing/2014/main" id="{213141E5-0677-3AC4-6433-7F1255BD7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50" y="4547604"/>
            <a:ext cx="3019425" cy="205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helf life: Luciano Maiani – Physics World">
            <a:extLst>
              <a:ext uri="{FF2B5EF4-FFF2-40B4-BE49-F238E27FC236}">
                <a16:creationId xmlns:a16="http://schemas.microsoft.com/office/drawing/2014/main" id="{4FF91594-7B1D-AE0A-95AD-A612200E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4556116"/>
            <a:ext cx="2857500" cy="2047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2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iagram of a cell&#10;&#10;AI-generated content may be incorrect.">
            <a:extLst>
              <a:ext uri="{FF2B5EF4-FFF2-40B4-BE49-F238E27FC236}">
                <a16:creationId xmlns:a16="http://schemas.microsoft.com/office/drawing/2014/main" id="{854BE938-44E3-910D-6CE0-00BC56E5B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89" y="2356640"/>
            <a:ext cx="5050546" cy="3657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2846C-C1FD-30CF-972B-E33A9F36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modelo estándar</a:t>
            </a:r>
            <a:endParaRPr lang="en-GB" dirty="0"/>
          </a:p>
        </p:txBody>
      </p:sp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E654740-F84A-0089-F48D-31E0C63FA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4" y="2058988"/>
            <a:ext cx="5153921" cy="4252912"/>
          </a:xfrm>
        </p:spPr>
      </p:pic>
      <p:pic>
        <p:nvPicPr>
          <p:cNvPr id="7" name="Picture 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60FBE4D7-5237-8835-2395-16383B02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963"/>
            <a:ext cx="5440634" cy="40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FDCD-A60F-CD51-E8F2-D3AD0DE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Gravedad</a:t>
            </a:r>
            <a:endParaRPr lang="en-GB" dirty="0"/>
          </a:p>
        </p:txBody>
      </p:sp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105845-4701-AABD-A1E1-8D8AAC1D6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2368576"/>
            <a:ext cx="2251210" cy="921755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A41121D-4842-1A41-9A8D-A13F72023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4048962"/>
            <a:ext cx="5317819" cy="10103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27A2D3-04B9-1CD5-6E52-3A00974AF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5728821"/>
            <a:ext cx="3385678" cy="389973"/>
          </a:xfrm>
          <a:prstGeom prst="rect">
            <a:avLst/>
          </a:prstGeom>
        </p:spPr>
      </p:pic>
      <p:pic>
        <p:nvPicPr>
          <p:cNvPr id="6146" name="Picture 2" descr="Albert Einstein | Dyslexia.com Resource Site">
            <a:extLst>
              <a:ext uri="{FF2B5EF4-FFF2-40B4-BE49-F238E27FC236}">
                <a16:creationId xmlns:a16="http://schemas.microsoft.com/office/drawing/2014/main" id="{B5DD0C8C-44BB-0224-DFEF-0FAE6F6A2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6" y="2232026"/>
            <a:ext cx="3195637" cy="42608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1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CDC0-1C8B-2D32-687B-6F0C2F3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Relatividad especial</a:t>
            </a:r>
            <a:endParaRPr lang="en-GB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C1FF7DE-20A4-E41B-9B70-F30B5F92F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2143124"/>
            <a:ext cx="1500188" cy="885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BAF973-49D7-FE5C-C2F0-BEAFF9D1A745}"/>
              </a:ext>
            </a:extLst>
          </p:cNvPr>
          <p:cNvCxnSpPr>
            <a:cxnSpLocks/>
          </p:cNvCxnSpPr>
          <p:nvPr/>
        </p:nvCxnSpPr>
        <p:spPr>
          <a:xfrm>
            <a:off x="2771775" y="2586035"/>
            <a:ext cx="575692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6E76725-802F-ACD9-186B-9B563AA2C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49" y="2252660"/>
            <a:ext cx="2045223" cy="776289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54138E-9C18-AA06-126A-424C908F6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83" y="3028949"/>
            <a:ext cx="2294707" cy="118109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96868-2E2F-2F18-8AF9-4281F1663FB5}"/>
              </a:ext>
            </a:extLst>
          </p:cNvPr>
          <p:cNvCxnSpPr>
            <a:cxnSpLocks/>
          </p:cNvCxnSpPr>
          <p:nvPr/>
        </p:nvCxnSpPr>
        <p:spPr>
          <a:xfrm>
            <a:off x="2771773" y="4624385"/>
            <a:ext cx="575692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8BBEDA2-EFC3-4DB6-15C5-6ABC425EE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9" y="4274339"/>
            <a:ext cx="1789121" cy="700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488535-1B61-0F1D-24AC-05C3F5318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49" y="4434962"/>
            <a:ext cx="2682226" cy="3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0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0864-12A0-680F-9DD6-627D30F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Relatividad especial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73C3A2-B728-2508-E831-7788267E85E8}"/>
              </a:ext>
            </a:extLst>
          </p:cNvPr>
          <p:cNvCxnSpPr>
            <a:cxnSpLocks/>
          </p:cNvCxnSpPr>
          <p:nvPr/>
        </p:nvCxnSpPr>
        <p:spPr>
          <a:xfrm>
            <a:off x="5667375" y="2066925"/>
            <a:ext cx="0" cy="240982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A542FC-14D5-12E3-F0BC-92C0E5E547E9}"/>
              </a:ext>
            </a:extLst>
          </p:cNvPr>
          <p:cNvSpPr txBox="1"/>
          <p:nvPr/>
        </p:nvSpPr>
        <p:spPr>
          <a:xfrm>
            <a:off x="619126" y="2066924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DILATACIÓN TEMPORAL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8B0CD-D8B8-450B-45DE-C640C7927DCD}"/>
              </a:ext>
            </a:extLst>
          </p:cNvPr>
          <p:cNvSpPr txBox="1"/>
          <p:nvPr/>
        </p:nvSpPr>
        <p:spPr>
          <a:xfrm>
            <a:off x="6353174" y="2066924"/>
            <a:ext cx="500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CONTRACCIÓN ESPACIAL</a:t>
            </a:r>
            <a:endParaRPr lang="en-GB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71AA1-E5BB-170D-4197-9896D438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3048841"/>
            <a:ext cx="1123950" cy="380159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133826A-753E-B8F2-5CA1-38B7AA814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7" y="3038475"/>
            <a:ext cx="1234059" cy="7810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F3BEF-9AF4-2F82-6703-61F4742E1D70}"/>
              </a:ext>
            </a:extLst>
          </p:cNvPr>
          <p:cNvCxnSpPr>
            <a:cxnSpLocks/>
          </p:cNvCxnSpPr>
          <p:nvPr/>
        </p:nvCxnSpPr>
        <p:spPr>
          <a:xfrm>
            <a:off x="152400" y="4476750"/>
            <a:ext cx="11944350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A57B5B2-E9EF-DAE9-9C1C-940A8A74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2" y="4945249"/>
            <a:ext cx="2143125" cy="13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43</Words>
  <Application>Microsoft Office PowerPoint</Application>
  <PresentationFormat>Widescreen</PresentationFormat>
  <Paragraphs>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The Hand Bold</vt:lpstr>
      <vt:lpstr>The Serif Hand Black</vt:lpstr>
      <vt:lpstr>SketchyVTI</vt:lpstr>
      <vt:lpstr>Teoría de cuerdas</vt:lpstr>
      <vt:lpstr>Resumen</vt:lpstr>
      <vt:lpstr>Interacciones fundamentales</vt:lpstr>
      <vt:lpstr>Modelos teóricos</vt:lpstr>
      <vt:lpstr>El modelo estándar </vt:lpstr>
      <vt:lpstr>El modelo estándar</vt:lpstr>
      <vt:lpstr>Gravedad</vt:lpstr>
      <vt:lpstr>Relatividad especial</vt:lpstr>
      <vt:lpstr>Relatividad especial</vt:lpstr>
      <vt:lpstr>Relatividad especial</vt:lpstr>
      <vt:lpstr>Relatividad general</vt:lpstr>
      <vt:lpstr>Teoría de cuerdas</vt:lpstr>
      <vt:lpstr>Teoría de cuerdas</vt:lpstr>
      <vt:lpstr>Problemas </vt:lpstr>
      <vt:lpstr>Teoría de cuerdas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Luis Vaz Mayato</dc:creator>
  <cp:lastModifiedBy>Alejandro Luis Vaz Mayato</cp:lastModifiedBy>
  <cp:revision>1</cp:revision>
  <dcterms:created xsi:type="dcterms:W3CDTF">2025-03-01T08:54:57Z</dcterms:created>
  <dcterms:modified xsi:type="dcterms:W3CDTF">2025-03-01T13:03:13Z</dcterms:modified>
</cp:coreProperties>
</file>