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9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60" r:id="rId14"/>
    <p:sldId id="270" r:id="rId15"/>
    <p:sldId id="271" r:id="rId16"/>
    <p:sldId id="272" r:id="rId17"/>
    <p:sldId id="273" r:id="rId18"/>
    <p:sldId id="275" r:id="rId19"/>
    <p:sldId id="274" r:id="rId20"/>
    <p:sldId id="261" r:id="rId21"/>
    <p:sldId id="262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00" autoAdjust="0"/>
  </p:normalViewPr>
  <p:slideViewPr>
    <p:cSldViewPr>
      <p:cViewPr varScale="1">
        <p:scale>
          <a:sx n="90" d="100"/>
          <a:sy n="90" d="100"/>
        </p:scale>
        <p:origin x="14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INTELIGENCIA%20ARTIFICIAL\CODIGOS\FUNC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INTELIGENCIA%20ARTIFICIAL\CODIGOS\FUNC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Parabola!$F$5</c:f>
              <c:strCache>
                <c:ptCount val="1"/>
                <c:pt idx="0">
                  <c:v>PARABOLA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Parabola!$E$6:$E$42</c:f>
              <c:numCache>
                <c:formatCode>General</c:formatCode>
                <c:ptCount val="3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</c:numCache>
            </c:numRef>
          </c:xVal>
          <c:yVal>
            <c:numRef>
              <c:f>Parabola!$F$6:$F$42</c:f>
              <c:numCache>
                <c:formatCode>0.000</c:formatCode>
                <c:ptCount val="37"/>
                <c:pt idx="0">
                  <c:v>-50</c:v>
                </c:pt>
                <c:pt idx="1">
                  <c:v>950</c:v>
                </c:pt>
                <c:pt idx="2">
                  <c:v>3950</c:v>
                </c:pt>
                <c:pt idx="3">
                  <c:v>8950</c:v>
                </c:pt>
                <c:pt idx="4">
                  <c:v>15950</c:v>
                </c:pt>
                <c:pt idx="5">
                  <c:v>24950</c:v>
                </c:pt>
                <c:pt idx="6">
                  <c:v>35950</c:v>
                </c:pt>
                <c:pt idx="7">
                  <c:v>48950</c:v>
                </c:pt>
                <c:pt idx="8">
                  <c:v>63950</c:v>
                </c:pt>
                <c:pt idx="9">
                  <c:v>80950</c:v>
                </c:pt>
                <c:pt idx="10">
                  <c:v>99950</c:v>
                </c:pt>
                <c:pt idx="11">
                  <c:v>120950</c:v>
                </c:pt>
                <c:pt idx="12">
                  <c:v>143950</c:v>
                </c:pt>
                <c:pt idx="13">
                  <c:v>168950</c:v>
                </c:pt>
                <c:pt idx="14">
                  <c:v>195950</c:v>
                </c:pt>
                <c:pt idx="15">
                  <c:v>224950</c:v>
                </c:pt>
                <c:pt idx="16">
                  <c:v>255950</c:v>
                </c:pt>
                <c:pt idx="17">
                  <c:v>288950</c:v>
                </c:pt>
                <c:pt idx="18">
                  <c:v>323950</c:v>
                </c:pt>
                <c:pt idx="19">
                  <c:v>360950</c:v>
                </c:pt>
                <c:pt idx="20">
                  <c:v>399950</c:v>
                </c:pt>
                <c:pt idx="21">
                  <c:v>440950</c:v>
                </c:pt>
                <c:pt idx="22">
                  <c:v>483950</c:v>
                </c:pt>
                <c:pt idx="23">
                  <c:v>528950</c:v>
                </c:pt>
                <c:pt idx="24">
                  <c:v>575950</c:v>
                </c:pt>
                <c:pt idx="25">
                  <c:v>624950</c:v>
                </c:pt>
                <c:pt idx="26">
                  <c:v>675950</c:v>
                </c:pt>
                <c:pt idx="27">
                  <c:v>728950</c:v>
                </c:pt>
                <c:pt idx="28">
                  <c:v>783950</c:v>
                </c:pt>
                <c:pt idx="29">
                  <c:v>840950</c:v>
                </c:pt>
                <c:pt idx="30">
                  <c:v>899950</c:v>
                </c:pt>
                <c:pt idx="31">
                  <c:v>960950</c:v>
                </c:pt>
                <c:pt idx="32">
                  <c:v>1023950</c:v>
                </c:pt>
                <c:pt idx="33">
                  <c:v>1088950</c:v>
                </c:pt>
                <c:pt idx="34">
                  <c:v>1155950</c:v>
                </c:pt>
                <c:pt idx="35">
                  <c:v>1224950</c:v>
                </c:pt>
                <c:pt idx="36">
                  <c:v>1295950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266-421B-8C67-95EE59107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7523663"/>
        <c:axId val="396122783"/>
      </c:scatterChart>
      <c:valAx>
        <c:axId val="487523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6122783"/>
        <c:crosses val="autoZero"/>
        <c:crossBetween val="midCat"/>
      </c:valAx>
      <c:valAx>
        <c:axId val="39612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236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'POlinomio (2)'!$F$6</c:f>
              <c:strCache>
                <c:ptCount val="1"/>
                <c:pt idx="0">
                  <c:v>Polinomio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'POlinomio (2)'!$E$7:$E$43</c:f>
              <c:numCache>
                <c:formatCode>General</c:formatCode>
                <c:ptCount val="3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</c:numCache>
            </c:numRef>
          </c:xVal>
          <c:yVal>
            <c:numRef>
              <c:f>'POlinomio (2)'!$F$7:$F$43</c:f>
              <c:numCache>
                <c:formatCode>0.000</c:formatCode>
                <c:ptCount val="37"/>
                <c:pt idx="0">
                  <c:v>-21.06087836748047</c:v>
                </c:pt>
                <c:pt idx="1">
                  <c:v>-11.974630385703128</c:v>
                </c:pt>
                <c:pt idx="2">
                  <c:v>-5.0642037557617181</c:v>
                </c:pt>
                <c:pt idx="3">
                  <c:v>0</c:v>
                </c:pt>
                <c:pt idx="4">
                  <c:v>3.5180244092382837</c:v>
                </c:pt>
                <c:pt idx="5">
                  <c:v>5.761558049609377</c:v>
                </c:pt>
                <c:pt idx="6">
                  <c:v>6.9751345487695335</c:v>
                </c:pt>
                <c:pt idx="7">
                  <c:v>7.3773325843750026</c:v>
                </c:pt>
                <c:pt idx="8">
                  <c:v>7.1619758840820333</c:v>
                </c:pt>
                <c:pt idx="9">
                  <c:v>6.4993332255468772</c:v>
                </c:pt>
                <c:pt idx="10">
                  <c:v>5.5373184364257835</c:v>
                </c:pt>
                <c:pt idx="11">
                  <c:v>4.402690394375</c:v>
                </c:pt>
                <c:pt idx="12">
                  <c:v>3.2022530270507832</c:v>
                </c:pt>
                <c:pt idx="13">
                  <c:v>2.0240553121093749</c:v>
                </c:pt>
                <c:pt idx="14">
                  <c:v>0.9385912772070325</c:v>
                </c:pt>
                <c:pt idx="15">
                  <c:v>0</c:v>
                </c:pt>
                <c:pt idx="16">
                  <c:v>-0.75273439185546964</c:v>
                </c:pt>
                <c:pt idx="17">
                  <c:v>-1.2945827207031255</c:v>
                </c:pt>
                <c:pt idx="18">
                  <c:v>-1.6132707588867199</c:v>
                </c:pt>
                <c:pt idx="19">
                  <c:v>-1.7080792287500011</c:v>
                </c:pt>
                <c:pt idx="20">
                  <c:v>-1.58864380263672</c:v>
                </c:pt>
                <c:pt idx="21">
                  <c:v>-1.2737551028906262</c:v>
                </c:pt>
                <c:pt idx="22">
                  <c:v>-0.7901587018554691</c:v>
                </c:pt>
                <c:pt idx="23">
                  <c:v>-0.17135512187500246</c:v>
                </c:pt>
                <c:pt idx="24">
                  <c:v>0.54360016470702943</c:v>
                </c:pt>
                <c:pt idx="25">
                  <c:v>1.3112967355468741</c:v>
                </c:pt>
                <c:pt idx="26">
                  <c:v>2.0851692183007819</c:v>
                </c:pt>
                <c:pt idx="27">
                  <c:v>2.816697290625001</c:v>
                </c:pt>
                <c:pt idx="28">
                  <c:v>3.4566056801757807</c:v>
                </c:pt>
                <c:pt idx="29">
                  <c:v>3.956064164609375</c:v>
                </c:pt>
                <c:pt idx="30">
                  <c:v>4.2678875715820324</c:v>
                </c:pt>
                <c:pt idx="31">
                  <c:v>4.3477357787500015</c:v>
                </c:pt>
                <c:pt idx="32">
                  <c:v>4.1553137137695337</c:v>
                </c:pt>
                <c:pt idx="33">
                  <c:v>3.6555713542968791</c:v>
                </c:pt>
                <c:pt idx="34">
                  <c:v>2.8199037279882848</c:v>
                </c:pt>
                <c:pt idx="35">
                  <c:v>1.6273509125000036</c:v>
                </c:pt>
                <c:pt idx="36">
                  <c:v>6.5798035488283765E-2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B8D-44B9-AED2-6F8410CB92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7523663"/>
        <c:axId val="396122783"/>
      </c:scatterChart>
      <c:valAx>
        <c:axId val="487523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6122783"/>
        <c:crosses val="autoZero"/>
        <c:crossBetween val="midCat"/>
      </c:valAx>
      <c:valAx>
        <c:axId val="39612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236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BEF7A24B-554D-4B99-A3CC-7667F56D1027}" type="datetimeFigureOut">
              <a:rPr lang="pt-BR" smtClean="0"/>
              <a:pPr/>
              <a:t>15/10/2023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10672D4C-A99E-49DD-8A16-1D19942316C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r>
              <a:rPr lang="pt-BR" dirty="0"/>
              <a:t>SERINGTEC SAS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0391B76B-D742-4BD2-BF24-F4C760DB831C}" type="datetimeFigureOut">
              <a:rPr lang="pt-BR"/>
              <a:pPr/>
              <a:t>15/10/2023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dirty="0"/>
              <a:t>Clique para 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5257B995-136A-4A15-87A5-26420C3C1021}" type="slidenum">
              <a:rPr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147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854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117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547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897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65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802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657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15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36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05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520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543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087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382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58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39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F706E-BBA8-63CD-F1D4-C203541C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3FE737-DAD9-7A9E-F7F5-D8DC744E0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16A15D-B0CF-DBEE-4E96-910B919E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pt-BR" sz="1000" smtClean="0">
                <a:solidFill>
                  <a:schemeClr val="tx2"/>
                </a:solidFill>
                <a:latin typeface="+mj-lt"/>
              </a:rPr>
              <a:pPr/>
              <a:t>15/10/2023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C358A-3BCA-7F56-1860-98239B76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SERINGTEC SAS</a:t>
            </a:r>
            <a:endParaRPr lang="pt-B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469E6D-524F-7C73-E7D5-0EF8EAC0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pt-BR" sz="1000" smtClean="0">
                <a:solidFill>
                  <a:schemeClr val="tx2"/>
                </a:solidFill>
                <a:latin typeface="+mj-lt"/>
              </a:rPr>
              <a:pPr/>
              <a:t>‹Nº›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900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67CFC-90D0-86EE-DE33-D32F9807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8E9800-0F2C-B641-8A19-FE61F499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D738A-588F-6799-7621-1DC78550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pt-BR" sz="1000" smtClean="0">
                <a:solidFill>
                  <a:schemeClr val="tx2"/>
                </a:solidFill>
                <a:latin typeface="+mj-lt"/>
              </a:rPr>
              <a:pPr/>
              <a:t>15/10/2023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0321C1-EC32-9C9C-B63F-CB8F95C7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SERINGTEC SAS</a:t>
            </a:r>
            <a:endParaRPr lang="pt-B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55A58-FA28-FFF3-A70A-60C66C53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pt-BR" sz="1000" smtClean="0">
                <a:solidFill>
                  <a:schemeClr val="tx2"/>
                </a:solidFill>
                <a:latin typeface="+mj-lt"/>
              </a:rPr>
              <a:pPr/>
              <a:t>‹Nº›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33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499969-022D-162C-921F-3DFC75DDE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4573C2-FEBA-3ED4-62FE-2ABAAD2B9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B751D-C9EB-477F-14F6-88F3C8E8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pt-BR" sz="1000" smtClean="0">
                <a:solidFill>
                  <a:schemeClr val="tx2"/>
                </a:solidFill>
                <a:latin typeface="+mj-lt"/>
              </a:rPr>
              <a:pPr/>
              <a:t>15/10/2023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85F41C-96A1-3F66-8DF9-E2E38D35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SERINGTEC SAS</a:t>
            </a:r>
            <a:endParaRPr lang="pt-B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04D02B-AE9B-A7DD-FC1E-302085AA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pt-BR" sz="1000" smtClean="0">
                <a:solidFill>
                  <a:schemeClr val="tx2"/>
                </a:solidFill>
                <a:latin typeface="+mj-lt"/>
              </a:rPr>
              <a:pPr/>
              <a:t>‹Nº›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394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 hasCustomPrompt="1"/>
          </p:nvPr>
        </p:nvSpPr>
        <p:spPr>
          <a:xfrm>
            <a:off x="455676" y="3373031"/>
            <a:ext cx="8229600" cy="2043684"/>
          </a:xfrm>
          <a:noFill/>
        </p:spPr>
        <p:txBody>
          <a:bodyPr anchor="b" anchorCtr="0">
            <a:normAutofit/>
          </a:bodyPr>
          <a:lstStyle>
            <a:lvl1pPr algn="l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pt-BR" sz="7000" kern="1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/>
              <a:t>SERINGTEC SAS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 hasCustomPrompt="1"/>
          </p:nvPr>
        </p:nvSpPr>
        <p:spPr>
          <a:xfrm>
            <a:off x="566801" y="5429252"/>
            <a:ext cx="8129524" cy="757517"/>
          </a:xfrm>
        </p:spPr>
        <p:txBody>
          <a:bodyPr/>
          <a:lstStyle>
            <a:lvl1pPr marL="0" indent="0" algn="l" latinLnBrk="0">
              <a:buNone/>
              <a:defRPr lang="pt-BR" sz="1600" kern="100" cap="all" spc="1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dirty="0"/>
              <a:t>SOLUCIONES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340768"/>
            <a:ext cx="4248472" cy="27209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2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>
              <a:rot lat="19370479" lon="20339221" rev="1524828"/>
            </a:camera>
            <a:lightRig rig="twoPt" dir="t">
              <a:rot lat="0" lon="0" rev="7800000"/>
            </a:lightRig>
          </a:scene3d>
          <a:sp3d contourW="6350">
            <a:bevelT w="266700" h="120650"/>
            <a:bevelB h="120650" prst="relaxedInset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2381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168650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pt-BR" sz="1000" smtClean="0">
                <a:solidFill>
                  <a:schemeClr val="tx2"/>
                </a:solidFill>
                <a:latin typeface="+mj-lt"/>
              </a:rPr>
              <a:pPr/>
              <a:t>15/10/2023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325215-7382-4C1B-86B1-E9DB9649FF55}" type="slidenum">
              <a:rPr lang="pt-BR" sz="1000" smtClean="0">
                <a:solidFill>
                  <a:schemeClr val="tx2"/>
                </a:solidFill>
                <a:latin typeface="+mj-lt"/>
              </a:rPr>
              <a:pPr/>
              <a:t>‹Nº›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/>
              <a:t>SERINGTEC SAS</a:t>
            </a:r>
            <a:endParaRPr lang="pt-BR" dirty="0"/>
          </a:p>
        </p:txBody>
      </p:sp>
      <p:sp>
        <p:nvSpPr>
          <p:cNvPr id="14" name="Título 1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             SERINGTEC SAS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24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F189D-1516-A5B1-BB2C-6977742F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EA1229-4A9E-E614-CC29-8A66762C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7634BB-B21E-8E4E-E823-4039D935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pt-BR" sz="1000" smtClean="0">
                <a:solidFill>
                  <a:schemeClr val="tx2"/>
                </a:solidFill>
                <a:latin typeface="+mj-lt"/>
              </a:rPr>
              <a:pPr/>
              <a:t>15/10/2023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B95EA7-A374-6603-3704-6E642BF0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SERINGTEC SAS</a:t>
            </a:r>
            <a:endParaRPr lang="pt-B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A30FF8-9494-ABCD-375B-A586957C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pt-BR" sz="1000" smtClean="0">
                <a:solidFill>
                  <a:schemeClr val="tx2"/>
                </a:solidFill>
                <a:latin typeface="+mj-lt"/>
              </a:rPr>
              <a:pPr/>
              <a:t>‹Nº›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05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D4CE9-B34D-6D2D-2FEA-FA202ADF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17A721-23B2-5C71-1182-1A955DE62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C3683-DACB-04A6-E4A8-780C5EB2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pt-BR" sz="1000" smtClean="0">
                <a:solidFill>
                  <a:schemeClr val="tx2"/>
                </a:solidFill>
                <a:latin typeface="+mj-lt"/>
              </a:rPr>
              <a:pPr/>
              <a:t>15/10/2023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97F70-A031-4EB0-1978-9ED9A953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SERINGTEC SAS</a:t>
            </a:r>
            <a:endParaRPr lang="pt-B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A0481-BA1F-17B0-F015-BF90ABA7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pt-BR" sz="1000" smtClean="0">
                <a:solidFill>
                  <a:schemeClr val="tx2"/>
                </a:solidFill>
                <a:latin typeface="+mj-lt"/>
              </a:rPr>
              <a:pPr/>
              <a:t>‹Nº›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979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30806-57FD-7A08-953B-B205B163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12CD0-E2E6-4163-60FA-93CB06D1F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EFE69C-46E0-42B8-755B-104E7E980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63F13-05E3-459D-D67C-37D2CEC9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pt-BR" sz="1000" smtClean="0">
                <a:solidFill>
                  <a:schemeClr val="tx2"/>
                </a:solidFill>
                <a:latin typeface="+mj-lt"/>
              </a:rPr>
              <a:pPr/>
              <a:t>15/10/2023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58A7E3-F165-E9CD-D7D7-9F974799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SERINGTEC SAS</a:t>
            </a:r>
            <a:endParaRPr lang="pt-B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B1FEA2-A15F-8CB4-915B-E62DE695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pt-BR" sz="1000" smtClean="0">
                <a:solidFill>
                  <a:schemeClr val="tx2"/>
                </a:solidFill>
                <a:latin typeface="+mj-lt"/>
              </a:rPr>
              <a:pPr/>
              <a:t>‹Nº›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22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86080-3775-76E0-FFCB-F4724D68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942ED7-0219-8049-0693-0F41D40B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E6D2A4-728F-755F-375A-50FCAC44D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D2FC2E-892C-B0E9-A3DE-D06666B3F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082E0F-36F3-0858-4108-595879C15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90559E-CFA6-4B6F-5C7F-C20CF65E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pt-BR" sz="1000" smtClean="0">
                <a:solidFill>
                  <a:schemeClr val="tx2"/>
                </a:solidFill>
                <a:latin typeface="+mj-lt"/>
              </a:rPr>
              <a:pPr/>
              <a:t>15/10/2023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71E60E-9377-7087-5E60-591ACEC3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SERINGTEC SAS</a:t>
            </a:r>
            <a:endParaRPr lang="pt-B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1FA3AC-2822-2A9B-3D97-4751A3A2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pt-BR" sz="1000" smtClean="0">
                <a:solidFill>
                  <a:schemeClr val="tx2"/>
                </a:solidFill>
                <a:latin typeface="+mj-lt"/>
              </a:rPr>
              <a:pPr/>
              <a:t>‹Nº›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221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3986C-16DE-BFD1-3719-885A6617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EAD030-DB33-9949-4F3E-B4061B5C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pt-BR" sz="1000" smtClean="0">
                <a:solidFill>
                  <a:schemeClr val="tx2"/>
                </a:solidFill>
                <a:latin typeface="+mj-lt"/>
              </a:rPr>
              <a:pPr/>
              <a:t>15/10/2023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F40C37-7B40-C839-9CBA-344D5D66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SERINGTEC SAS</a:t>
            </a:r>
            <a:endParaRPr lang="pt-B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72A303-9033-1A81-AEB3-D0C95175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pt-BR" sz="1000" smtClean="0">
                <a:solidFill>
                  <a:schemeClr val="tx2"/>
                </a:solidFill>
                <a:latin typeface="+mj-lt"/>
              </a:rPr>
              <a:pPr/>
              <a:t>‹Nº›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681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BC4B0F-82BD-3844-FE38-BE289749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pt-BR" sz="1000" smtClean="0">
                <a:solidFill>
                  <a:schemeClr val="tx2"/>
                </a:solidFill>
                <a:latin typeface="+mj-lt"/>
              </a:rPr>
              <a:pPr/>
              <a:t>15/10/2023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5120E1-E08C-DD7A-791D-F1456EE7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SERINGTEC SAS</a:t>
            </a:r>
            <a:endParaRPr lang="pt-B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20E855-E194-3542-C360-1D7BF20E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pt-BR" sz="1000" smtClean="0">
                <a:solidFill>
                  <a:schemeClr val="tx2"/>
                </a:solidFill>
                <a:latin typeface="+mj-lt"/>
              </a:rPr>
              <a:pPr/>
              <a:t>‹Nº›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808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5F3C2-2F1E-64D8-09D3-2A2BC590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82DAE-1B7C-4334-0A2F-AAFC890A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B4BF67-5C8E-4789-6B1F-FF62963DF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54482A-AB85-9B0D-756E-74C1DEE5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pt-BR" sz="1000" smtClean="0">
                <a:solidFill>
                  <a:schemeClr val="tx2"/>
                </a:solidFill>
                <a:latin typeface="+mj-lt"/>
              </a:rPr>
              <a:pPr/>
              <a:t>15/10/2023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F0CED-ACD0-4D3A-6080-7619B7D0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SERINGTEC SAS</a:t>
            </a:r>
            <a:endParaRPr lang="pt-B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53A26E-1224-3FB5-DDD3-65072DD9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pt-BR" sz="1000" smtClean="0">
                <a:solidFill>
                  <a:schemeClr val="tx2"/>
                </a:solidFill>
                <a:latin typeface="+mj-lt"/>
              </a:rPr>
              <a:pPr/>
              <a:t>‹Nº›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62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EA742-65B1-7411-C450-E3D909ED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7EEE14-92E3-1AF5-042D-4AD275804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588480-FC48-D185-DCD1-F672F4151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0025E4-D210-92E4-D0EF-FCC6C639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pt-BR" sz="1000" smtClean="0">
                <a:solidFill>
                  <a:schemeClr val="tx2"/>
                </a:solidFill>
                <a:latin typeface="+mj-lt"/>
              </a:rPr>
              <a:pPr/>
              <a:t>15/10/2023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2BA6E1-C4B5-A7DF-CDEA-A36FBEAA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SERINGTEC SAS</a:t>
            </a:r>
            <a:endParaRPr lang="pt-B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8760E4-CBB7-1A88-B0FA-3C79BCD3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pt-BR" sz="1000" smtClean="0">
                <a:solidFill>
                  <a:schemeClr val="tx2"/>
                </a:solidFill>
                <a:latin typeface="+mj-lt"/>
              </a:rPr>
              <a:pPr/>
              <a:t>‹Nº›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563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900BAE-3549-09D9-B1D3-37B7B75E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27675-933C-6E3F-366B-671D1E358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3CBC10-DE9A-C7CF-AF5D-D7D9F6021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FC2E-847F-4CF8-8289-FAA88B334687}" type="datetimeFigureOut">
              <a:rPr lang="pt-BR" sz="1000" smtClean="0">
                <a:solidFill>
                  <a:schemeClr val="tx2"/>
                </a:solidFill>
                <a:latin typeface="+mj-lt"/>
              </a:rPr>
              <a:pPr/>
              <a:t>15/10/2023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EF699-F87F-3340-CF2C-8970BD73B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SERINGTEC SAS</a:t>
            </a:r>
            <a:endParaRPr lang="pt-B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79CC2-4B74-9BE7-A3CF-183D6C623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5215-7382-4C1B-86B1-E9DB9649FF55}" type="slidenum">
              <a:rPr lang="pt-BR" sz="1000" smtClean="0">
                <a:solidFill>
                  <a:schemeClr val="tx2"/>
                </a:solidFill>
                <a:latin typeface="+mj-lt"/>
              </a:rPr>
              <a:pPr/>
              <a:t>‹Nº›</a:t>
            </a:fld>
            <a:endParaRPr lang="pt-BR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4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SERINGTEC SAS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REDES NEURONALES – </a:t>
            </a:r>
            <a:r>
              <a:rPr lang="pt-BR" dirty="0" err="1">
                <a:solidFill>
                  <a:srgbClr val="0070C0"/>
                </a:solidFill>
              </a:rPr>
              <a:t>primeros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Pasos</a:t>
            </a:r>
            <a:endParaRPr lang="pt-BR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56F2FB09-DFDD-7D3E-B150-3FC44B969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875404"/>
            <a:ext cx="7733333" cy="4228571"/>
          </a:xfr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E6CEB41-D774-5F3F-5DAF-6812EF3F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B1FB45-5F17-3A98-E187-48A08B2197C5}"/>
              </a:ext>
            </a:extLst>
          </p:cNvPr>
          <p:cNvSpPr txBox="1"/>
          <p:nvPr/>
        </p:nvSpPr>
        <p:spPr>
          <a:xfrm>
            <a:off x="1115616" y="1674674"/>
            <a:ext cx="71287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# Especificar </a:t>
            </a:r>
            <a:r>
              <a:rPr lang="pt-BR" sz="1800" dirty="0" err="1"/>
              <a:t>el</a:t>
            </a:r>
            <a:r>
              <a:rPr lang="pt-BR" sz="1800" dirty="0"/>
              <a:t> número de capas y </a:t>
            </a:r>
            <a:r>
              <a:rPr lang="pt-BR" sz="1800" dirty="0" err="1"/>
              <a:t>neuronas</a:t>
            </a:r>
            <a:r>
              <a:rPr lang="pt-BR" sz="1800" dirty="0"/>
              <a:t> por capa</a:t>
            </a:r>
          </a:p>
          <a:p>
            <a:r>
              <a:rPr lang="pt-BR" sz="1800" dirty="0" err="1"/>
              <a:t>num_layers</a:t>
            </a:r>
            <a:r>
              <a:rPr lang="pt-BR" sz="1800" dirty="0"/>
              <a:t> = 10  # Número de capas ocultas</a:t>
            </a:r>
          </a:p>
          <a:p>
            <a:r>
              <a:rPr lang="pt-BR" sz="1800" dirty="0" err="1"/>
              <a:t>num_neurons</a:t>
            </a:r>
            <a:r>
              <a:rPr lang="pt-BR" sz="1800" dirty="0"/>
              <a:t> = 8  # Número de </a:t>
            </a:r>
            <a:r>
              <a:rPr lang="pt-BR" sz="1800" dirty="0" err="1"/>
              <a:t>neuronas</a:t>
            </a:r>
            <a:r>
              <a:rPr lang="pt-BR" sz="1800" dirty="0"/>
              <a:t> por capa oculta</a:t>
            </a:r>
          </a:p>
          <a:p>
            <a:r>
              <a:rPr lang="pt-BR" sz="1800" dirty="0" err="1"/>
              <a:t>Epoca</a:t>
            </a:r>
            <a:r>
              <a:rPr lang="pt-BR" sz="1800" dirty="0"/>
              <a:t> = </a:t>
            </a:r>
            <a:r>
              <a:rPr lang="pt-BR" sz="1800" b="1" dirty="0">
                <a:solidFill>
                  <a:srgbClr val="0070C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0700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4E6CEB41-D774-5F3F-5DAF-6812EF3F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B1FB45-5F17-3A98-E187-48A08B2197C5}"/>
              </a:ext>
            </a:extLst>
          </p:cNvPr>
          <p:cNvSpPr txBox="1"/>
          <p:nvPr/>
        </p:nvSpPr>
        <p:spPr>
          <a:xfrm>
            <a:off x="1115616" y="1674674"/>
            <a:ext cx="71287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# Especificar </a:t>
            </a:r>
            <a:r>
              <a:rPr lang="pt-BR" sz="1800" dirty="0" err="1"/>
              <a:t>el</a:t>
            </a:r>
            <a:r>
              <a:rPr lang="pt-BR" sz="1800" dirty="0"/>
              <a:t> número de capas y </a:t>
            </a:r>
            <a:r>
              <a:rPr lang="pt-BR" sz="1800" dirty="0" err="1"/>
              <a:t>neuronas</a:t>
            </a:r>
            <a:r>
              <a:rPr lang="pt-BR" sz="1800" dirty="0"/>
              <a:t> por capa</a:t>
            </a:r>
          </a:p>
          <a:p>
            <a:r>
              <a:rPr lang="pt-BR" sz="1800" dirty="0" err="1"/>
              <a:t>num_layers</a:t>
            </a:r>
            <a:r>
              <a:rPr lang="pt-BR" sz="1800" dirty="0"/>
              <a:t> = 10  # Número de capas ocultas</a:t>
            </a:r>
          </a:p>
          <a:p>
            <a:r>
              <a:rPr lang="pt-BR" sz="1800" dirty="0" err="1"/>
              <a:t>num_neurons</a:t>
            </a:r>
            <a:r>
              <a:rPr lang="pt-BR" sz="1800" dirty="0"/>
              <a:t> = 8  # Número de </a:t>
            </a:r>
            <a:r>
              <a:rPr lang="pt-BR" sz="1800" dirty="0" err="1"/>
              <a:t>neuronas</a:t>
            </a:r>
            <a:r>
              <a:rPr lang="pt-BR" sz="1800" dirty="0"/>
              <a:t> por capa oculta</a:t>
            </a:r>
          </a:p>
          <a:p>
            <a:r>
              <a:rPr lang="pt-BR" sz="1800" dirty="0" err="1"/>
              <a:t>Epoca</a:t>
            </a:r>
            <a:r>
              <a:rPr lang="pt-BR" sz="1800" dirty="0"/>
              <a:t> = </a:t>
            </a:r>
            <a:r>
              <a:rPr lang="pt-BR" sz="1800" b="1" dirty="0">
                <a:solidFill>
                  <a:srgbClr val="0070C0"/>
                </a:solidFill>
              </a:rPr>
              <a:t>100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88FDE1-78DA-C118-3711-5FB2BE284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6" y="2848422"/>
            <a:ext cx="7733333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4E6CEB41-D774-5F3F-5DAF-6812EF3F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B1FB45-5F17-3A98-E187-48A08B2197C5}"/>
              </a:ext>
            </a:extLst>
          </p:cNvPr>
          <p:cNvSpPr txBox="1"/>
          <p:nvPr/>
        </p:nvSpPr>
        <p:spPr>
          <a:xfrm>
            <a:off x="1115616" y="1674674"/>
            <a:ext cx="71287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# Especificar </a:t>
            </a:r>
            <a:r>
              <a:rPr lang="pt-BR" sz="1800" dirty="0" err="1"/>
              <a:t>el</a:t>
            </a:r>
            <a:r>
              <a:rPr lang="pt-BR" sz="1800" dirty="0"/>
              <a:t> número de capas y </a:t>
            </a:r>
            <a:r>
              <a:rPr lang="pt-BR" sz="1800" dirty="0" err="1"/>
              <a:t>neuronas</a:t>
            </a:r>
            <a:r>
              <a:rPr lang="pt-BR" sz="1800" dirty="0"/>
              <a:t> por capa</a:t>
            </a:r>
          </a:p>
          <a:p>
            <a:r>
              <a:rPr lang="pt-BR" sz="1800" dirty="0" err="1"/>
              <a:t>num_layers</a:t>
            </a:r>
            <a:r>
              <a:rPr lang="pt-BR" sz="1800" dirty="0"/>
              <a:t> = 10  # Número de capas ocultas</a:t>
            </a:r>
          </a:p>
          <a:p>
            <a:r>
              <a:rPr lang="pt-BR" sz="1800" dirty="0" err="1"/>
              <a:t>num_neurons</a:t>
            </a:r>
            <a:r>
              <a:rPr lang="pt-BR" sz="1800" dirty="0"/>
              <a:t> = 8  # Número de </a:t>
            </a:r>
            <a:r>
              <a:rPr lang="pt-BR" sz="1800" dirty="0" err="1"/>
              <a:t>neuronas</a:t>
            </a:r>
            <a:r>
              <a:rPr lang="pt-BR" sz="1800" dirty="0"/>
              <a:t> por capa oculta</a:t>
            </a:r>
          </a:p>
          <a:p>
            <a:r>
              <a:rPr lang="pt-BR" sz="1800" dirty="0" err="1"/>
              <a:t>Epoca</a:t>
            </a:r>
            <a:r>
              <a:rPr lang="pt-BR" sz="1800" dirty="0"/>
              <a:t> = </a:t>
            </a:r>
            <a:r>
              <a:rPr lang="pt-BR" sz="1800" b="1" dirty="0">
                <a:solidFill>
                  <a:srgbClr val="0070C0"/>
                </a:solidFill>
              </a:rPr>
              <a:t>1000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C26A1C-7DE0-BB2B-AFF2-25CEAE3D4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45" y="2931125"/>
            <a:ext cx="7733333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7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D5A2CA8-C245-F941-E611-21473438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Especificar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capas</a:t>
            </a:r>
            <a:r>
              <a:rPr lang="en-US" dirty="0"/>
              <a:t> y </a:t>
            </a:r>
            <a:r>
              <a:rPr lang="en-US" dirty="0" err="1"/>
              <a:t>neuronas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capa</a:t>
            </a:r>
            <a:endParaRPr lang="en-US" dirty="0"/>
          </a:p>
          <a:p>
            <a:r>
              <a:rPr lang="en-US" dirty="0" err="1"/>
              <a:t>num_layers</a:t>
            </a:r>
            <a:r>
              <a:rPr lang="en-US" dirty="0"/>
              <a:t> = 10  #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capas</a:t>
            </a:r>
            <a:r>
              <a:rPr lang="en-US" dirty="0"/>
              <a:t> </a:t>
            </a:r>
            <a:r>
              <a:rPr lang="en-US" dirty="0" err="1"/>
              <a:t>ocultas</a:t>
            </a:r>
            <a:endParaRPr lang="en-US" dirty="0"/>
          </a:p>
          <a:p>
            <a:r>
              <a:rPr lang="en-US" dirty="0" err="1"/>
              <a:t>num_neurons</a:t>
            </a:r>
            <a:r>
              <a:rPr lang="en-US" dirty="0"/>
              <a:t> = 8  #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neuronas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capa</a:t>
            </a:r>
            <a:r>
              <a:rPr lang="en-US" dirty="0"/>
              <a:t> </a:t>
            </a:r>
            <a:r>
              <a:rPr lang="en-US" dirty="0" err="1"/>
              <a:t>oculta</a:t>
            </a:r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E6CEB41-D774-5F3F-5DAF-6812EF3F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D1F15A-225D-EE59-A1A5-AA0DA8D5C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221" y="3512667"/>
            <a:ext cx="3928129" cy="2664296"/>
          </a:xfrm>
          <a:prstGeom prst="rect">
            <a:avLst/>
          </a:prstGeom>
        </p:spPr>
      </p:pic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1D6030DC-6597-4481-9DF0-57D868F4BB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692678"/>
              </p:ext>
            </p:extLst>
          </p:nvPr>
        </p:nvGraphicFramePr>
        <p:xfrm>
          <a:off x="251520" y="30689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7383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4E6CEB41-D774-5F3F-5DAF-6812EF3F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B1FB45-5F17-3A98-E187-48A08B2197C5}"/>
              </a:ext>
            </a:extLst>
          </p:cNvPr>
          <p:cNvSpPr txBox="1"/>
          <p:nvPr/>
        </p:nvSpPr>
        <p:spPr>
          <a:xfrm>
            <a:off x="1115616" y="1674674"/>
            <a:ext cx="71287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# Especificar </a:t>
            </a:r>
            <a:r>
              <a:rPr lang="pt-BR" sz="1800" dirty="0" err="1"/>
              <a:t>el</a:t>
            </a:r>
            <a:r>
              <a:rPr lang="pt-BR" sz="1800" dirty="0"/>
              <a:t> número de capas y </a:t>
            </a:r>
            <a:r>
              <a:rPr lang="pt-BR" sz="1800" dirty="0" err="1"/>
              <a:t>neuronas</a:t>
            </a:r>
            <a:r>
              <a:rPr lang="pt-BR" sz="1800" dirty="0"/>
              <a:t> por capa</a:t>
            </a:r>
          </a:p>
          <a:p>
            <a:r>
              <a:rPr lang="pt-BR" sz="1800" dirty="0" err="1"/>
              <a:t>num_layers</a:t>
            </a:r>
            <a:r>
              <a:rPr lang="pt-BR" sz="1800" dirty="0"/>
              <a:t> = 10  # Número de capas ocultas</a:t>
            </a:r>
          </a:p>
          <a:p>
            <a:r>
              <a:rPr lang="pt-BR" sz="1800" dirty="0" err="1"/>
              <a:t>num_neurons</a:t>
            </a:r>
            <a:r>
              <a:rPr lang="pt-BR" sz="1800" dirty="0"/>
              <a:t> = 8  # Número de </a:t>
            </a:r>
            <a:r>
              <a:rPr lang="pt-BR" sz="1800" dirty="0" err="1"/>
              <a:t>neuronas</a:t>
            </a:r>
            <a:r>
              <a:rPr lang="pt-BR" sz="1800" dirty="0"/>
              <a:t> por capa oculta</a:t>
            </a:r>
          </a:p>
          <a:p>
            <a:r>
              <a:rPr lang="pt-BR" sz="1800" dirty="0" err="1"/>
              <a:t>Epoca</a:t>
            </a:r>
            <a:r>
              <a:rPr lang="pt-BR" sz="1800" dirty="0"/>
              <a:t> = </a:t>
            </a:r>
            <a:r>
              <a:rPr lang="pt-BR" sz="1800" b="1" dirty="0">
                <a:solidFill>
                  <a:srgbClr val="0070C0"/>
                </a:solidFill>
              </a:rPr>
              <a:t>10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E51EA5-64C2-E5B8-368B-AEBC39312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977618"/>
            <a:ext cx="7796825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6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4E6CEB41-D774-5F3F-5DAF-6812EF3F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B1FB45-5F17-3A98-E187-48A08B2197C5}"/>
              </a:ext>
            </a:extLst>
          </p:cNvPr>
          <p:cNvSpPr txBox="1"/>
          <p:nvPr/>
        </p:nvSpPr>
        <p:spPr>
          <a:xfrm>
            <a:off x="1115616" y="1674674"/>
            <a:ext cx="71287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# Especificar </a:t>
            </a:r>
            <a:r>
              <a:rPr lang="pt-BR" sz="1800" dirty="0" err="1"/>
              <a:t>el</a:t>
            </a:r>
            <a:r>
              <a:rPr lang="pt-BR" sz="1800" dirty="0"/>
              <a:t> número de capas y </a:t>
            </a:r>
            <a:r>
              <a:rPr lang="pt-BR" sz="1800" dirty="0" err="1"/>
              <a:t>neuronas</a:t>
            </a:r>
            <a:r>
              <a:rPr lang="pt-BR" sz="1800" dirty="0"/>
              <a:t> por capa</a:t>
            </a:r>
          </a:p>
          <a:p>
            <a:r>
              <a:rPr lang="pt-BR" sz="1800" dirty="0" err="1"/>
              <a:t>num_layers</a:t>
            </a:r>
            <a:r>
              <a:rPr lang="pt-BR" sz="1800" dirty="0"/>
              <a:t> = 10  # Número de capas ocultas</a:t>
            </a:r>
          </a:p>
          <a:p>
            <a:r>
              <a:rPr lang="pt-BR" sz="1800" dirty="0" err="1"/>
              <a:t>num_neurons</a:t>
            </a:r>
            <a:r>
              <a:rPr lang="pt-BR" sz="1800" dirty="0"/>
              <a:t> = 8  # Número de </a:t>
            </a:r>
            <a:r>
              <a:rPr lang="pt-BR" sz="1800" dirty="0" err="1"/>
              <a:t>neuronas</a:t>
            </a:r>
            <a:r>
              <a:rPr lang="pt-BR" sz="1800" dirty="0"/>
              <a:t> por capa oculta</a:t>
            </a:r>
          </a:p>
          <a:p>
            <a:r>
              <a:rPr lang="pt-BR" sz="1800" dirty="0" err="1"/>
              <a:t>Epoca</a:t>
            </a:r>
            <a:r>
              <a:rPr lang="pt-BR" sz="1800" dirty="0"/>
              <a:t> = </a:t>
            </a:r>
            <a:r>
              <a:rPr lang="pt-BR" sz="1800" b="1" dirty="0">
                <a:solidFill>
                  <a:srgbClr val="0070C0"/>
                </a:solidFill>
              </a:rPr>
              <a:t>50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FFAD57-E2D4-7F34-1EE1-4FD637314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92" y="2875003"/>
            <a:ext cx="7796825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9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4E6CEB41-D774-5F3F-5DAF-6812EF3F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B1FB45-5F17-3A98-E187-48A08B2197C5}"/>
              </a:ext>
            </a:extLst>
          </p:cNvPr>
          <p:cNvSpPr txBox="1"/>
          <p:nvPr/>
        </p:nvSpPr>
        <p:spPr>
          <a:xfrm>
            <a:off x="1115616" y="1674674"/>
            <a:ext cx="71287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# Especificar </a:t>
            </a:r>
            <a:r>
              <a:rPr lang="pt-BR" sz="1800" dirty="0" err="1"/>
              <a:t>el</a:t>
            </a:r>
            <a:r>
              <a:rPr lang="pt-BR" sz="1800" dirty="0"/>
              <a:t> número de capas y </a:t>
            </a:r>
            <a:r>
              <a:rPr lang="pt-BR" sz="1800" dirty="0" err="1"/>
              <a:t>neuronas</a:t>
            </a:r>
            <a:r>
              <a:rPr lang="pt-BR" sz="1800" dirty="0"/>
              <a:t> por capa</a:t>
            </a:r>
          </a:p>
          <a:p>
            <a:r>
              <a:rPr lang="pt-BR" sz="1800" dirty="0" err="1"/>
              <a:t>num_layers</a:t>
            </a:r>
            <a:r>
              <a:rPr lang="pt-BR" sz="1800" dirty="0"/>
              <a:t> = 10  # Número de capas ocultas</a:t>
            </a:r>
          </a:p>
          <a:p>
            <a:r>
              <a:rPr lang="pt-BR" sz="1800" dirty="0" err="1"/>
              <a:t>num_neurons</a:t>
            </a:r>
            <a:r>
              <a:rPr lang="pt-BR" sz="1800" dirty="0"/>
              <a:t> = 8  # Número de </a:t>
            </a:r>
            <a:r>
              <a:rPr lang="pt-BR" sz="1800" dirty="0" err="1"/>
              <a:t>neuronas</a:t>
            </a:r>
            <a:r>
              <a:rPr lang="pt-BR" sz="1800" dirty="0"/>
              <a:t> por capa oculta</a:t>
            </a:r>
          </a:p>
          <a:p>
            <a:r>
              <a:rPr lang="pt-BR" sz="1800" dirty="0" err="1"/>
              <a:t>Epoca</a:t>
            </a:r>
            <a:r>
              <a:rPr lang="pt-BR" sz="1800" dirty="0"/>
              <a:t> = </a:t>
            </a:r>
            <a:r>
              <a:rPr lang="pt-BR" sz="1800" b="1" dirty="0">
                <a:solidFill>
                  <a:srgbClr val="0070C0"/>
                </a:solidFill>
              </a:rPr>
              <a:t>100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3712BB-1840-69F7-DCCA-1B6B4861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000237"/>
            <a:ext cx="7796825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2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D5A2CA8-C245-F941-E611-21473438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E6CEB41-D774-5F3F-5DAF-6812EF3F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D5A2CA8-C245-F941-E611-21473438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E6CEB41-D774-5F3F-5DAF-6812EF3F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1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4E6CEB41-D774-5F3F-5DAF-6812EF3F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20BFAC-75F7-B816-209A-DE32BD9998CB}"/>
              </a:ext>
            </a:extLst>
          </p:cNvPr>
          <p:cNvSpPr txBox="1"/>
          <p:nvPr/>
        </p:nvSpPr>
        <p:spPr>
          <a:xfrm>
            <a:off x="467544" y="2204864"/>
            <a:ext cx="31683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RED NEURONAL de :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1 Capa </a:t>
            </a:r>
            <a:r>
              <a:rPr lang="pt-BR" sz="2000" dirty="0" err="1"/>
              <a:t>dentrada</a:t>
            </a:r>
            <a:r>
              <a:rPr lang="pt-BR" sz="2000" dirty="0"/>
              <a:t> de 2 </a:t>
            </a:r>
            <a:r>
              <a:rPr lang="pt-BR" sz="2000" dirty="0" err="1"/>
              <a:t>neuronas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3 Capas ocultas de 8 neuromas por capa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1 Capa de </a:t>
            </a:r>
            <a:r>
              <a:rPr lang="pt-BR" sz="2000" dirty="0" err="1"/>
              <a:t>salída</a:t>
            </a:r>
            <a:r>
              <a:rPr lang="pt-BR" sz="2000" dirty="0"/>
              <a:t> de 1 </a:t>
            </a:r>
            <a:r>
              <a:rPr lang="pt-BR" sz="2000" dirty="0" err="1"/>
              <a:t>neurona</a:t>
            </a:r>
            <a:r>
              <a:rPr lang="pt-BR" sz="2000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1D75ACD-A221-7BA1-1C98-AED7DE94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682" y="1843383"/>
            <a:ext cx="4613874" cy="457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4E6CEB41-D774-5F3F-5DAF-6812EF3F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617"/>
            <a:ext cx="78867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616C77-8908-E463-F2A7-841827A2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05554"/>
            <a:ext cx="7733333" cy="422857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EDC2065-BFFE-09A0-B110-F26157573C1C}"/>
              </a:ext>
            </a:extLst>
          </p:cNvPr>
          <p:cNvSpPr txBox="1"/>
          <p:nvPr/>
        </p:nvSpPr>
        <p:spPr>
          <a:xfrm>
            <a:off x="899592" y="1686457"/>
            <a:ext cx="7886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# Especificar </a:t>
            </a:r>
            <a:r>
              <a:rPr lang="pt-BR" sz="1200" dirty="0" err="1"/>
              <a:t>el</a:t>
            </a:r>
            <a:r>
              <a:rPr lang="pt-BR" sz="1200" dirty="0"/>
              <a:t> número de capas y </a:t>
            </a:r>
            <a:r>
              <a:rPr lang="pt-BR" sz="1200" dirty="0" err="1"/>
              <a:t>neuronas</a:t>
            </a:r>
            <a:r>
              <a:rPr lang="pt-BR" sz="1200" dirty="0"/>
              <a:t> por capa</a:t>
            </a:r>
          </a:p>
          <a:p>
            <a:r>
              <a:rPr lang="pt-BR" sz="1200" dirty="0" err="1"/>
              <a:t>num_layers</a:t>
            </a:r>
            <a:r>
              <a:rPr lang="pt-BR" sz="1200" dirty="0"/>
              <a:t> = 3  # Número de capas ocultas</a:t>
            </a:r>
          </a:p>
          <a:p>
            <a:r>
              <a:rPr lang="pt-BR" sz="1200" dirty="0" err="1"/>
              <a:t>num_neurons</a:t>
            </a:r>
            <a:r>
              <a:rPr lang="pt-BR" sz="1200" dirty="0"/>
              <a:t> = 8  # Número de </a:t>
            </a:r>
            <a:r>
              <a:rPr lang="pt-BR" sz="1200" dirty="0" err="1"/>
              <a:t>neuronas</a:t>
            </a:r>
            <a:r>
              <a:rPr lang="pt-BR" sz="1200" dirty="0"/>
              <a:t> por capa oculta</a:t>
            </a:r>
          </a:p>
          <a:p>
            <a:r>
              <a:rPr lang="pt-BR" sz="1200" dirty="0" err="1"/>
              <a:t>Epoca</a:t>
            </a:r>
            <a:r>
              <a:rPr lang="pt-BR" sz="1200" dirty="0"/>
              <a:t> = </a:t>
            </a:r>
            <a:r>
              <a:rPr lang="pt-BR" sz="1200" b="1" dirty="0">
                <a:solidFill>
                  <a:srgbClr val="0070C0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4192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4E6CEB41-D774-5F3F-5DAF-6812EF3F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617"/>
            <a:ext cx="78867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EDC2065-BFFE-09A0-B110-F26157573C1C}"/>
              </a:ext>
            </a:extLst>
          </p:cNvPr>
          <p:cNvSpPr txBox="1"/>
          <p:nvPr/>
        </p:nvSpPr>
        <p:spPr>
          <a:xfrm>
            <a:off x="899592" y="1686457"/>
            <a:ext cx="7886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# Especificar </a:t>
            </a:r>
            <a:r>
              <a:rPr lang="pt-BR" sz="1200" dirty="0" err="1"/>
              <a:t>el</a:t>
            </a:r>
            <a:r>
              <a:rPr lang="pt-BR" sz="1200" dirty="0"/>
              <a:t> número de capas y </a:t>
            </a:r>
            <a:r>
              <a:rPr lang="pt-BR" sz="1200" dirty="0" err="1"/>
              <a:t>neuronas</a:t>
            </a:r>
            <a:r>
              <a:rPr lang="pt-BR" sz="1200" dirty="0"/>
              <a:t> por capa</a:t>
            </a:r>
          </a:p>
          <a:p>
            <a:r>
              <a:rPr lang="pt-BR" sz="1200" dirty="0" err="1"/>
              <a:t>num_layers</a:t>
            </a:r>
            <a:r>
              <a:rPr lang="pt-BR" sz="1200" dirty="0"/>
              <a:t> = 3  # Número de capas ocultas</a:t>
            </a:r>
          </a:p>
          <a:p>
            <a:r>
              <a:rPr lang="pt-BR" sz="1200" dirty="0" err="1"/>
              <a:t>num_neurons</a:t>
            </a:r>
            <a:r>
              <a:rPr lang="pt-BR" sz="1200" dirty="0"/>
              <a:t> = 8  # Número de </a:t>
            </a:r>
            <a:r>
              <a:rPr lang="pt-BR" sz="1200" dirty="0" err="1"/>
              <a:t>neuronas</a:t>
            </a:r>
            <a:r>
              <a:rPr lang="pt-BR" sz="1200" dirty="0"/>
              <a:t> por capa oculta</a:t>
            </a:r>
          </a:p>
          <a:p>
            <a:r>
              <a:rPr lang="pt-BR" sz="1200" dirty="0" err="1"/>
              <a:t>Epoca</a:t>
            </a:r>
            <a:r>
              <a:rPr lang="pt-BR" sz="1200" dirty="0"/>
              <a:t> = </a:t>
            </a:r>
            <a:r>
              <a:rPr lang="pt-BR" sz="1200" b="1" dirty="0">
                <a:solidFill>
                  <a:srgbClr val="0070C0"/>
                </a:solidFill>
              </a:rPr>
              <a:t>5000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6B3A30-827D-F838-D4F5-B1ADD0158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33" y="2584805"/>
            <a:ext cx="7733333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0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4E6CEB41-D774-5F3F-5DAF-6812EF3F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617"/>
            <a:ext cx="78867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EDC2065-BFFE-09A0-B110-F26157573C1C}"/>
              </a:ext>
            </a:extLst>
          </p:cNvPr>
          <p:cNvSpPr txBox="1"/>
          <p:nvPr/>
        </p:nvSpPr>
        <p:spPr>
          <a:xfrm>
            <a:off x="899592" y="1686457"/>
            <a:ext cx="7886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# Especificar </a:t>
            </a:r>
            <a:r>
              <a:rPr lang="pt-BR" sz="1200" dirty="0" err="1"/>
              <a:t>el</a:t>
            </a:r>
            <a:r>
              <a:rPr lang="pt-BR" sz="1200" dirty="0"/>
              <a:t> número de capas y </a:t>
            </a:r>
            <a:r>
              <a:rPr lang="pt-BR" sz="1200" dirty="0" err="1"/>
              <a:t>neuronas</a:t>
            </a:r>
            <a:r>
              <a:rPr lang="pt-BR" sz="1200" dirty="0"/>
              <a:t> por capa</a:t>
            </a:r>
          </a:p>
          <a:p>
            <a:r>
              <a:rPr lang="pt-BR" sz="1200" dirty="0" err="1"/>
              <a:t>num_layers</a:t>
            </a:r>
            <a:r>
              <a:rPr lang="pt-BR" sz="1200" dirty="0"/>
              <a:t> = 3  # Número de capas ocultas</a:t>
            </a:r>
          </a:p>
          <a:p>
            <a:r>
              <a:rPr lang="pt-BR" sz="1200" dirty="0" err="1"/>
              <a:t>num_neurons</a:t>
            </a:r>
            <a:r>
              <a:rPr lang="pt-BR" sz="1200" dirty="0"/>
              <a:t> = 8  # Número de </a:t>
            </a:r>
            <a:r>
              <a:rPr lang="pt-BR" sz="1200" dirty="0" err="1"/>
              <a:t>neuronas</a:t>
            </a:r>
            <a:r>
              <a:rPr lang="pt-BR" sz="1200" dirty="0"/>
              <a:t> por capa oculta</a:t>
            </a:r>
          </a:p>
          <a:p>
            <a:r>
              <a:rPr lang="pt-BR" sz="1200" dirty="0" err="1"/>
              <a:t>Epoca</a:t>
            </a:r>
            <a:r>
              <a:rPr lang="pt-BR" sz="1200" dirty="0"/>
              <a:t> = </a:t>
            </a:r>
            <a:r>
              <a:rPr lang="pt-BR" sz="1200" b="1" dirty="0">
                <a:solidFill>
                  <a:srgbClr val="0070C0"/>
                </a:solidFill>
              </a:rPr>
              <a:t>1000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4D8952-B8BF-34E2-2997-46CA7774A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40725"/>
            <a:ext cx="7834920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3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4E6CEB41-D774-5F3F-5DAF-6812EF3F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617"/>
            <a:ext cx="78867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EDC2065-BFFE-09A0-B110-F26157573C1C}"/>
              </a:ext>
            </a:extLst>
          </p:cNvPr>
          <p:cNvSpPr txBox="1"/>
          <p:nvPr/>
        </p:nvSpPr>
        <p:spPr>
          <a:xfrm>
            <a:off x="899592" y="1686457"/>
            <a:ext cx="7886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# Especificar </a:t>
            </a:r>
            <a:r>
              <a:rPr lang="pt-BR" sz="1200" dirty="0" err="1"/>
              <a:t>el</a:t>
            </a:r>
            <a:r>
              <a:rPr lang="pt-BR" sz="1200" dirty="0"/>
              <a:t> número de capas y </a:t>
            </a:r>
            <a:r>
              <a:rPr lang="pt-BR" sz="1200" dirty="0" err="1"/>
              <a:t>neuronas</a:t>
            </a:r>
            <a:r>
              <a:rPr lang="pt-BR" sz="1200" dirty="0"/>
              <a:t> por capa</a:t>
            </a:r>
          </a:p>
          <a:p>
            <a:r>
              <a:rPr lang="pt-BR" sz="1200" dirty="0" err="1"/>
              <a:t>num_layers</a:t>
            </a:r>
            <a:r>
              <a:rPr lang="pt-BR" sz="1200" dirty="0"/>
              <a:t> = 3  # Número de capas ocultas</a:t>
            </a:r>
          </a:p>
          <a:p>
            <a:r>
              <a:rPr lang="pt-BR" sz="1200" dirty="0" err="1"/>
              <a:t>num_neurons</a:t>
            </a:r>
            <a:r>
              <a:rPr lang="pt-BR" sz="1200" dirty="0"/>
              <a:t> = 8  # Número de </a:t>
            </a:r>
            <a:r>
              <a:rPr lang="pt-BR" sz="1200" dirty="0" err="1"/>
              <a:t>neuronas</a:t>
            </a:r>
            <a:r>
              <a:rPr lang="pt-BR" sz="1200" dirty="0"/>
              <a:t> por capa oculta</a:t>
            </a:r>
          </a:p>
          <a:p>
            <a:r>
              <a:rPr lang="pt-BR" sz="1200" dirty="0" err="1"/>
              <a:t>Epoca</a:t>
            </a:r>
            <a:r>
              <a:rPr lang="pt-BR" sz="1200" dirty="0"/>
              <a:t> = </a:t>
            </a:r>
            <a:r>
              <a:rPr lang="pt-BR" sz="1200" b="1" dirty="0">
                <a:solidFill>
                  <a:srgbClr val="0070C0"/>
                </a:solidFill>
              </a:rPr>
              <a:t>2000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1D55C7-52C0-A384-33CD-4C61499EE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33" y="2512797"/>
            <a:ext cx="7733333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6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D5A2CA8-C245-F941-E611-21473438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Especificar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capas</a:t>
            </a:r>
            <a:r>
              <a:rPr lang="en-US" dirty="0"/>
              <a:t> y </a:t>
            </a:r>
            <a:r>
              <a:rPr lang="en-US" dirty="0" err="1"/>
              <a:t>neuronas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capa</a:t>
            </a:r>
            <a:endParaRPr lang="en-US" dirty="0"/>
          </a:p>
          <a:p>
            <a:r>
              <a:rPr lang="en-US" dirty="0" err="1"/>
              <a:t>num_layers</a:t>
            </a:r>
            <a:r>
              <a:rPr lang="en-US" dirty="0"/>
              <a:t> = 10  #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capas</a:t>
            </a:r>
            <a:r>
              <a:rPr lang="en-US" dirty="0"/>
              <a:t> </a:t>
            </a:r>
            <a:r>
              <a:rPr lang="en-US" dirty="0" err="1"/>
              <a:t>ocultas</a:t>
            </a:r>
            <a:endParaRPr lang="en-US" dirty="0"/>
          </a:p>
          <a:p>
            <a:r>
              <a:rPr lang="en-US" dirty="0" err="1"/>
              <a:t>num_neurons</a:t>
            </a:r>
            <a:r>
              <a:rPr lang="en-US" dirty="0"/>
              <a:t> = 8  #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neuronas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capa</a:t>
            </a:r>
            <a:r>
              <a:rPr lang="en-US" dirty="0"/>
              <a:t> </a:t>
            </a:r>
            <a:r>
              <a:rPr lang="en-US" dirty="0" err="1"/>
              <a:t>oculta</a:t>
            </a:r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E6CEB41-D774-5F3F-5DAF-6812EF3F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D1F15A-225D-EE59-A1A5-AA0DA8D5C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126001"/>
            <a:ext cx="5184576" cy="35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2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4E6CEB41-D774-5F3F-5DAF-6812EF3F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617"/>
            <a:ext cx="78867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EDC2065-BFFE-09A0-B110-F26157573C1C}"/>
              </a:ext>
            </a:extLst>
          </p:cNvPr>
          <p:cNvSpPr txBox="1"/>
          <p:nvPr/>
        </p:nvSpPr>
        <p:spPr>
          <a:xfrm>
            <a:off x="899592" y="1686457"/>
            <a:ext cx="7886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# Especificar </a:t>
            </a:r>
            <a:r>
              <a:rPr lang="pt-BR" sz="1200" dirty="0" err="1"/>
              <a:t>el</a:t>
            </a:r>
            <a:r>
              <a:rPr lang="pt-BR" sz="1200" dirty="0"/>
              <a:t> número de capas y </a:t>
            </a:r>
            <a:r>
              <a:rPr lang="pt-BR" sz="1200" dirty="0" err="1"/>
              <a:t>neuronas</a:t>
            </a:r>
            <a:r>
              <a:rPr lang="pt-BR" sz="1200" dirty="0"/>
              <a:t> por capa</a:t>
            </a:r>
          </a:p>
          <a:p>
            <a:r>
              <a:rPr lang="pt-BR" sz="1200" dirty="0" err="1"/>
              <a:t>num_layers</a:t>
            </a:r>
            <a:r>
              <a:rPr lang="pt-BR" sz="1200" dirty="0"/>
              <a:t> = 10  # Número de capas ocultas</a:t>
            </a:r>
          </a:p>
          <a:p>
            <a:r>
              <a:rPr lang="pt-BR" sz="1200" dirty="0" err="1"/>
              <a:t>num_neurons</a:t>
            </a:r>
            <a:r>
              <a:rPr lang="pt-BR" sz="1200" dirty="0"/>
              <a:t> = 8  # Número de </a:t>
            </a:r>
            <a:r>
              <a:rPr lang="pt-BR" sz="1200" dirty="0" err="1"/>
              <a:t>neuronas</a:t>
            </a:r>
            <a:r>
              <a:rPr lang="pt-BR" sz="1200" dirty="0"/>
              <a:t> por capa oculta</a:t>
            </a:r>
          </a:p>
          <a:p>
            <a:r>
              <a:rPr lang="pt-BR" sz="1200" dirty="0" err="1"/>
              <a:t>Epoca</a:t>
            </a:r>
            <a:r>
              <a:rPr lang="pt-BR" sz="1200" dirty="0"/>
              <a:t> = </a:t>
            </a:r>
            <a:r>
              <a:rPr lang="pt-BR" sz="1200" b="1" dirty="0">
                <a:solidFill>
                  <a:srgbClr val="0070C0"/>
                </a:solidFill>
              </a:rPr>
              <a:t>2000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5217C8-CFF9-54CB-00AD-BF540E2F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33" y="2656813"/>
            <a:ext cx="7733333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6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D5A2CA8-C245-F941-E611-21473438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Especificar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capas</a:t>
            </a:r>
            <a:r>
              <a:rPr lang="en-US" dirty="0"/>
              <a:t> y </a:t>
            </a:r>
            <a:r>
              <a:rPr lang="en-US" dirty="0" err="1"/>
              <a:t>neuronas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capa</a:t>
            </a:r>
            <a:endParaRPr lang="en-US" dirty="0"/>
          </a:p>
          <a:p>
            <a:r>
              <a:rPr lang="en-US" dirty="0" err="1"/>
              <a:t>num_layers</a:t>
            </a:r>
            <a:r>
              <a:rPr lang="en-US" dirty="0"/>
              <a:t> = 10  #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capas</a:t>
            </a:r>
            <a:r>
              <a:rPr lang="en-US" dirty="0"/>
              <a:t> </a:t>
            </a:r>
            <a:r>
              <a:rPr lang="en-US" dirty="0" err="1"/>
              <a:t>ocultas</a:t>
            </a:r>
            <a:endParaRPr lang="en-US" dirty="0"/>
          </a:p>
          <a:p>
            <a:r>
              <a:rPr lang="en-US" dirty="0" err="1"/>
              <a:t>num_neurons</a:t>
            </a:r>
            <a:r>
              <a:rPr lang="en-US" dirty="0"/>
              <a:t> = 8  #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neuronas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capa</a:t>
            </a:r>
            <a:r>
              <a:rPr lang="en-US" dirty="0"/>
              <a:t> </a:t>
            </a:r>
            <a:r>
              <a:rPr lang="en-US" dirty="0" err="1"/>
              <a:t>oculta</a:t>
            </a:r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E6CEB41-D774-5F3F-5DAF-6812EF3F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D1F15A-225D-EE59-A1A5-AA0DA8D5C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774" y="3068960"/>
            <a:ext cx="5184576" cy="3516495"/>
          </a:xfrm>
          <a:prstGeom prst="rect">
            <a:avLst/>
          </a:prstGeom>
        </p:spPr>
      </p:pic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C52185C-8912-4A7B-8D6F-A331E1FEDF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010184"/>
              </p:ext>
            </p:extLst>
          </p:nvPr>
        </p:nvGraphicFramePr>
        <p:xfrm>
          <a:off x="764121" y="4001294"/>
          <a:ext cx="2431182" cy="1509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40093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e5d022ff-4ce9-4922-b5a4-f245e35e2aac">english</DirectSourceMarket>
    <ApprovalStatus xmlns="e5d022ff-4ce9-4922-b5a4-f245e35e2aac">InProgress</ApprovalStatus>
    <MarketSpecific xmlns="e5d022ff-4ce9-4922-b5a4-f245e35e2aac" xsi:nil="true"/>
    <PrimaryImageGen xmlns="e5d022ff-4ce9-4922-b5a4-f245e35e2aac">true</PrimaryImageGen>
    <ThumbnailAssetId xmlns="e5d022ff-4ce9-4922-b5a4-f245e35e2aac" xsi:nil="true"/>
    <NumericId xmlns="e5d022ff-4ce9-4922-b5a4-f245e35e2aac">-1</NumericId>
    <TPFriendlyName xmlns="e5d022ff-4ce9-4922-b5a4-f245e35e2aac">Business plan presentation</TPFriendlyName>
    <BusinessGroup xmlns="e5d022ff-4ce9-4922-b5a4-f245e35e2aac" xsi:nil="true"/>
    <APEditor xmlns="e5d022ff-4ce9-4922-b5a4-f245e35e2aac">
      <UserInfo>
        <DisplayName>REDMOND\v-luannv</DisplayName>
        <AccountId>102</AccountId>
        <AccountType/>
      </UserInfo>
    </APEditor>
    <SourceTitle xmlns="e5d022ff-4ce9-4922-b5a4-f245e35e2aac">Business plan presentation</SourceTitle>
    <OpenTemplate xmlns="e5d022ff-4ce9-4922-b5a4-f245e35e2aac">true</OpenTemplate>
    <UALocComments xmlns="e5d022ff-4ce9-4922-b5a4-f245e35e2aac" xsi:nil="true"/>
    <ParentAssetId xmlns="e5d022ff-4ce9-4922-b5a4-f245e35e2aac" xsi:nil="true"/>
    <PublishStatusLookup xmlns="e5d022ff-4ce9-4922-b5a4-f245e35e2aac">
      <Value>36405</Value>
      <Value>415180</Value>
    </PublishStatusLookup>
    <IntlLangReviewDate xmlns="e5d022ff-4ce9-4922-b5a4-f245e35e2aac" xsi:nil="true"/>
    <LastPublishResultLookup xmlns="e5d022ff-4ce9-4922-b5a4-f245e35e2aac" xsi:nil="true"/>
    <MachineTranslated xmlns="e5d022ff-4ce9-4922-b5a4-f245e35e2aac">false</MachineTranslated>
    <OriginalSourceMarket xmlns="e5d022ff-4ce9-4922-b5a4-f245e35e2aac">english</OriginalSourceMarket>
    <TPInstallLocation xmlns="e5d022ff-4ce9-4922-b5a4-f245e35e2aac">{My Templates}</TPInstallLocation>
    <ClipArtFilename xmlns="e5d022ff-4ce9-4922-b5a4-f245e35e2aac" xsi:nil="true"/>
    <ContentItem xmlns="e5d022ff-4ce9-4922-b5a4-f245e35e2aac" xsi:nil="true"/>
    <APDescription xmlns="e5d022ff-4ce9-4922-b5a4-f245e35e2aac" xsi:nil="true"/>
    <EditorialStatus xmlns="e5d022ff-4ce9-4922-b5a4-f245e35e2aac" xsi:nil="true"/>
    <PublishTargets xmlns="e5d022ff-4ce9-4922-b5a4-f245e35e2aac">OfficeOnline</PublishTargets>
    <TPLaunchHelpLinkType xmlns="e5d022ff-4ce9-4922-b5a4-f245e35e2aac">Template</TPLaunchHelpLinkType>
    <TimesCloned xmlns="e5d022ff-4ce9-4922-b5a4-f245e35e2aac" xsi:nil="true"/>
    <LastModifiedDateTime xmlns="e5d022ff-4ce9-4922-b5a4-f245e35e2aac" xsi:nil="true"/>
    <Provider xmlns="e5d022ff-4ce9-4922-b5a4-f245e35e2aac">EY006220130</Provider>
    <AcquiredFrom xmlns="e5d022ff-4ce9-4922-b5a4-f245e35e2aac" xsi:nil="true"/>
    <AssetStart xmlns="e5d022ff-4ce9-4922-b5a4-f245e35e2aac">2009-01-02T00:00:00+00:00</AssetStart>
    <LastHandOff xmlns="e5d022ff-4ce9-4922-b5a4-f245e35e2aac" xsi:nil="true"/>
    <TPClientViewer xmlns="e5d022ff-4ce9-4922-b5a4-f245e35e2aac">Microsoft Office PowerPoint</TPClientViewer>
    <ArtSampleDocs xmlns="e5d022ff-4ce9-4922-b5a4-f245e35e2aac" xsi:nil="true"/>
    <UACurrentWords xmlns="e5d022ff-4ce9-4922-b5a4-f245e35e2aac">0</UACurrentWords>
    <UALocRecommendation xmlns="e5d022ff-4ce9-4922-b5a4-f245e35e2aac">Localize</UALocRecommendation>
    <IsDeleted xmlns="e5d022ff-4ce9-4922-b5a4-f245e35e2aac">false</IsDeleted>
    <ShowIn xmlns="e5d022ff-4ce9-4922-b5a4-f245e35e2aac">Show everywhere</ShowIn>
    <UANotes xmlns="e5d022ff-4ce9-4922-b5a4-f245e35e2aac">online only</UANotes>
    <TemplateStatus xmlns="e5d022ff-4ce9-4922-b5a4-f245e35e2aac" xsi:nil="true"/>
    <VoteCount xmlns="e5d022ff-4ce9-4922-b5a4-f245e35e2aac" xsi:nil="true"/>
    <CSXHash xmlns="e5d022ff-4ce9-4922-b5a4-f245e35e2aac" xsi:nil="true"/>
    <AssetExpire xmlns="e5d022ff-4ce9-4922-b5a4-f245e35e2aac">2029-05-12T00:00:00+00:00</AssetExpire>
    <DSATActionTaken xmlns="e5d022ff-4ce9-4922-b5a4-f245e35e2aac" xsi:nil="true"/>
    <CSXSubmissionMarket xmlns="e5d022ff-4ce9-4922-b5a4-f245e35e2aac" xsi:nil="true"/>
    <SubmitterId xmlns="e5d022ff-4ce9-4922-b5a4-f245e35e2aac" xsi:nil="true"/>
    <TPExecutable xmlns="e5d022ff-4ce9-4922-b5a4-f245e35e2aac" xsi:nil="true"/>
    <AssetType xmlns="e5d022ff-4ce9-4922-b5a4-f245e35e2aac">TP</AssetType>
    <CSXUpdate xmlns="e5d022ff-4ce9-4922-b5a4-f245e35e2aac">false</CSXUpdate>
    <BugNumber xmlns="e5d022ff-4ce9-4922-b5a4-f245e35e2aac" xsi:nil="true"/>
    <CSXSubmissionDate xmlns="e5d022ff-4ce9-4922-b5a4-f245e35e2aac" xsi:nil="true"/>
    <ApprovalLog xmlns="e5d022ff-4ce9-4922-b5a4-f245e35e2aac" xsi:nil="true"/>
    <Milestone xmlns="e5d022ff-4ce9-4922-b5a4-f245e35e2aac" xsi:nil="true"/>
    <TPComponent xmlns="e5d022ff-4ce9-4922-b5a4-f245e35e2aac">PPTFiles</TPComponent>
    <OriginAsset xmlns="e5d022ff-4ce9-4922-b5a4-f245e35e2aac" xsi:nil="true"/>
    <AssetId xmlns="e5d022ff-4ce9-4922-b5a4-f245e35e2aac">TP010081922</AssetId>
    <TPApplication xmlns="e5d022ff-4ce9-4922-b5a4-f245e35e2aac">PowerPoint</TPApplication>
    <TPLaunchHelpLink xmlns="e5d022ff-4ce9-4922-b5a4-f245e35e2aac" xsi:nil="true"/>
    <IntlLocPriority xmlns="e5d022ff-4ce9-4922-b5a4-f245e35e2aac" xsi:nil="true"/>
    <IntlLangReviewer xmlns="e5d022ff-4ce9-4922-b5a4-f245e35e2aac" xsi:nil="true"/>
    <PlannedPubDate xmlns="e5d022ff-4ce9-4922-b5a4-f245e35e2aac" xsi:nil="true"/>
    <CrawlForDependencies xmlns="e5d022ff-4ce9-4922-b5a4-f245e35e2aac">false</CrawlForDependencies>
    <HandoffToMSDN xmlns="e5d022ff-4ce9-4922-b5a4-f245e35e2aac" xsi:nil="true"/>
    <TrustLevel xmlns="e5d022ff-4ce9-4922-b5a4-f245e35e2aac">1 Microsoft Managed Content</TrustLevel>
    <IsSearchable xmlns="e5d022ff-4ce9-4922-b5a4-f245e35e2aac">false</IsSearchable>
    <TPNamespace xmlns="e5d022ff-4ce9-4922-b5a4-f245e35e2aac">POWERPNT</TPNamespace>
    <Markets xmlns="e5d022ff-4ce9-4922-b5a4-f245e35e2aac"/>
    <IntlLangReview xmlns="e5d022ff-4ce9-4922-b5a4-f245e35e2aac" xsi:nil="true"/>
    <OutputCachingOn xmlns="e5d022ff-4ce9-4922-b5a4-f245e35e2aac">false</OutputCachingOn>
    <UAProjectedTotalWords xmlns="e5d022ff-4ce9-4922-b5a4-f245e35e2aac" xsi:nil="true"/>
    <APAuthor xmlns="e5d022ff-4ce9-4922-b5a4-f245e35e2aac">
      <UserInfo>
        <DisplayName>REDMOND\cynvey</DisplayName>
        <AccountId>174</AccountId>
        <AccountType/>
      </UserInfo>
    </APAuthor>
    <TPAppVersion xmlns="e5d022ff-4ce9-4922-b5a4-f245e35e2aac">12</TPAppVersion>
    <TPCommandLine xmlns="e5d022ff-4ce9-4922-b5a4-f245e35e2aac">{PP} /n {FilePath}</TPCommandLine>
    <OOCacheId xmlns="e5d022ff-4ce9-4922-b5a4-f245e35e2aac" xsi:nil="true"/>
    <Downloads xmlns="e5d022ff-4ce9-4922-b5a4-f245e35e2aac">0</Downloads>
    <EditorialTags xmlns="e5d022ff-4ce9-4922-b5a4-f245e35e2aac" xsi:nil="true"/>
    <Manager xmlns="e5d022ff-4ce9-4922-b5a4-f245e35e2aac" xsi:nil="true"/>
    <LegacyData xmlns="e5d022ff-4ce9-4922-b5a4-f245e35e2aac" xsi:nil="true"/>
    <Providers xmlns="e5d022ff-4ce9-4922-b5a4-f245e35e2aac" xsi:nil="true"/>
    <PolicheckWords xmlns="e5d022ff-4ce9-4922-b5a4-f245e35e2aac" xsi:nil="true"/>
    <FriendlyTitle xmlns="e5d022ff-4ce9-4922-b5a4-f245e35e2aac" xsi:nil="true"/>
    <TemplateTemplateType xmlns="e5d022ff-4ce9-4922-b5a4-f245e35e2aac">PowerPoint 12 Default</TemplateTemplateType>
    <BlockPublish xmlns="e5d022ff-4ce9-4922-b5a4-f245e35e2aac" xsi:nil="true"/>
    <LocOverallPublishStatusLookup xmlns="e5d022ff-4ce9-4922-b5a4-f245e35e2aac" xsi:nil="true"/>
    <LocOverallHandbackStatusLookup xmlns="e5d022ff-4ce9-4922-b5a4-f245e35e2aac" xsi:nil="true"/>
    <InternalTagsTaxHTField0 xmlns="e5d022ff-4ce9-4922-b5a4-f245e35e2aac">
      <Terms xmlns="http://schemas.microsoft.com/office/infopath/2007/PartnerControls"/>
    </InternalTagsTaxHTField0>
    <LocComments xmlns="e5d022ff-4ce9-4922-b5a4-f245e35e2aac" xsi:nil="true"/>
    <RecommendationsModifier xmlns="e5d022ff-4ce9-4922-b5a4-f245e35e2aac" xsi:nil="true"/>
    <LocOverallPreviewStatusLookup xmlns="e5d022ff-4ce9-4922-b5a4-f245e35e2aac" xsi:nil="true"/>
    <LocLastLocAttemptVersionLookup xmlns="e5d022ff-4ce9-4922-b5a4-f245e35e2aac">47698</LocLastLocAttemptVersionLookup>
    <LocLastLocAttemptVersionTypeLookup xmlns="e5d022ff-4ce9-4922-b5a4-f245e35e2aac" xsi:nil="true"/>
    <LocManualTestRequired xmlns="e5d022ff-4ce9-4922-b5a4-f245e35e2aac" xsi:nil="true"/>
    <LocProcessedForHandoffsLookup xmlns="e5d022ff-4ce9-4922-b5a4-f245e35e2aac" xsi:nil="true"/>
    <LocalizationTagsTaxHTField0 xmlns="e5d022ff-4ce9-4922-b5a4-f245e35e2aac">
      <Terms xmlns="http://schemas.microsoft.com/office/infopath/2007/PartnerControls"/>
    </LocalizationTagsTaxHTField0>
    <ScenarioTagsTaxHTField0 xmlns="e5d022ff-4ce9-4922-b5a4-f245e35e2aac">
      <Terms xmlns="http://schemas.microsoft.com/office/infopath/2007/PartnerControls"/>
    </ScenarioTagsTaxHTField0>
    <LocPublishedLinkedAssetsLookup xmlns="e5d022ff-4ce9-4922-b5a4-f245e35e2aac" xsi:nil="true"/>
    <LocNewPublishedVersionLookup xmlns="e5d022ff-4ce9-4922-b5a4-f245e35e2aac" xsi:nil="true"/>
    <LocProcessedForMarketsLookup xmlns="e5d022ff-4ce9-4922-b5a4-f245e35e2aac" xsi:nil="true"/>
    <LocRecommendedHandoff xmlns="e5d022ff-4ce9-4922-b5a4-f245e35e2aac" xsi:nil="true"/>
    <FeatureTagsTaxHTField0 xmlns="e5d022ff-4ce9-4922-b5a4-f245e35e2aac">
      <Terms xmlns="http://schemas.microsoft.com/office/infopath/2007/PartnerControls"/>
    </FeatureTagsTaxHTField0>
    <LocOverallLocStatusLookup xmlns="e5d022ff-4ce9-4922-b5a4-f245e35e2aac" xsi:nil="true"/>
    <TaxCatchAll xmlns="e5d022ff-4ce9-4922-b5a4-f245e35e2aac"/>
    <LocPublishedDependentAssetsLookup xmlns="e5d022ff-4ce9-4922-b5a4-f245e35e2aac" xsi:nil="true"/>
    <CampaignTagsTaxHTField0 xmlns="e5d022ff-4ce9-4922-b5a4-f245e35e2aac">
      <Terms xmlns="http://schemas.microsoft.com/office/infopath/2007/PartnerControls"/>
    </CampaignTagsTaxHTField0>
    <OriginalRelease xmlns="e5d022ff-4ce9-4922-b5a4-f245e35e2aac">14</OriginalRelease>
    <LocMarketGroupTiers2 xmlns="e5d022ff-4ce9-4922-b5a4-f245e35e2aa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56A955-BE74-441F-8C6F-E7F8F995E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95C919-4306-4878-86A1-7AFABDB486A4}">
  <ds:schemaRefs>
    <ds:schemaRef ds:uri="http://schemas.microsoft.com/office/2006/metadata/properties"/>
    <ds:schemaRef ds:uri="http://schemas.microsoft.com/office/infopath/2007/PartnerControls"/>
    <ds:schemaRef ds:uri="e5d022ff-4ce9-4922-b5a4-f245e35e2aac"/>
  </ds:schemaRefs>
</ds:datastoreItem>
</file>

<file path=customXml/itemProps3.xml><?xml version="1.0" encoding="utf-8"?>
<ds:datastoreItem xmlns:ds="http://schemas.openxmlformats.org/officeDocument/2006/customXml" ds:itemID="{2074F841-58B4-4557-80D5-0C4A50234E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538</Words>
  <Application>Microsoft Office PowerPoint</Application>
  <PresentationFormat>Presentación en pantalla (4:3)</PresentationFormat>
  <Paragraphs>80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SERINGTEC SAS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2018-08-22T09:38:39Z</dcterms:created>
  <dcterms:modified xsi:type="dcterms:W3CDTF">2023-10-15T11:23:41Z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0x01010062057737089D604C8995D725789FFFFD0400C05BDBFCDB0BE84BA6AEC1D1A4F5E4CE</vt:lpwstr>
  </property>
  <property fmtid="{D5CDD505-2E9C-101B-9397-08002B2CF9AE}" pid="3" name="ImageGenCounter">
    <vt:i4>0</vt:i4>
  </property>
  <property fmtid="{D5CDD505-2E9C-101B-9397-08002B2CF9AE}" pid="4" name="ViolationReportStatus">
    <vt:lpwstr>None</vt:lpwstr>
  </property>
  <property fmtid="{D5CDD505-2E9C-101B-9397-08002B2CF9AE}" pid="5" name="ImageGenStatus">
    <vt:i4>0</vt:i4>
  </property>
  <property fmtid="{D5CDD505-2E9C-101B-9397-08002B2CF9AE}" pid="6" name="PolicheckStatus">
    <vt:i4>0</vt:i4>
  </property>
  <property fmtid="{D5CDD505-2E9C-101B-9397-08002B2CF9AE}" pid="7" name="Applications">
    <vt:lpwstr>67;#Template 12;#53;#PowerPoint 12;#407;#PowerPoint 14</vt:lpwstr>
  </property>
  <property fmtid="{D5CDD505-2E9C-101B-9397-08002B2CF9AE}" pid="8" name="PolicheckCounter">
    <vt:i4>0</vt:i4>
  </property>
  <property fmtid="{D5CDD505-2E9C-101B-9397-08002B2CF9AE}" pid="9" name="APTrustLevel">
    <vt:r8>1</vt:r8>
  </property>
  <property fmtid="{D5CDD505-2E9C-101B-9397-08002B2CF9AE}" pid="10" name="Order">
    <vt:r8>2314700</vt:r8>
  </property>
</Properties>
</file>